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26"/>
  </p:notesMasterIdLst>
  <p:handoutMasterIdLst>
    <p:handoutMasterId r:id="rId27"/>
  </p:handoutMasterIdLst>
  <p:sldIdLst>
    <p:sldId id="283" r:id="rId2"/>
    <p:sldId id="691" r:id="rId3"/>
    <p:sldId id="719" r:id="rId4"/>
    <p:sldId id="696" r:id="rId5"/>
    <p:sldId id="694" r:id="rId6"/>
    <p:sldId id="695" r:id="rId7"/>
    <p:sldId id="700" r:id="rId8"/>
    <p:sldId id="693" r:id="rId9"/>
    <p:sldId id="699" r:id="rId10"/>
    <p:sldId id="698" r:id="rId11"/>
    <p:sldId id="709" r:id="rId12"/>
    <p:sldId id="708" r:id="rId13"/>
    <p:sldId id="710" r:id="rId14"/>
    <p:sldId id="705" r:id="rId15"/>
    <p:sldId id="711" r:id="rId16"/>
    <p:sldId id="704" r:id="rId17"/>
    <p:sldId id="702" r:id="rId18"/>
    <p:sldId id="720" r:id="rId19"/>
    <p:sldId id="701" r:id="rId20"/>
    <p:sldId id="714" r:id="rId21"/>
    <p:sldId id="715" r:id="rId22"/>
    <p:sldId id="716" r:id="rId23"/>
    <p:sldId id="718" r:id="rId24"/>
    <p:sldId id="690" r:id="rId25"/>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5BCD8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8173" autoAdjust="0"/>
  </p:normalViewPr>
  <p:slideViewPr>
    <p:cSldViewPr>
      <p:cViewPr varScale="1">
        <p:scale>
          <a:sx n="112" d="100"/>
          <a:sy n="112" d="100"/>
        </p:scale>
        <p:origin x="1542" y="114"/>
      </p:cViewPr>
      <p:guideLst>
        <p:guide orient="horz" pos="2160"/>
        <p:guide pos="2880"/>
      </p:guideLst>
    </p:cSldViewPr>
  </p:slideViewPr>
  <p:notesTextViewPr>
    <p:cViewPr>
      <p:scale>
        <a:sx n="3" d="2"/>
        <a:sy n="3" d="2"/>
      </p:scale>
      <p:origin x="0" y="0"/>
    </p:cViewPr>
  </p:notesTextViewPr>
  <p:sorterViewPr>
    <p:cViewPr varScale="1">
      <p:scale>
        <a:sx n="1" d="1"/>
        <a:sy n="1" d="1"/>
      </p:scale>
      <p:origin x="0" y="-461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r>
              <a:rPr lang="en-MY"/>
              <a:t>MDC for Eastern Steel</a:t>
            </a:r>
          </a:p>
        </p:txBody>
      </p:sp>
      <p:sp>
        <p:nvSpPr>
          <p:cNvPr id="3" name="Date Placeholder 2"/>
          <p:cNvSpPr>
            <a:spLocks noGrp="1"/>
          </p:cNvSpPr>
          <p:nvPr>
            <p:ph type="dt" sz="quarter" idx="1"/>
          </p:nvPr>
        </p:nvSpPr>
        <p:spPr>
          <a:xfrm>
            <a:off x="3901698" y="0"/>
            <a:ext cx="2984871" cy="502835"/>
          </a:xfrm>
          <a:prstGeom prst="rect">
            <a:avLst/>
          </a:prstGeom>
        </p:spPr>
        <p:txBody>
          <a:bodyPr vert="horz" lIns="96625" tIns="48312" rIns="96625" bIns="48312" rtlCol="0"/>
          <a:lstStyle>
            <a:lvl1pPr algn="r">
              <a:defRPr sz="1300"/>
            </a:lvl1pPr>
          </a:lstStyle>
          <a:p>
            <a:fld id="{7D487078-61A5-4BA3-B440-5D8464D56BA5}" type="datetime1">
              <a:rPr lang="en-MY" smtClean="0"/>
              <a:t>22/4/2022</a:t>
            </a:fld>
            <a:endParaRPr lang="en-MY"/>
          </a:p>
        </p:txBody>
      </p:sp>
      <p:sp>
        <p:nvSpPr>
          <p:cNvPr id="4" name="Footer Placeholder 3"/>
          <p:cNvSpPr>
            <a:spLocks noGrp="1"/>
          </p:cNvSpPr>
          <p:nvPr>
            <p:ph type="ftr" sz="quarter" idx="2"/>
          </p:nvPr>
        </p:nvSpPr>
        <p:spPr>
          <a:xfrm>
            <a:off x="0" y="9519055"/>
            <a:ext cx="2984871" cy="502834"/>
          </a:xfrm>
          <a:prstGeom prst="rect">
            <a:avLst/>
          </a:prstGeom>
        </p:spPr>
        <p:txBody>
          <a:bodyPr vert="horz" lIns="96625" tIns="48312" rIns="96625" bIns="48312" rtlCol="0" anchor="b"/>
          <a:lstStyle>
            <a:lvl1pPr algn="l">
              <a:defRPr sz="1300"/>
            </a:lvl1pPr>
          </a:lstStyle>
          <a:p>
            <a:endParaRPr lang="en-MY"/>
          </a:p>
        </p:txBody>
      </p:sp>
      <p:sp>
        <p:nvSpPr>
          <p:cNvPr id="5" name="Slide Number Placeholder 4"/>
          <p:cNvSpPr>
            <a:spLocks noGrp="1"/>
          </p:cNvSpPr>
          <p:nvPr>
            <p:ph type="sldNum" sz="quarter" idx="3"/>
          </p:nvPr>
        </p:nvSpPr>
        <p:spPr>
          <a:xfrm>
            <a:off x="3901698" y="9519055"/>
            <a:ext cx="2984871" cy="502834"/>
          </a:xfrm>
          <a:prstGeom prst="rect">
            <a:avLst/>
          </a:prstGeom>
        </p:spPr>
        <p:txBody>
          <a:bodyPr vert="horz" lIns="96625" tIns="48312" rIns="96625" bIns="48312" rtlCol="0" anchor="b"/>
          <a:lstStyle>
            <a:lvl1pPr algn="r">
              <a:defRPr sz="1300"/>
            </a:lvl1pPr>
          </a:lstStyle>
          <a:p>
            <a:fld id="{FF92DA6F-4251-45BF-BCB0-4812FAE9EC6B}" type="slidenum">
              <a:rPr lang="en-MY" smtClean="0"/>
              <a:t>‹#›</a:t>
            </a:fld>
            <a:endParaRPr lang="en-MY"/>
          </a:p>
        </p:txBody>
      </p:sp>
    </p:spTree>
    <p:extLst>
      <p:ext uri="{BB962C8B-B14F-4D97-AF65-F5344CB8AC3E}">
        <p14:creationId xmlns:p14="http://schemas.microsoft.com/office/powerpoint/2010/main" val="254664081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r>
              <a:rPr lang="en-MY"/>
              <a:t>MDC for Eastern Steel</a:t>
            </a:r>
          </a:p>
        </p:txBody>
      </p:sp>
      <p:sp>
        <p:nvSpPr>
          <p:cNvPr id="3" name="Date Placeholder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fld id="{33330107-0898-4743-B3BA-41105175E5C4}" type="datetime1">
              <a:rPr lang="en-MY" smtClean="0"/>
              <a:t>22/4/2022</a:t>
            </a:fld>
            <a:endParaRPr lang="en-MY"/>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0" anchor="ctr"/>
          <a:lstStyle/>
          <a:p>
            <a:endParaRPr lang="en-MY"/>
          </a:p>
        </p:txBody>
      </p:sp>
      <p:sp>
        <p:nvSpPr>
          <p:cNvPr id="5" name="Notes Placeholder 4"/>
          <p:cNvSpPr>
            <a:spLocks noGrp="1"/>
          </p:cNvSpPr>
          <p:nvPr>
            <p:ph type="body" sz="quarter" idx="3"/>
          </p:nvPr>
        </p:nvSpPr>
        <p:spPr>
          <a:xfrm>
            <a:off x="688817" y="4760397"/>
            <a:ext cx="5510530" cy="4509850"/>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vl1pPr>
          </a:lstStyle>
          <a:p>
            <a:endParaRPr lang="en-MY"/>
          </a:p>
        </p:txBody>
      </p:sp>
      <p:sp>
        <p:nvSpPr>
          <p:cNvPr id="7" name="Slide Number Placeholder 6"/>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vl1pPr>
          </a:lstStyle>
          <a:p>
            <a:fld id="{ED38D99D-284B-4AAE-B74C-D70B6AF90137}" type="slidenum">
              <a:rPr lang="en-MY" smtClean="0"/>
              <a:t>‹#›</a:t>
            </a:fld>
            <a:endParaRPr lang="en-MY"/>
          </a:p>
        </p:txBody>
      </p:sp>
    </p:spTree>
    <p:extLst>
      <p:ext uri="{BB962C8B-B14F-4D97-AF65-F5344CB8AC3E}">
        <p14:creationId xmlns:p14="http://schemas.microsoft.com/office/powerpoint/2010/main" val="208864060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gradFill flip="none" rotWithShape="1">
          <a:gsLst>
            <a:gs pos="46000">
              <a:schemeClr val="accent2"/>
            </a:gs>
            <a:gs pos="96000">
              <a:schemeClr val="tx2"/>
            </a:gs>
            <a:gs pos="13000">
              <a:schemeClr val="tx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0F3DD8B-D5A3-410E-9FCB-A4B1C45391EF}"/>
              </a:ext>
            </a:extLst>
          </p:cNvPr>
          <p:cNvSpPr/>
          <p:nvPr/>
        </p:nvSpPr>
        <p:spPr>
          <a:xfrm>
            <a:off x="139303" y="6535182"/>
            <a:ext cx="8882112" cy="1724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882EF0B-F08C-4789-A0B1-56CD541DA22D}"/>
              </a:ext>
            </a:extLst>
          </p:cNvPr>
          <p:cNvSpPr/>
          <p:nvPr/>
        </p:nvSpPr>
        <p:spPr>
          <a:xfrm>
            <a:off x="142847" y="134297"/>
            <a:ext cx="4644516" cy="6362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D04CC6-E05E-4DB7-A33C-45DD90F38184}"/>
              </a:ext>
            </a:extLst>
          </p:cNvPr>
          <p:cNvSpPr>
            <a:spLocks noGrp="1"/>
          </p:cNvSpPr>
          <p:nvPr>
            <p:ph type="title"/>
          </p:nvPr>
        </p:nvSpPr>
        <p:spPr>
          <a:xfrm>
            <a:off x="1683776" y="370365"/>
            <a:ext cx="7317377" cy="1707972"/>
          </a:xfrm>
          <a:solidFill>
            <a:schemeClr val="bg2"/>
          </a:solidFill>
        </p:spPr>
        <p:txBody>
          <a:bodyPr lIns="1800000"/>
          <a:lstStyle>
            <a:lvl1pPr marL="982663" indent="-982663">
              <a:defRPr/>
            </a:lvl1pPr>
          </a:lstStyle>
          <a:p>
            <a:r>
              <a:rPr lang="en-US"/>
              <a:t>Click to edit Master title style</a:t>
            </a:r>
            <a:endParaRPr lang="en-US" dirty="0"/>
          </a:p>
        </p:txBody>
      </p:sp>
      <p:pic>
        <p:nvPicPr>
          <p:cNvPr id="11" name="Picture 10">
            <a:extLst>
              <a:ext uri="{FF2B5EF4-FFF2-40B4-BE49-F238E27FC236}">
                <a16:creationId xmlns:a16="http://schemas.microsoft.com/office/drawing/2014/main" id="{6BB8E7C1-C935-47D2-97F8-47DA8FB97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320" y="5168886"/>
            <a:ext cx="1320453" cy="1320453"/>
          </a:xfrm>
          <a:prstGeom prst="rect">
            <a:avLst/>
          </a:prstGeom>
        </p:spPr>
      </p:pic>
      <p:pic>
        <p:nvPicPr>
          <p:cNvPr id="9" name="Picture 8">
            <a:extLst>
              <a:ext uri="{FF2B5EF4-FFF2-40B4-BE49-F238E27FC236}">
                <a16:creationId xmlns:a16="http://schemas.microsoft.com/office/drawing/2014/main" id="{FA394E65-34F3-4C31-B66C-8B2816EE1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06" y="3863961"/>
            <a:ext cx="1304925" cy="1304925"/>
          </a:xfrm>
          <a:prstGeom prst="rect">
            <a:avLst/>
          </a:prstGeom>
        </p:spPr>
      </p:pic>
      <p:sp>
        <p:nvSpPr>
          <p:cNvPr id="3" name="Rectangle 2">
            <a:extLst>
              <a:ext uri="{FF2B5EF4-FFF2-40B4-BE49-F238E27FC236}">
                <a16:creationId xmlns:a16="http://schemas.microsoft.com/office/drawing/2014/main" id="{59B08279-8B7C-4D77-80F9-5C930BB984A4}"/>
              </a:ext>
            </a:extLst>
          </p:cNvPr>
          <p:cNvSpPr/>
          <p:nvPr/>
        </p:nvSpPr>
        <p:spPr>
          <a:xfrm>
            <a:off x="0" y="0"/>
            <a:ext cx="9143999" cy="6847500"/>
          </a:xfrm>
          <a:prstGeom prst="rect">
            <a:avLst/>
          </a:prstGeom>
          <a:noFill/>
          <a:ln w="279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1CD7390-377C-4D33-956C-F501ECD506FC}"/>
              </a:ext>
            </a:extLst>
          </p:cNvPr>
          <p:cNvPicPr>
            <a:picLocks noChangeAspect="1"/>
          </p:cNvPicPr>
          <p:nvPr/>
        </p:nvPicPr>
        <p:blipFill rotWithShape="1">
          <a:blip r:embed="rId4">
            <a:extLst>
              <a:ext uri="{28A0092B-C50C-407E-A947-70E740481C1C}">
                <a14:useLocalDpi xmlns:a14="http://schemas.microsoft.com/office/drawing/2010/main" val="0"/>
              </a:ext>
            </a:extLst>
          </a:blip>
          <a:srcRect l="16999" t="-1044" r="32237" b="1044"/>
          <a:stretch/>
        </p:blipFill>
        <p:spPr>
          <a:xfrm>
            <a:off x="143508" y="126599"/>
            <a:ext cx="1304925" cy="1288521"/>
          </a:xfrm>
          <a:prstGeom prst="rect">
            <a:avLst/>
          </a:prstGeom>
        </p:spPr>
      </p:pic>
      <p:grpSp>
        <p:nvGrpSpPr>
          <p:cNvPr id="7" name="Group 6">
            <a:extLst>
              <a:ext uri="{FF2B5EF4-FFF2-40B4-BE49-F238E27FC236}">
                <a16:creationId xmlns:a16="http://schemas.microsoft.com/office/drawing/2014/main" id="{427290D6-377B-424F-8B8F-86DC122E4244}"/>
              </a:ext>
            </a:extLst>
          </p:cNvPr>
          <p:cNvGrpSpPr>
            <a:grpSpLocks noChangeAspect="1"/>
          </p:cNvGrpSpPr>
          <p:nvPr/>
        </p:nvGrpSpPr>
        <p:grpSpPr>
          <a:xfrm>
            <a:off x="1694974" y="2078337"/>
            <a:ext cx="2880000" cy="2880000"/>
            <a:chOff x="1593889" y="2212923"/>
            <a:chExt cx="2880000" cy="2880000"/>
          </a:xfrm>
        </p:grpSpPr>
        <p:sp>
          <p:nvSpPr>
            <p:cNvPr id="6" name="Rectangle 5">
              <a:extLst>
                <a:ext uri="{FF2B5EF4-FFF2-40B4-BE49-F238E27FC236}">
                  <a16:creationId xmlns:a16="http://schemas.microsoft.com/office/drawing/2014/main" id="{EAB7CB1B-6F63-4094-B6A9-337138D6C187}"/>
                </a:ext>
              </a:extLst>
            </p:cNvPr>
            <p:cNvSpPr/>
            <p:nvPr/>
          </p:nvSpPr>
          <p:spPr>
            <a:xfrm>
              <a:off x="1593889" y="2212923"/>
              <a:ext cx="2880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BA2932E-BF8E-4846-AF18-FF6B728208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3359" y="2552066"/>
              <a:ext cx="2639873" cy="2173078"/>
            </a:xfrm>
            <a:prstGeom prst="rect">
              <a:avLst/>
            </a:prstGeom>
          </p:spPr>
        </p:pic>
      </p:grpSp>
      <p:sp>
        <p:nvSpPr>
          <p:cNvPr id="16" name="Rectangle 15">
            <a:extLst>
              <a:ext uri="{FF2B5EF4-FFF2-40B4-BE49-F238E27FC236}">
                <a16:creationId xmlns:a16="http://schemas.microsoft.com/office/drawing/2014/main" id="{69F60EFA-405C-48AC-B4A9-54B36BA5CF7D}"/>
              </a:ext>
            </a:extLst>
          </p:cNvPr>
          <p:cNvSpPr/>
          <p:nvPr/>
        </p:nvSpPr>
        <p:spPr>
          <a:xfrm flipV="1">
            <a:off x="1683776" y="336961"/>
            <a:ext cx="732928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a:extLst>
              <a:ext uri="{FF2B5EF4-FFF2-40B4-BE49-F238E27FC236}">
                <a16:creationId xmlns:a16="http://schemas.microsoft.com/office/drawing/2014/main" id="{FD4029FE-8B66-40E7-A1D3-C1770596C21B}"/>
              </a:ext>
            </a:extLst>
          </p:cNvPr>
          <p:cNvSpPr>
            <a:spLocks noGrp="1"/>
          </p:cNvSpPr>
          <p:nvPr>
            <p:ph sz="quarter" idx="11"/>
          </p:nvPr>
        </p:nvSpPr>
        <p:spPr>
          <a:xfrm>
            <a:off x="4788510" y="2078337"/>
            <a:ext cx="4179696" cy="4364037"/>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Box 19">
            <a:extLst>
              <a:ext uri="{FF2B5EF4-FFF2-40B4-BE49-F238E27FC236}">
                <a16:creationId xmlns:a16="http://schemas.microsoft.com/office/drawing/2014/main" id="{2F145C6F-4A52-4235-A354-43C9D4B4101B}"/>
              </a:ext>
            </a:extLst>
          </p:cNvPr>
          <p:cNvSpPr txBox="1"/>
          <p:nvPr/>
        </p:nvSpPr>
        <p:spPr>
          <a:xfrm>
            <a:off x="2015716" y="4516423"/>
            <a:ext cx="2324184" cy="369332"/>
          </a:xfrm>
          <a:prstGeom prst="rect">
            <a:avLst/>
          </a:prstGeom>
          <a:noFill/>
        </p:spPr>
        <p:txBody>
          <a:bodyPr wrap="square" rtlCol="0">
            <a:spAutoFit/>
          </a:bodyPr>
          <a:lstStyle/>
          <a:p>
            <a:r>
              <a:rPr lang="en-US" dirty="0">
                <a:latin typeface="Gisha" panose="020B0502040204020203" pitchFamily="34" charset="-79"/>
                <a:cs typeface="Gisha" panose="020B0502040204020203" pitchFamily="34" charset="-79"/>
              </a:rPr>
              <a:t>www.iBright.com.my</a:t>
            </a:r>
          </a:p>
        </p:txBody>
      </p:sp>
    </p:spTree>
    <p:extLst>
      <p:ext uri="{BB962C8B-B14F-4D97-AF65-F5344CB8AC3E}">
        <p14:creationId xmlns:p14="http://schemas.microsoft.com/office/powerpoint/2010/main" val="250813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3628" y="13142"/>
            <a:ext cx="7920372" cy="787565"/>
          </a:xfrm>
          <a:prstGeom prst="rect">
            <a:avLst/>
          </a:prstGeom>
          <a:noFill/>
        </p:spPr>
        <p:txBody>
          <a:bodyPr/>
          <a:lstStyle/>
          <a:p>
            <a:r>
              <a:rPr lang="en-US"/>
              <a:t>Click to edit Master title style</a:t>
            </a:r>
            <a:endParaRPr lang="en-US" dirty="0"/>
          </a:p>
        </p:txBody>
      </p:sp>
      <p:sp>
        <p:nvSpPr>
          <p:cNvPr id="3" name="Content Placeholder 2"/>
          <p:cNvSpPr>
            <a:spLocks noGrp="1"/>
          </p:cNvSpPr>
          <p:nvPr>
            <p:ph idx="1"/>
          </p:nvPr>
        </p:nvSpPr>
        <p:spPr>
          <a:xfrm>
            <a:off x="1223628" y="872716"/>
            <a:ext cx="7920372" cy="56070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MY"/>
              <a:t>www.iBright.com.my</a:t>
            </a:r>
          </a:p>
        </p:txBody>
      </p:sp>
      <p:sp>
        <p:nvSpPr>
          <p:cNvPr id="10" name="Text Placeholder 9">
            <a:extLst>
              <a:ext uri="{FF2B5EF4-FFF2-40B4-BE49-F238E27FC236}">
                <a16:creationId xmlns:a16="http://schemas.microsoft.com/office/drawing/2014/main" id="{D6E488EB-61B8-44E1-9D90-FBCA5E5CFAB1}"/>
              </a:ext>
            </a:extLst>
          </p:cNvPr>
          <p:cNvSpPr>
            <a:spLocks noGrp="1"/>
          </p:cNvSpPr>
          <p:nvPr>
            <p:ph type="body" sz="quarter" idx="12"/>
          </p:nvPr>
        </p:nvSpPr>
        <p:spPr>
          <a:xfrm>
            <a:off x="142875" y="1125538"/>
            <a:ext cx="865188" cy="4067175"/>
          </a:xfrm>
          <a:noFill/>
        </p:spPr>
        <p:txBody>
          <a:bodyPr vert="vert270" anchor="ctr" anchorCtr="1">
            <a:noAutofit/>
          </a:bodyPr>
          <a:lstStyle>
            <a:lvl1pPr marL="0" indent="0" algn="l">
              <a:buNone/>
              <a:defRPr>
                <a:solidFill>
                  <a:schemeClr val="tx1"/>
                </a:solidFill>
              </a:defRPr>
            </a:lvl1pPr>
            <a:lvl2pPr marL="457200" indent="0" algn="l">
              <a:buFont typeface="Arial" panose="020B0604020202020204" pitchFamily="34" charset="0"/>
              <a:buNone/>
              <a:defRPr>
                <a:solidFill>
                  <a:schemeClr val="tx1"/>
                </a:solidFill>
              </a:defRPr>
            </a:lvl2pPr>
            <a:lvl3pPr marL="914400" indent="0" algn="l">
              <a:buNone/>
              <a:defRPr>
                <a:solidFill>
                  <a:schemeClr val="tx1"/>
                </a:solidFill>
              </a:defRPr>
            </a:lvl3pPr>
            <a:lvl4pPr marL="1371600" indent="0" algn="l">
              <a:buNone/>
              <a:defRPr>
                <a:solidFill>
                  <a:schemeClr val="tx1"/>
                </a:solidFill>
              </a:defRPr>
            </a:lvl4pPr>
            <a:lvl5pPr marL="1828800" indent="0" algn="l">
              <a:buNone/>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646ADA89-BE85-46FB-8370-D75BB5EF002C}"/>
              </a:ext>
            </a:extLst>
          </p:cNvPr>
          <p:cNvSpPr>
            <a:spLocks noGrp="1" noChangeAspect="1"/>
          </p:cNvSpPr>
          <p:nvPr>
            <p:ph type="pic" sz="quarter" idx="13"/>
          </p:nvPr>
        </p:nvSpPr>
        <p:spPr>
          <a:xfrm>
            <a:off x="-2232" y="5250867"/>
            <a:ext cx="1225860" cy="1223610"/>
          </a:xfrm>
          <a:noFill/>
        </p:spPr>
        <p:txBody>
          <a:bodyPr/>
          <a:lstStyle/>
          <a:p>
            <a:r>
              <a:rPr lang="en-US"/>
              <a:t>Click icon to add picture</a:t>
            </a:r>
          </a:p>
        </p:txBody>
      </p:sp>
    </p:spTree>
    <p:extLst>
      <p:ext uri="{BB962C8B-B14F-4D97-AF65-F5344CB8AC3E}">
        <p14:creationId xmlns:p14="http://schemas.microsoft.com/office/powerpoint/2010/main" val="14563049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223628" y="13142"/>
            <a:ext cx="7920372" cy="787565"/>
          </a:xfrm>
          <a:prstGeom prst="rect">
            <a:avLst/>
          </a:prstGeom>
          <a:noFill/>
        </p:spPr>
        <p:txBody>
          <a:bodyPr/>
          <a:lstStyle/>
          <a:p>
            <a:r>
              <a:rPr lang="en-US"/>
              <a:t>Click to edit Master title style</a:t>
            </a:r>
            <a:endParaRPr lang="en-US" dirty="0"/>
          </a:p>
        </p:txBody>
      </p:sp>
      <p:sp>
        <p:nvSpPr>
          <p:cNvPr id="3" name="Content Placeholder 2"/>
          <p:cNvSpPr>
            <a:spLocks noGrp="1"/>
          </p:cNvSpPr>
          <p:nvPr>
            <p:ph idx="1"/>
          </p:nvPr>
        </p:nvSpPr>
        <p:spPr>
          <a:xfrm>
            <a:off x="1223628" y="872716"/>
            <a:ext cx="7920372" cy="5607016"/>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MY"/>
              <a:t>www.iBright.com.my</a:t>
            </a:r>
          </a:p>
        </p:txBody>
      </p:sp>
      <p:sp>
        <p:nvSpPr>
          <p:cNvPr id="10" name="Text Placeholder 9">
            <a:extLst>
              <a:ext uri="{FF2B5EF4-FFF2-40B4-BE49-F238E27FC236}">
                <a16:creationId xmlns:a16="http://schemas.microsoft.com/office/drawing/2014/main" id="{D6E488EB-61B8-44E1-9D90-FBCA5E5CFAB1}"/>
              </a:ext>
            </a:extLst>
          </p:cNvPr>
          <p:cNvSpPr>
            <a:spLocks noGrp="1"/>
          </p:cNvSpPr>
          <p:nvPr>
            <p:ph type="body" sz="quarter" idx="12"/>
          </p:nvPr>
        </p:nvSpPr>
        <p:spPr>
          <a:xfrm>
            <a:off x="142875" y="1125538"/>
            <a:ext cx="865188" cy="4067175"/>
          </a:xfrm>
          <a:noFill/>
        </p:spPr>
        <p:txBody>
          <a:bodyPr vert="vert270" anchor="ctr" anchorCtr="1">
            <a:noAutofit/>
          </a:bodyPr>
          <a:lstStyle>
            <a:lvl1pPr marL="0" indent="0" algn="l">
              <a:buNone/>
              <a:defRPr>
                <a:solidFill>
                  <a:schemeClr val="tx1"/>
                </a:solidFill>
              </a:defRPr>
            </a:lvl1pPr>
            <a:lvl2pPr marL="457200" indent="0" algn="l">
              <a:buFont typeface="Arial" panose="020B0604020202020204" pitchFamily="34" charset="0"/>
              <a:buNone/>
              <a:defRPr>
                <a:solidFill>
                  <a:schemeClr val="tx1"/>
                </a:solidFill>
              </a:defRPr>
            </a:lvl2pPr>
            <a:lvl3pPr marL="914400" indent="0" algn="l">
              <a:buNone/>
              <a:defRPr>
                <a:solidFill>
                  <a:schemeClr val="tx1"/>
                </a:solidFill>
              </a:defRPr>
            </a:lvl3pPr>
            <a:lvl4pPr marL="1371600" indent="0" algn="l">
              <a:buNone/>
              <a:defRPr>
                <a:solidFill>
                  <a:schemeClr val="tx1"/>
                </a:solidFill>
              </a:defRPr>
            </a:lvl4pPr>
            <a:lvl5pPr marL="1828800" indent="0" algn="l">
              <a:buNone/>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11">
            <a:extLst>
              <a:ext uri="{FF2B5EF4-FFF2-40B4-BE49-F238E27FC236}">
                <a16:creationId xmlns:a16="http://schemas.microsoft.com/office/drawing/2014/main" id="{750919CA-2F28-48B6-809A-E8DF1E93D33D}"/>
              </a:ext>
            </a:extLst>
          </p:cNvPr>
          <p:cNvSpPr>
            <a:spLocks noGrp="1" noChangeAspect="1"/>
          </p:cNvSpPr>
          <p:nvPr>
            <p:ph type="pic" sz="quarter" idx="13"/>
          </p:nvPr>
        </p:nvSpPr>
        <p:spPr>
          <a:xfrm>
            <a:off x="-2232" y="5250867"/>
            <a:ext cx="1225860" cy="1223610"/>
          </a:xfrm>
          <a:noFill/>
        </p:spPr>
        <p:txBody>
          <a:bodyPr/>
          <a:lstStyle/>
          <a:p>
            <a:r>
              <a:rPr lang="en-US"/>
              <a:t>Click icon to add picture</a:t>
            </a:r>
          </a:p>
        </p:txBody>
      </p:sp>
    </p:spTree>
    <p:extLst>
      <p:ext uri="{BB962C8B-B14F-4D97-AF65-F5344CB8AC3E}">
        <p14:creationId xmlns:p14="http://schemas.microsoft.com/office/powerpoint/2010/main" val="60391708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a:solidFill>
            <a:schemeClr val="bg1"/>
          </a:solidFill>
        </p:spPr>
        <p:txBody>
          <a:bodyPr anchor="ctr" anchorCtr="0"/>
          <a:lstStyle>
            <a:lvl1pPr algn="ct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solidFill>
            <a:schemeClr val="accent2"/>
          </a:solidFill>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MY"/>
              <a:t>www.iBright.com.my</a:t>
            </a:r>
          </a:p>
        </p:txBody>
      </p:sp>
    </p:spTree>
    <p:extLst>
      <p:ext uri="{BB962C8B-B14F-4D97-AF65-F5344CB8AC3E}">
        <p14:creationId xmlns:p14="http://schemas.microsoft.com/office/powerpoint/2010/main" val="80099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3628" y="13142"/>
            <a:ext cx="7920372" cy="78756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MY"/>
              <a:t>www.iBright.com.my</a:t>
            </a:r>
          </a:p>
        </p:txBody>
      </p:sp>
    </p:spTree>
    <p:extLst>
      <p:ext uri="{BB962C8B-B14F-4D97-AF65-F5344CB8AC3E}">
        <p14:creationId xmlns:p14="http://schemas.microsoft.com/office/powerpoint/2010/main" val="315168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7300" y="13142"/>
            <a:ext cx="7886700" cy="811829"/>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32756"/>
            <a:ext cx="3868340" cy="12723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32756"/>
            <a:ext cx="3887391" cy="12723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MY"/>
              <a:t>www.iBright.com.my</a:t>
            </a:r>
          </a:p>
        </p:txBody>
      </p:sp>
    </p:spTree>
    <p:extLst>
      <p:ext uri="{BB962C8B-B14F-4D97-AF65-F5344CB8AC3E}">
        <p14:creationId xmlns:p14="http://schemas.microsoft.com/office/powerpoint/2010/main" val="93906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67644" y="13142"/>
            <a:ext cx="7776356" cy="787565"/>
          </a:xfrm>
          <a:prstGeom prst="rect">
            <a:avLst/>
          </a:prstGeo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MY"/>
              <a:t>www.iBright.com.my</a:t>
            </a:r>
          </a:p>
        </p:txBody>
      </p:sp>
    </p:spTree>
    <p:extLst>
      <p:ext uri="{BB962C8B-B14F-4D97-AF65-F5344CB8AC3E}">
        <p14:creationId xmlns:p14="http://schemas.microsoft.com/office/powerpoint/2010/main" val="10719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5943"/>
            <a:ext cx="7956376" cy="686753"/>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51920" y="872716"/>
            <a:ext cx="5292080" cy="56070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0" y="2612072"/>
            <a:ext cx="2949178" cy="38676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MY"/>
              <a:t>www.iBright.com.my</a:t>
            </a:r>
          </a:p>
        </p:txBody>
      </p:sp>
      <p:sp>
        <p:nvSpPr>
          <p:cNvPr id="12" name="Content Placeholder 11">
            <a:extLst>
              <a:ext uri="{FF2B5EF4-FFF2-40B4-BE49-F238E27FC236}">
                <a16:creationId xmlns:a16="http://schemas.microsoft.com/office/drawing/2014/main" id="{40B26F91-1210-4139-8FAF-780E19D51D4D}"/>
              </a:ext>
            </a:extLst>
          </p:cNvPr>
          <p:cNvSpPr>
            <a:spLocks noGrp="1"/>
          </p:cNvSpPr>
          <p:nvPr>
            <p:ph sz="quarter" idx="12"/>
          </p:nvPr>
        </p:nvSpPr>
        <p:spPr>
          <a:xfrm>
            <a:off x="0" y="932974"/>
            <a:ext cx="2949575" cy="1619250"/>
          </a:xfrm>
          <a:noFill/>
        </p:spPr>
        <p:txBody>
          <a:bodyPr anchor="ctr" anchorCtr="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768368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17632"/>
            <a:ext cx="7956376" cy="774742"/>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36108" y="2344669"/>
            <a:ext cx="5995498" cy="2168661"/>
          </a:xfrm>
          <a:noFill/>
        </p:spPr>
        <p:txBody>
          <a:bodyPr anchor="t"/>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0" y="2668144"/>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MY"/>
              <a:t>www.iBright.com.my</a:t>
            </a:r>
          </a:p>
        </p:txBody>
      </p:sp>
      <p:sp>
        <p:nvSpPr>
          <p:cNvPr id="9" name="Content Placeholder 11">
            <a:extLst>
              <a:ext uri="{FF2B5EF4-FFF2-40B4-BE49-F238E27FC236}">
                <a16:creationId xmlns:a16="http://schemas.microsoft.com/office/drawing/2014/main" id="{B060688C-7EF7-47A6-AC81-AA89CBCA01A2}"/>
              </a:ext>
            </a:extLst>
          </p:cNvPr>
          <p:cNvSpPr>
            <a:spLocks noGrp="1"/>
          </p:cNvSpPr>
          <p:nvPr>
            <p:ph sz="quarter" idx="12"/>
          </p:nvPr>
        </p:nvSpPr>
        <p:spPr>
          <a:xfrm>
            <a:off x="0" y="932974"/>
            <a:ext cx="2949575" cy="1619250"/>
          </a:xfrm>
          <a:noFill/>
        </p:spPr>
        <p:txBody>
          <a:bodyPr anchor="ctr" anchorCtr="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4550946"/>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2000">
              <a:schemeClr val="bg1">
                <a:lumMod val="95000"/>
              </a:schemeClr>
            </a:gs>
            <a:gs pos="82301">
              <a:schemeClr val="bg1"/>
            </a:gs>
            <a:gs pos="53000">
              <a:schemeClr val="bg1"/>
            </a:gs>
            <a:gs pos="0">
              <a:schemeClr val="bg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1660" y="136524"/>
            <a:ext cx="7380820" cy="544513"/>
          </a:xfrm>
          <a:prstGeom prst="rect">
            <a:avLst/>
          </a:prstGeom>
          <a:solidFill>
            <a:schemeClr val="bg1"/>
          </a:solidFill>
        </p:spPr>
        <p:txBody>
          <a:bodyPr vert="horz" lIns="288000" tIns="72000" rIns="288000" bIns="720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600" y="872716"/>
            <a:ext cx="8172400" cy="5607016"/>
          </a:xfrm>
          <a:prstGeom prst="rect">
            <a:avLst/>
          </a:prstGeom>
          <a:gradFill flip="none" rotWithShape="1">
            <a:gsLst>
              <a:gs pos="25000">
                <a:schemeClr val="accent2"/>
              </a:gs>
              <a:gs pos="65000">
                <a:schemeClr val="accent2"/>
              </a:gs>
              <a:gs pos="0">
                <a:schemeClr val="tx2"/>
              </a:gs>
            </a:gsLst>
            <a:path path="circle">
              <a:fillToRect t="100000" r="100000"/>
            </a:path>
            <a:tileRect l="-100000" b="-100000"/>
          </a:gradFill>
        </p:spPr>
        <p:txBody>
          <a:bodyPr vert="horz" lIns="360000" tIns="360000" rIns="360000" bIns="360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79732"/>
            <a:ext cx="9144000" cy="365125"/>
          </a:xfrm>
          <a:prstGeom prst="rect">
            <a:avLst/>
          </a:prstGeom>
          <a:solidFill>
            <a:schemeClr val="tx1"/>
          </a:solidFill>
        </p:spPr>
        <p:txBody>
          <a:bodyPr vert="horz" lIns="91440" tIns="45720" rIns="91440" bIns="45720" rtlCol="0" anchor="ctr"/>
          <a:lstStyle>
            <a:lvl1pPr algn="l">
              <a:defRPr sz="800" b="1">
                <a:solidFill>
                  <a:schemeClr val="bg1"/>
                </a:solidFill>
                <a:latin typeface="Gisha" panose="020B0502040204020203" pitchFamily="34" charset="-79"/>
                <a:cs typeface="Gisha" panose="020B0502040204020203" pitchFamily="34" charset="-79"/>
              </a:defRPr>
            </a:lvl1pPr>
          </a:lstStyle>
          <a:p>
            <a:r>
              <a:rPr lang="en-MY"/>
              <a:t>www.iBright.com.my</a:t>
            </a:r>
          </a:p>
        </p:txBody>
      </p:sp>
      <p:sp>
        <p:nvSpPr>
          <p:cNvPr id="13" name="Rectangle 12">
            <a:extLst>
              <a:ext uri="{FF2B5EF4-FFF2-40B4-BE49-F238E27FC236}">
                <a16:creationId xmlns:a16="http://schemas.microsoft.com/office/drawing/2014/main" id="{F251E07E-EE0D-42D5-AAD2-5D2374FB4EC8}"/>
              </a:ext>
            </a:extLst>
          </p:cNvPr>
          <p:cNvSpPr/>
          <p:nvPr/>
        </p:nvSpPr>
        <p:spPr>
          <a:xfrm flipV="1">
            <a:off x="0" y="836113"/>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493B228-8747-4AF1-A153-E8A52B4411E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4" y="62435"/>
            <a:ext cx="1081558" cy="890312"/>
          </a:xfrm>
          <a:prstGeom prst="rect">
            <a:avLst/>
          </a:prstGeom>
        </p:spPr>
      </p:pic>
      <p:sp>
        <p:nvSpPr>
          <p:cNvPr id="14" name="Rectangle 13">
            <a:extLst>
              <a:ext uri="{FF2B5EF4-FFF2-40B4-BE49-F238E27FC236}">
                <a16:creationId xmlns:a16="http://schemas.microsoft.com/office/drawing/2014/main" id="{D2C9E81F-3BE9-40F8-AB64-ECD78B943B0E}"/>
              </a:ext>
            </a:extLst>
          </p:cNvPr>
          <p:cNvSpPr/>
          <p:nvPr/>
        </p:nvSpPr>
        <p:spPr>
          <a:xfrm flipV="1">
            <a:off x="-3129" y="6483057"/>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008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sldNum="0" hdr="0" dt="0"/>
  <p:txStyles>
    <p:titleStyle>
      <a:lvl1pPr algn="r" defTabSz="914400" rtl="0" eaLnBrk="1" latinLnBrk="0" hangingPunct="1">
        <a:lnSpc>
          <a:spcPct val="90000"/>
        </a:lnSpc>
        <a:spcBef>
          <a:spcPct val="0"/>
        </a:spcBef>
        <a:buNone/>
        <a:defRPr sz="3600" kern="1200">
          <a:solidFill>
            <a:schemeClr val="accent2"/>
          </a:solidFill>
          <a:latin typeface="Gisha" panose="020B0502040204020203" pitchFamily="34" charset="-79"/>
          <a:ea typeface="+mj-ea"/>
          <a:cs typeface="Gisha" panose="020B0502040204020203" pitchFamily="34" charset="-79"/>
        </a:defRPr>
      </a:lvl1pPr>
    </p:titleStyle>
    <p:bodyStyle>
      <a:lvl1pPr marL="180000" indent="0" algn="l" defTabSz="914400" rtl="0" eaLnBrk="1" latinLnBrk="0" hangingPunct="1">
        <a:lnSpc>
          <a:spcPct val="200000"/>
        </a:lnSpc>
        <a:spcBef>
          <a:spcPts val="0"/>
        </a:spcBef>
        <a:spcAft>
          <a:spcPts val="0"/>
        </a:spcAft>
        <a:buFont typeface="Arial" panose="020B0604020202020204" pitchFamily="34" charset="0"/>
        <a:buNone/>
        <a:defRPr sz="2400" kern="1200">
          <a:solidFill>
            <a:schemeClr val="bg1"/>
          </a:solidFill>
          <a:latin typeface="Gisha" panose="020B0502040204020203" pitchFamily="34" charset="-79"/>
          <a:ea typeface="+mn-ea"/>
          <a:cs typeface="Gisha" panose="020B0502040204020203" pitchFamily="34" charset="-79"/>
        </a:defRPr>
      </a:lvl1pPr>
      <a:lvl2pPr marL="360000" indent="0" algn="l" defTabSz="914400" rtl="0" eaLnBrk="1" latinLnBrk="0" hangingPunct="1">
        <a:lnSpc>
          <a:spcPct val="200000"/>
        </a:lnSpc>
        <a:spcBef>
          <a:spcPts val="0"/>
        </a:spcBef>
        <a:spcAft>
          <a:spcPts val="0"/>
        </a:spcAft>
        <a:buFont typeface="Arial" panose="020B0604020202020204" pitchFamily="34" charset="0"/>
        <a:buNone/>
        <a:defRPr sz="2000" kern="1200">
          <a:solidFill>
            <a:schemeClr val="bg1"/>
          </a:solidFill>
          <a:latin typeface="Gisha" panose="020B0502040204020203" pitchFamily="34" charset="-79"/>
          <a:ea typeface="+mn-ea"/>
          <a:cs typeface="Gisha" panose="020B0502040204020203" pitchFamily="34" charset="-79"/>
        </a:defRPr>
      </a:lvl2pPr>
      <a:lvl3pPr marL="540000" indent="0" algn="l" defTabSz="914400" rtl="0" eaLnBrk="1" latinLnBrk="0" hangingPunct="1">
        <a:lnSpc>
          <a:spcPct val="200000"/>
        </a:lnSpc>
        <a:spcBef>
          <a:spcPts val="0"/>
        </a:spcBef>
        <a:spcAft>
          <a:spcPts val="0"/>
        </a:spcAft>
        <a:buFont typeface="Arial" panose="020B0604020202020204" pitchFamily="34" charset="0"/>
        <a:buNone/>
        <a:defRPr sz="1800" kern="1200">
          <a:solidFill>
            <a:schemeClr val="bg1"/>
          </a:solidFill>
          <a:latin typeface="Gisha" panose="020B0502040204020203" pitchFamily="34" charset="-79"/>
          <a:ea typeface="+mn-ea"/>
          <a:cs typeface="Gisha" panose="020B0502040204020203" pitchFamily="34" charset="-79"/>
        </a:defRPr>
      </a:lvl3pPr>
      <a:lvl4pPr marL="1080000" indent="0" algn="l" defTabSz="914400" rtl="0" eaLnBrk="1" latinLnBrk="0" hangingPunct="1">
        <a:lnSpc>
          <a:spcPct val="200000"/>
        </a:lnSpc>
        <a:spcBef>
          <a:spcPts val="0"/>
        </a:spcBef>
        <a:spcAft>
          <a:spcPts val="0"/>
        </a:spcAft>
        <a:buFont typeface="Arial" panose="020B0604020202020204" pitchFamily="34" charset="0"/>
        <a:buNone/>
        <a:defRPr sz="1600" kern="1200">
          <a:solidFill>
            <a:schemeClr val="bg1"/>
          </a:solidFill>
          <a:latin typeface="Gisha" panose="020B0502040204020203" pitchFamily="34" charset="-79"/>
          <a:ea typeface="+mn-ea"/>
          <a:cs typeface="Gisha" panose="020B0502040204020203" pitchFamily="34" charset="-79"/>
        </a:defRPr>
      </a:lvl4pPr>
      <a:lvl5pPr marL="1260000" indent="0" algn="l" defTabSz="914400" rtl="0" eaLnBrk="1" latinLnBrk="0" hangingPunct="1">
        <a:lnSpc>
          <a:spcPct val="200000"/>
        </a:lnSpc>
        <a:spcBef>
          <a:spcPts val="0"/>
        </a:spcBef>
        <a:spcAft>
          <a:spcPts val="0"/>
        </a:spcAft>
        <a:buFont typeface="Arial" panose="020B0604020202020204" pitchFamily="34" charset="0"/>
        <a:buNone/>
        <a:defRPr sz="1400" kern="1200">
          <a:solidFill>
            <a:schemeClr val="bg1"/>
          </a:solidFill>
          <a:latin typeface="Gisha" panose="020B0502040204020203" pitchFamily="34" charset="-79"/>
          <a:ea typeface="+mn-ea"/>
          <a:cs typeface="Gisha" panose="020B05020402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ibright.com.m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ibright.com.my/maximum-demand-resources/maximum-demand-quick-fact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ibright.com.my/maximum-demand-resources/maximum-demand-quick-facts/"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ibright.com.my/maximum-demand-resources/maximum-demand-quick-facts/" TargetMode="External"/><Relationship Id="rId2" Type="http://schemas.openxmlformats.org/officeDocument/2006/relationships/hyperlink" Target="mailto:tk@ibright.com.my" TargetMode="External"/><Relationship Id="rId1" Type="http://schemas.openxmlformats.org/officeDocument/2006/relationships/slideLayout" Target="../slideLayouts/slideLayout7.xml"/><Relationship Id="rId5" Type="http://schemas.openxmlformats.org/officeDocument/2006/relationships/hyperlink" Target="mailto:admin@ibright.com.my" TargetMode="External"/><Relationship Id="rId4" Type="http://schemas.openxmlformats.org/officeDocument/2006/relationships/hyperlink" Target="https://ibright.com.m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508817-7DC5-408C-8AF9-F1D883AEB126}"/>
              </a:ext>
            </a:extLst>
          </p:cNvPr>
          <p:cNvSpPr>
            <a:spLocks noGrp="1"/>
          </p:cNvSpPr>
          <p:nvPr>
            <p:ph type="title"/>
          </p:nvPr>
        </p:nvSpPr>
        <p:spPr>
          <a:xfrm>
            <a:off x="1691680" y="374562"/>
            <a:ext cx="7312048" cy="1758294"/>
          </a:xfrm>
        </p:spPr>
        <p:txBody>
          <a:bodyPr>
            <a:normAutofit fontScale="90000"/>
          </a:bodyPr>
          <a:lstStyle/>
          <a:p>
            <a:pPr algn="just">
              <a:lnSpc>
                <a:spcPct val="100000"/>
              </a:lnSpc>
            </a:pPr>
            <a:r>
              <a:rPr lang="en-US" dirty="0">
                <a:solidFill>
                  <a:schemeClr val="bg1"/>
                </a:solidFill>
              </a:rPr>
              <a:t>Understanding TNB Charges</a:t>
            </a:r>
            <a:br>
              <a:rPr lang="en-US" dirty="0">
                <a:solidFill>
                  <a:schemeClr val="bg1"/>
                </a:solidFill>
              </a:rPr>
            </a:br>
            <a:r>
              <a:rPr lang="zh-CN" altLang="en-US" sz="4000" b="1" dirty="0">
                <a:solidFill>
                  <a:schemeClr val="bg1"/>
                </a:solidFill>
              </a:rPr>
              <a:t>了解国家能源的收费</a:t>
            </a:r>
            <a:br>
              <a:rPr lang="en-US" dirty="0">
                <a:solidFill>
                  <a:schemeClr val="bg1"/>
                </a:solidFill>
              </a:rPr>
            </a:br>
            <a:endParaRPr lang="en-US" dirty="0">
              <a:solidFill>
                <a:schemeClr val="bg1"/>
              </a:solidFill>
            </a:endParaRPr>
          </a:p>
        </p:txBody>
      </p:sp>
      <p:sp>
        <p:nvSpPr>
          <p:cNvPr id="10" name="Content Placeholder 9">
            <a:extLst>
              <a:ext uri="{FF2B5EF4-FFF2-40B4-BE49-F238E27FC236}">
                <a16:creationId xmlns:a16="http://schemas.microsoft.com/office/drawing/2014/main" id="{FE5B424E-B8DE-4C98-9FAA-72F32A94FF59}"/>
              </a:ext>
            </a:extLst>
          </p:cNvPr>
          <p:cNvSpPr>
            <a:spLocks noGrp="1"/>
          </p:cNvSpPr>
          <p:nvPr>
            <p:ph sz="quarter" idx="11"/>
          </p:nvPr>
        </p:nvSpPr>
        <p:spPr>
          <a:xfrm>
            <a:off x="4935569" y="1124744"/>
            <a:ext cx="4179696" cy="1350663"/>
          </a:xfrm>
        </p:spPr>
        <p:txBody>
          <a:bodyPr/>
          <a:lstStyle/>
          <a:p>
            <a:pPr marL="0" indent="0" algn="r">
              <a:buNone/>
            </a:pPr>
            <a:r>
              <a:rPr lang="en-US" dirty="0"/>
              <a:t>01 </a:t>
            </a:r>
            <a:r>
              <a:rPr lang="en-US" altLang="zh-CN" dirty="0"/>
              <a:t>Dec</a:t>
            </a:r>
            <a:r>
              <a:rPr lang="en-US" dirty="0"/>
              <a:t> 2021</a:t>
            </a:r>
          </a:p>
        </p:txBody>
      </p:sp>
      <p:sp>
        <p:nvSpPr>
          <p:cNvPr id="4" name="Content Placeholder 9">
            <a:extLst>
              <a:ext uri="{FF2B5EF4-FFF2-40B4-BE49-F238E27FC236}">
                <a16:creationId xmlns:a16="http://schemas.microsoft.com/office/drawing/2014/main" id="{B6594097-806E-47BF-9BC5-B8B21B04B0E9}"/>
              </a:ext>
            </a:extLst>
          </p:cNvPr>
          <p:cNvSpPr txBox="1">
            <a:spLocks/>
          </p:cNvSpPr>
          <p:nvPr/>
        </p:nvSpPr>
        <p:spPr>
          <a:xfrm>
            <a:off x="4755563" y="5877272"/>
            <a:ext cx="4179696" cy="610363"/>
          </a:xfrm>
          <a:prstGeom prst="rect">
            <a:avLst/>
          </a:prstGeom>
          <a:noFill/>
        </p:spPr>
        <p:txBody>
          <a:bodyPr vert="horz" lIns="360000" tIns="0" rIns="360000" bIns="0" rtlCol="0" anchor="b">
            <a:normAutofit/>
          </a:bodyPr>
          <a:lstStyle>
            <a:lvl1pPr marL="180000" indent="0" algn="l" defTabSz="914400" rtl="0" eaLnBrk="1" latinLnBrk="0" hangingPunct="1">
              <a:lnSpc>
                <a:spcPct val="200000"/>
              </a:lnSpc>
              <a:spcBef>
                <a:spcPts val="0"/>
              </a:spcBef>
              <a:spcAft>
                <a:spcPts val="0"/>
              </a:spcAft>
              <a:buFont typeface="Arial" panose="020B0604020202020204" pitchFamily="34" charset="0"/>
              <a:buNone/>
              <a:defRPr sz="2400" kern="1200">
                <a:solidFill>
                  <a:schemeClr val="bg1"/>
                </a:solidFill>
                <a:latin typeface="Gisha" panose="020B0502040204020203" pitchFamily="34" charset="-79"/>
                <a:ea typeface="+mn-ea"/>
                <a:cs typeface="Gisha" panose="020B0502040204020203" pitchFamily="34" charset="-79"/>
              </a:defRPr>
            </a:lvl1pPr>
            <a:lvl2pPr marL="360000" indent="0" algn="l" defTabSz="914400" rtl="0" eaLnBrk="1" latinLnBrk="0" hangingPunct="1">
              <a:lnSpc>
                <a:spcPct val="200000"/>
              </a:lnSpc>
              <a:spcBef>
                <a:spcPts val="0"/>
              </a:spcBef>
              <a:spcAft>
                <a:spcPts val="0"/>
              </a:spcAft>
              <a:buFont typeface="Arial" panose="020B0604020202020204" pitchFamily="34" charset="0"/>
              <a:buNone/>
              <a:defRPr sz="2000" kern="1200">
                <a:solidFill>
                  <a:schemeClr val="bg1"/>
                </a:solidFill>
                <a:latin typeface="Gisha" panose="020B0502040204020203" pitchFamily="34" charset="-79"/>
                <a:ea typeface="+mn-ea"/>
                <a:cs typeface="Gisha" panose="020B0502040204020203" pitchFamily="34" charset="-79"/>
              </a:defRPr>
            </a:lvl2pPr>
            <a:lvl3pPr marL="540000" indent="0" algn="l" defTabSz="914400" rtl="0" eaLnBrk="1" latinLnBrk="0" hangingPunct="1">
              <a:lnSpc>
                <a:spcPct val="200000"/>
              </a:lnSpc>
              <a:spcBef>
                <a:spcPts val="0"/>
              </a:spcBef>
              <a:spcAft>
                <a:spcPts val="0"/>
              </a:spcAft>
              <a:buFont typeface="Arial" panose="020B0604020202020204" pitchFamily="34" charset="0"/>
              <a:buNone/>
              <a:defRPr sz="1800" kern="1200">
                <a:solidFill>
                  <a:schemeClr val="bg1"/>
                </a:solidFill>
                <a:latin typeface="Gisha" panose="020B0502040204020203" pitchFamily="34" charset="-79"/>
                <a:ea typeface="+mn-ea"/>
                <a:cs typeface="Gisha" panose="020B0502040204020203" pitchFamily="34" charset="-79"/>
              </a:defRPr>
            </a:lvl3pPr>
            <a:lvl4pPr marL="1080000" indent="0" algn="l" defTabSz="914400" rtl="0" eaLnBrk="1" latinLnBrk="0" hangingPunct="1">
              <a:lnSpc>
                <a:spcPct val="200000"/>
              </a:lnSpc>
              <a:spcBef>
                <a:spcPts val="0"/>
              </a:spcBef>
              <a:spcAft>
                <a:spcPts val="0"/>
              </a:spcAft>
              <a:buFont typeface="Arial" panose="020B0604020202020204" pitchFamily="34" charset="0"/>
              <a:buNone/>
              <a:defRPr sz="1600" kern="1200">
                <a:solidFill>
                  <a:schemeClr val="bg1"/>
                </a:solidFill>
                <a:latin typeface="Gisha" panose="020B0502040204020203" pitchFamily="34" charset="-79"/>
                <a:ea typeface="+mn-ea"/>
                <a:cs typeface="Gisha" panose="020B0502040204020203" pitchFamily="34" charset="-79"/>
              </a:defRPr>
            </a:lvl4pPr>
            <a:lvl5pPr marL="1260000" indent="0" algn="l" defTabSz="914400" rtl="0" eaLnBrk="1" latinLnBrk="0" hangingPunct="1">
              <a:lnSpc>
                <a:spcPct val="200000"/>
              </a:lnSpc>
              <a:spcBef>
                <a:spcPts val="0"/>
              </a:spcBef>
              <a:spcAft>
                <a:spcPts val="0"/>
              </a:spcAft>
              <a:buFont typeface="Arial" panose="020B0604020202020204" pitchFamily="34" charset="0"/>
              <a:buNone/>
              <a:defRPr sz="1400" kern="1200">
                <a:solidFill>
                  <a:schemeClr val="bg1"/>
                </a:solidFill>
                <a:latin typeface="Gisha" panose="020B0502040204020203" pitchFamily="34" charset="-79"/>
                <a:ea typeface="+mn-ea"/>
                <a:cs typeface="Gisha" panose="020B05020402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10000"/>
              </a:lnSpc>
            </a:pPr>
            <a:r>
              <a:rPr lang="en-US" sz="1100" dirty="0">
                <a:solidFill>
                  <a:srgbClr val="00B0F0"/>
                </a:solidFill>
              </a:rPr>
              <a:t>© 2015-2021 </a:t>
            </a:r>
            <a:r>
              <a:rPr lang="en-US" sz="1100" dirty="0">
                <a:solidFill>
                  <a:srgbClr val="00B0F0"/>
                </a:solidFill>
                <a:hlinkClick r:id="rId2">
                  <a:extLst>
                    <a:ext uri="{A12FA001-AC4F-418D-AE19-62706E023703}">
                      <ahyp:hlinkClr xmlns:ahyp="http://schemas.microsoft.com/office/drawing/2018/hyperlinkcolor" val="tx"/>
                    </a:ext>
                  </a:extLst>
                </a:hlinkClick>
              </a:rPr>
              <a:t>Ibright</a:t>
            </a:r>
            <a:r>
              <a:rPr lang="en-US" sz="1100" dirty="0">
                <a:solidFill>
                  <a:srgbClr val="00B0F0"/>
                </a:solidFill>
              </a:rPr>
              <a:t> Great Resources Sdn Bhd</a:t>
            </a:r>
          </a:p>
          <a:p>
            <a:pPr marL="0" algn="ctr">
              <a:lnSpc>
                <a:spcPct val="110000"/>
              </a:lnSpc>
            </a:pPr>
            <a:r>
              <a:rPr lang="en-US" sz="1100" dirty="0">
                <a:solidFill>
                  <a:srgbClr val="00B0F0"/>
                </a:solidFill>
              </a:rPr>
              <a:t>All Rights Reserved</a:t>
            </a:r>
          </a:p>
        </p:txBody>
      </p:sp>
      <p:sp>
        <p:nvSpPr>
          <p:cNvPr id="5" name="TextBox 4">
            <a:extLst>
              <a:ext uri="{FF2B5EF4-FFF2-40B4-BE49-F238E27FC236}">
                <a16:creationId xmlns:a16="http://schemas.microsoft.com/office/drawing/2014/main" id="{F20D001F-2866-4617-A961-CDA41CFEA211}"/>
              </a:ext>
            </a:extLst>
          </p:cNvPr>
          <p:cNvSpPr txBox="1"/>
          <p:nvPr/>
        </p:nvSpPr>
        <p:spPr>
          <a:xfrm>
            <a:off x="4962031" y="5279722"/>
            <a:ext cx="3733800" cy="707886"/>
          </a:xfrm>
          <a:prstGeom prst="rect">
            <a:avLst/>
          </a:prstGeom>
          <a:noFill/>
        </p:spPr>
        <p:txBody>
          <a:bodyPr wrap="square" rtlCol="0">
            <a:spAutoFit/>
          </a:bodyPr>
          <a:lstStyle/>
          <a:p>
            <a:r>
              <a:rPr lang="en-MY" sz="800" dirty="0">
                <a:solidFill>
                  <a:schemeClr val="bg1"/>
                </a:solidFill>
              </a:rPr>
              <a:t>Notwithstanding The Provisions Of Sections 106 And 106a, The Fair Use Of A Copyrighted Work, Including Such Use By Reproduction In Copies Or Phonorecords Or By Any Other Means Specified By That Section, For Purposes Such As Criticism, Comment, News Reporting, Teaching (Including Multiple Copies For Classroom Use), Scholarship, Or Research, Is Not An Infringement Of Copyright</a:t>
            </a:r>
          </a:p>
        </p:txBody>
      </p:sp>
      <p:sp>
        <p:nvSpPr>
          <p:cNvPr id="6" name="TextBox 5">
            <a:extLst>
              <a:ext uri="{FF2B5EF4-FFF2-40B4-BE49-F238E27FC236}">
                <a16:creationId xmlns:a16="http://schemas.microsoft.com/office/drawing/2014/main" id="{F7E361D7-CFBD-42C3-9FDB-558E747EC108}"/>
              </a:ext>
            </a:extLst>
          </p:cNvPr>
          <p:cNvSpPr txBox="1"/>
          <p:nvPr/>
        </p:nvSpPr>
        <p:spPr>
          <a:xfrm>
            <a:off x="4962031" y="4941168"/>
            <a:ext cx="3733800" cy="338554"/>
          </a:xfrm>
          <a:prstGeom prst="rect">
            <a:avLst/>
          </a:prstGeom>
          <a:noFill/>
        </p:spPr>
        <p:txBody>
          <a:bodyPr wrap="square" rtlCol="0">
            <a:spAutoFit/>
          </a:bodyPr>
          <a:lstStyle/>
          <a:p>
            <a:r>
              <a:rPr lang="en-MY" sz="800" dirty="0">
                <a:solidFill>
                  <a:schemeClr val="bg1"/>
                </a:solidFill>
              </a:rPr>
              <a:t>The Following Trademarks Used Herein Are Owned By The </a:t>
            </a:r>
            <a:r>
              <a:rPr lang="en-MY" sz="800" dirty="0" err="1">
                <a:solidFill>
                  <a:schemeClr val="bg1"/>
                </a:solidFill>
              </a:rPr>
              <a:t>Mcdonald's</a:t>
            </a:r>
            <a:r>
              <a:rPr lang="en-MY" sz="800" dirty="0">
                <a:solidFill>
                  <a:schemeClr val="bg1"/>
                </a:solidFill>
              </a:rPr>
              <a:t> Corporation (USA) And Its Affiliates: </a:t>
            </a:r>
            <a:r>
              <a:rPr lang="en-MY" sz="800" dirty="0" err="1">
                <a:solidFill>
                  <a:schemeClr val="bg1"/>
                </a:solidFill>
              </a:rPr>
              <a:t>Mcdonald's</a:t>
            </a:r>
            <a:r>
              <a:rPr lang="en-MY" sz="800" dirty="0">
                <a:solidFill>
                  <a:schemeClr val="bg1"/>
                </a:solidFill>
              </a:rPr>
              <a:t>, Golden Arches, Golden Arches Logo, Big Mac. </a:t>
            </a:r>
          </a:p>
        </p:txBody>
      </p:sp>
    </p:spTree>
    <p:extLst>
      <p:ext uri="{BB962C8B-B14F-4D97-AF65-F5344CB8AC3E}">
        <p14:creationId xmlns:p14="http://schemas.microsoft.com/office/powerpoint/2010/main" val="1261764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6101-5D84-4E6E-8207-703D13590F9E}"/>
              </a:ext>
            </a:extLst>
          </p:cNvPr>
          <p:cNvSpPr>
            <a:spLocks noGrp="1"/>
          </p:cNvSpPr>
          <p:nvPr>
            <p:ph type="title"/>
          </p:nvPr>
        </p:nvSpPr>
        <p:spPr/>
        <p:txBody>
          <a:bodyPr>
            <a:normAutofit fontScale="90000"/>
          </a:bodyPr>
          <a:lstStyle/>
          <a:p>
            <a:r>
              <a:rPr lang="en-MY" dirty="0"/>
              <a:t>Power: More Example</a:t>
            </a:r>
            <a:br>
              <a:rPr lang="en-MY" dirty="0"/>
            </a:br>
            <a:r>
              <a:rPr lang="zh-CN" altLang="en-US" sz="3100" b="1" dirty="0"/>
              <a:t>能源：例子</a:t>
            </a:r>
            <a:endParaRPr lang="en-MY" b="1" dirty="0"/>
          </a:p>
        </p:txBody>
      </p:sp>
      <p:sp>
        <p:nvSpPr>
          <p:cNvPr id="3" name="Footer Placeholder 2">
            <a:extLst>
              <a:ext uri="{FF2B5EF4-FFF2-40B4-BE49-F238E27FC236}">
                <a16:creationId xmlns:a16="http://schemas.microsoft.com/office/drawing/2014/main" id="{6D6F6C01-BBD0-4E65-853E-F8D3B019272B}"/>
              </a:ext>
            </a:extLst>
          </p:cNvPr>
          <p:cNvSpPr>
            <a:spLocks noGrp="1"/>
          </p:cNvSpPr>
          <p:nvPr>
            <p:ph type="ftr" sz="quarter" idx="11"/>
          </p:nvPr>
        </p:nvSpPr>
        <p:spPr>
          <a:xfrm>
            <a:off x="0" y="6520259"/>
            <a:ext cx="9144000" cy="365125"/>
          </a:xfrm>
        </p:spPr>
        <p:txBody>
          <a:bodyPr/>
          <a:lstStyle/>
          <a:p>
            <a:r>
              <a:rPr lang="en-MY"/>
              <a:t>www.iBright.com.my</a:t>
            </a:r>
          </a:p>
        </p:txBody>
      </p:sp>
      <p:pic>
        <p:nvPicPr>
          <p:cNvPr id="6" name="Picture 5">
            <a:extLst>
              <a:ext uri="{FF2B5EF4-FFF2-40B4-BE49-F238E27FC236}">
                <a16:creationId xmlns:a16="http://schemas.microsoft.com/office/drawing/2014/main" id="{6C92E429-7A76-4EA9-8A69-BC4540F4E049}"/>
              </a:ext>
            </a:extLst>
          </p:cNvPr>
          <p:cNvPicPr>
            <a:picLocks noChangeAspect="1"/>
          </p:cNvPicPr>
          <p:nvPr/>
        </p:nvPicPr>
        <p:blipFill>
          <a:blip r:embed="rId2"/>
          <a:stretch>
            <a:fillRect/>
          </a:stretch>
        </p:blipFill>
        <p:spPr>
          <a:xfrm>
            <a:off x="490771" y="906995"/>
            <a:ext cx="8162458" cy="5571012"/>
          </a:xfrm>
          <a:prstGeom prst="rect">
            <a:avLst/>
          </a:prstGeom>
        </p:spPr>
      </p:pic>
      <p:sp>
        <p:nvSpPr>
          <p:cNvPr id="7" name="TextBox 6">
            <a:extLst>
              <a:ext uri="{FF2B5EF4-FFF2-40B4-BE49-F238E27FC236}">
                <a16:creationId xmlns:a16="http://schemas.microsoft.com/office/drawing/2014/main" id="{B4649815-4D6A-45E2-AA10-AB8591232FE7}"/>
              </a:ext>
            </a:extLst>
          </p:cNvPr>
          <p:cNvSpPr txBox="1"/>
          <p:nvPr/>
        </p:nvSpPr>
        <p:spPr>
          <a:xfrm>
            <a:off x="1979712" y="1844824"/>
            <a:ext cx="2592288" cy="369332"/>
          </a:xfrm>
          <a:prstGeom prst="rect">
            <a:avLst/>
          </a:prstGeom>
          <a:noFill/>
        </p:spPr>
        <p:txBody>
          <a:bodyPr wrap="square">
            <a:spAutoFit/>
          </a:bodyPr>
          <a:lstStyle/>
          <a:p>
            <a:pPr algn="ctr"/>
            <a:r>
              <a:rPr lang="en-US" altLang="zh-CN" b="1" dirty="0">
                <a:solidFill>
                  <a:srgbClr val="C00000"/>
                </a:solidFill>
                <a:highlight>
                  <a:srgbClr val="FFFF00"/>
                </a:highlight>
                <a:latin typeface="华文仿宋"/>
                <a:ea typeface="华文仿宋"/>
                <a:cs typeface="华文仿宋"/>
              </a:rPr>
              <a:t>60</a:t>
            </a:r>
            <a:r>
              <a:rPr lang="zh-CN" altLang="en-US" b="1" dirty="0">
                <a:solidFill>
                  <a:srgbClr val="C00000"/>
                </a:solidFill>
                <a:highlight>
                  <a:srgbClr val="FFFF00"/>
                </a:highlight>
                <a:latin typeface="华文仿宋"/>
                <a:ea typeface="华文仿宋"/>
                <a:cs typeface="华文仿宋"/>
              </a:rPr>
              <a:t>分钟吃下</a:t>
            </a:r>
            <a:r>
              <a:rPr lang="en-US" altLang="zh-CN" b="1" dirty="0">
                <a:solidFill>
                  <a:srgbClr val="C00000"/>
                </a:solidFill>
                <a:highlight>
                  <a:srgbClr val="FFFF00"/>
                </a:highlight>
                <a:latin typeface="华文仿宋"/>
                <a:ea typeface="华文仿宋"/>
                <a:cs typeface="华文仿宋"/>
              </a:rPr>
              <a:t>10</a:t>
            </a:r>
            <a:r>
              <a:rPr lang="zh-CN" altLang="en-US" b="1" dirty="0">
                <a:solidFill>
                  <a:srgbClr val="C00000"/>
                </a:solidFill>
                <a:highlight>
                  <a:srgbClr val="FFFF00"/>
                </a:highlight>
                <a:latin typeface="华文仿宋"/>
                <a:ea typeface="华文仿宋"/>
                <a:cs typeface="华文仿宋"/>
              </a:rPr>
              <a:t>个巨无霸</a:t>
            </a:r>
            <a:r>
              <a:rPr lang="en-US" altLang="zh-CN" b="1" dirty="0">
                <a:solidFill>
                  <a:srgbClr val="C00000"/>
                </a:solidFill>
                <a:highlight>
                  <a:srgbClr val="FFFF00"/>
                </a:highlight>
                <a:latin typeface="华文仿宋"/>
                <a:ea typeface="华文仿宋"/>
                <a:cs typeface="华文仿宋"/>
              </a:rPr>
              <a:t> </a:t>
            </a:r>
            <a:endParaRPr lang="en-US" b="1" dirty="0">
              <a:solidFill>
                <a:srgbClr val="C00000"/>
              </a:solidFill>
              <a:highlight>
                <a:srgbClr val="FFFF00"/>
              </a:highlight>
              <a:latin typeface="华文仿宋"/>
              <a:ea typeface="华文仿宋"/>
              <a:cs typeface="华文仿宋"/>
            </a:endParaRPr>
          </a:p>
        </p:txBody>
      </p:sp>
      <p:sp>
        <p:nvSpPr>
          <p:cNvPr id="8" name="TextBox 7">
            <a:extLst>
              <a:ext uri="{FF2B5EF4-FFF2-40B4-BE49-F238E27FC236}">
                <a16:creationId xmlns:a16="http://schemas.microsoft.com/office/drawing/2014/main" id="{7DFFC75E-2002-4FD9-B98D-A568394B06A4}"/>
              </a:ext>
            </a:extLst>
          </p:cNvPr>
          <p:cNvSpPr txBox="1"/>
          <p:nvPr/>
        </p:nvSpPr>
        <p:spPr>
          <a:xfrm>
            <a:off x="2555776" y="3711820"/>
            <a:ext cx="1440160" cy="369332"/>
          </a:xfrm>
          <a:prstGeom prst="rect">
            <a:avLst/>
          </a:prstGeom>
          <a:noFill/>
        </p:spPr>
        <p:txBody>
          <a:bodyPr wrap="square">
            <a:spAutoFit/>
          </a:bodyPr>
          <a:lstStyle/>
          <a:p>
            <a:r>
              <a:rPr lang="zh-CN" altLang="en-US" b="1" dirty="0">
                <a:solidFill>
                  <a:srgbClr val="C00000"/>
                </a:solidFill>
                <a:highlight>
                  <a:srgbClr val="FFFF00"/>
                </a:highlight>
              </a:rPr>
              <a:t>＝</a:t>
            </a:r>
            <a:r>
              <a:rPr lang="en-US" altLang="zh-CN" b="1" dirty="0">
                <a:solidFill>
                  <a:srgbClr val="C00000"/>
                </a:solidFill>
                <a:highlight>
                  <a:srgbClr val="FFFF00"/>
                </a:highlight>
              </a:rPr>
              <a:t>10/</a:t>
            </a:r>
            <a:r>
              <a:rPr lang="zh-CN" altLang="en-US" b="1" dirty="0">
                <a:solidFill>
                  <a:srgbClr val="C00000"/>
                </a:solidFill>
                <a:highlight>
                  <a:srgbClr val="FFFF00"/>
                </a:highlight>
              </a:rPr>
              <a:t>一小时</a:t>
            </a:r>
            <a:endParaRPr lang="en-MY" b="1" dirty="0">
              <a:solidFill>
                <a:srgbClr val="C00000"/>
              </a:solidFill>
              <a:highlight>
                <a:srgbClr val="FFFF00"/>
              </a:highlight>
            </a:endParaRPr>
          </a:p>
        </p:txBody>
      </p:sp>
      <p:sp>
        <p:nvSpPr>
          <p:cNvPr id="10" name="TextBox 9">
            <a:extLst>
              <a:ext uri="{FF2B5EF4-FFF2-40B4-BE49-F238E27FC236}">
                <a16:creationId xmlns:a16="http://schemas.microsoft.com/office/drawing/2014/main" id="{38DD362D-956B-42E6-AA2C-A39FE4FC51C7}"/>
              </a:ext>
            </a:extLst>
          </p:cNvPr>
          <p:cNvSpPr txBox="1"/>
          <p:nvPr/>
        </p:nvSpPr>
        <p:spPr>
          <a:xfrm>
            <a:off x="2420888" y="6154841"/>
            <a:ext cx="1709936" cy="646331"/>
          </a:xfrm>
          <a:prstGeom prst="rect">
            <a:avLst/>
          </a:prstGeom>
          <a:noFill/>
        </p:spPr>
        <p:txBody>
          <a:bodyPr wrap="square">
            <a:spAutoFit/>
          </a:bodyPr>
          <a:lstStyle/>
          <a:p>
            <a:pPr algn="ctr"/>
            <a:r>
              <a:rPr lang="zh-CN" altLang="en-US" b="1" dirty="0">
                <a:solidFill>
                  <a:srgbClr val="C00000"/>
                </a:solidFill>
                <a:highlight>
                  <a:srgbClr val="FFFF00"/>
                </a:highlight>
                <a:latin typeface="华文仿宋"/>
                <a:ea typeface="华文仿宋"/>
                <a:cs typeface="华文仿宋"/>
              </a:rPr>
              <a:t>＝每小时能吃</a:t>
            </a:r>
            <a:endParaRPr lang="en-US" altLang="zh-CN" b="1" dirty="0">
              <a:solidFill>
                <a:srgbClr val="C00000"/>
              </a:solidFill>
              <a:highlight>
                <a:srgbClr val="FFFF00"/>
              </a:highlight>
              <a:latin typeface="华文仿宋"/>
              <a:ea typeface="华文仿宋"/>
              <a:cs typeface="华文仿宋"/>
            </a:endParaRPr>
          </a:p>
          <a:p>
            <a:pPr algn="ctr"/>
            <a:r>
              <a:rPr lang="zh-CN" altLang="en-US" b="1" dirty="0">
                <a:solidFill>
                  <a:srgbClr val="C00000"/>
                </a:solidFill>
                <a:highlight>
                  <a:srgbClr val="FFFF00"/>
                </a:highlight>
                <a:latin typeface="华文仿宋"/>
                <a:ea typeface="华文仿宋"/>
                <a:cs typeface="华文仿宋"/>
              </a:rPr>
              <a:t>1</a:t>
            </a:r>
            <a:r>
              <a:rPr lang="en-US" altLang="zh-CN" b="1" dirty="0">
                <a:solidFill>
                  <a:srgbClr val="C00000"/>
                </a:solidFill>
                <a:highlight>
                  <a:srgbClr val="FFFF00"/>
                </a:highlight>
                <a:latin typeface="华文仿宋"/>
                <a:ea typeface="华文仿宋"/>
                <a:cs typeface="华文仿宋"/>
              </a:rPr>
              <a:t>0</a:t>
            </a:r>
            <a:r>
              <a:rPr lang="zh-CN" altLang="en-US" b="1" dirty="0">
                <a:solidFill>
                  <a:srgbClr val="C00000"/>
                </a:solidFill>
                <a:highlight>
                  <a:srgbClr val="FFFF00"/>
                </a:highlight>
                <a:latin typeface="华文仿宋"/>
                <a:ea typeface="华文仿宋"/>
                <a:cs typeface="华文仿宋"/>
              </a:rPr>
              <a:t>个巨无霸</a:t>
            </a:r>
            <a:endParaRPr lang="en-MY" b="1" dirty="0">
              <a:solidFill>
                <a:srgbClr val="C00000"/>
              </a:solidFill>
              <a:highlight>
                <a:srgbClr val="FFFF00"/>
              </a:highlight>
            </a:endParaRPr>
          </a:p>
        </p:txBody>
      </p:sp>
      <p:sp>
        <p:nvSpPr>
          <p:cNvPr id="11" name="TextBox 10">
            <a:extLst>
              <a:ext uri="{FF2B5EF4-FFF2-40B4-BE49-F238E27FC236}">
                <a16:creationId xmlns:a16="http://schemas.microsoft.com/office/drawing/2014/main" id="{D033832E-BFA2-409A-BD15-A7E69B08F39F}"/>
              </a:ext>
            </a:extLst>
          </p:cNvPr>
          <p:cNvSpPr txBox="1"/>
          <p:nvPr/>
        </p:nvSpPr>
        <p:spPr>
          <a:xfrm>
            <a:off x="5364088" y="6169190"/>
            <a:ext cx="1709936" cy="646331"/>
          </a:xfrm>
          <a:prstGeom prst="rect">
            <a:avLst/>
          </a:prstGeom>
          <a:noFill/>
        </p:spPr>
        <p:txBody>
          <a:bodyPr wrap="square">
            <a:spAutoFit/>
          </a:bodyPr>
          <a:lstStyle/>
          <a:p>
            <a:pPr algn="ctr"/>
            <a:r>
              <a:rPr lang="zh-CN" altLang="en-US" b="1" dirty="0">
                <a:solidFill>
                  <a:srgbClr val="C00000"/>
                </a:solidFill>
                <a:highlight>
                  <a:srgbClr val="FFFF00"/>
                </a:highlight>
                <a:latin typeface="华文仿宋"/>
                <a:ea typeface="华文仿宋"/>
                <a:cs typeface="华文仿宋"/>
              </a:rPr>
              <a:t>＝每小时能吃</a:t>
            </a:r>
            <a:endParaRPr lang="en-US" altLang="zh-CN" b="1" dirty="0">
              <a:solidFill>
                <a:srgbClr val="C00000"/>
              </a:solidFill>
              <a:highlight>
                <a:srgbClr val="FFFF00"/>
              </a:highlight>
              <a:latin typeface="华文仿宋"/>
              <a:ea typeface="华文仿宋"/>
              <a:cs typeface="华文仿宋"/>
            </a:endParaRPr>
          </a:p>
          <a:p>
            <a:pPr algn="ctr"/>
            <a:r>
              <a:rPr lang="zh-CN" altLang="en-US" b="1" dirty="0">
                <a:solidFill>
                  <a:srgbClr val="C00000"/>
                </a:solidFill>
                <a:highlight>
                  <a:srgbClr val="FFFF00"/>
                </a:highlight>
                <a:latin typeface="华文仿宋"/>
                <a:ea typeface="华文仿宋"/>
                <a:cs typeface="华文仿宋"/>
              </a:rPr>
              <a:t>1</a:t>
            </a:r>
            <a:r>
              <a:rPr lang="en-US" altLang="zh-CN" b="1" dirty="0">
                <a:solidFill>
                  <a:srgbClr val="C00000"/>
                </a:solidFill>
                <a:highlight>
                  <a:srgbClr val="FFFF00"/>
                </a:highlight>
                <a:latin typeface="华文仿宋"/>
                <a:ea typeface="华文仿宋"/>
                <a:cs typeface="华文仿宋"/>
              </a:rPr>
              <a:t>0</a:t>
            </a:r>
            <a:r>
              <a:rPr lang="zh-CN" altLang="en-US" b="1" dirty="0">
                <a:solidFill>
                  <a:srgbClr val="C00000"/>
                </a:solidFill>
                <a:highlight>
                  <a:srgbClr val="FFFF00"/>
                </a:highlight>
                <a:latin typeface="华文仿宋"/>
                <a:ea typeface="华文仿宋"/>
                <a:cs typeface="华文仿宋"/>
              </a:rPr>
              <a:t>个巨无霸</a:t>
            </a:r>
            <a:endParaRPr lang="en-MY" b="1" dirty="0">
              <a:solidFill>
                <a:srgbClr val="C00000"/>
              </a:solidFill>
              <a:highlight>
                <a:srgbClr val="FFFF00"/>
              </a:highlight>
            </a:endParaRPr>
          </a:p>
        </p:txBody>
      </p:sp>
      <p:sp>
        <p:nvSpPr>
          <p:cNvPr id="13" name="TextBox 12">
            <a:extLst>
              <a:ext uri="{FF2B5EF4-FFF2-40B4-BE49-F238E27FC236}">
                <a16:creationId xmlns:a16="http://schemas.microsoft.com/office/drawing/2014/main" id="{00AC9ACA-08AF-4839-9C01-A3070C393BA8}"/>
              </a:ext>
            </a:extLst>
          </p:cNvPr>
          <p:cNvSpPr txBox="1"/>
          <p:nvPr/>
        </p:nvSpPr>
        <p:spPr>
          <a:xfrm>
            <a:off x="5044616" y="1838943"/>
            <a:ext cx="2348880" cy="369332"/>
          </a:xfrm>
          <a:prstGeom prst="rect">
            <a:avLst/>
          </a:prstGeom>
          <a:noFill/>
        </p:spPr>
        <p:txBody>
          <a:bodyPr wrap="square">
            <a:spAutoFit/>
          </a:bodyPr>
          <a:lstStyle/>
          <a:p>
            <a:pPr algn="ctr"/>
            <a:r>
              <a:rPr lang="zh-CN" altLang="zh-CN" b="1" dirty="0">
                <a:solidFill>
                  <a:srgbClr val="C00000"/>
                </a:solidFill>
                <a:highlight>
                  <a:srgbClr val="FFFF00"/>
                </a:highlight>
                <a:latin typeface="华文仿宋"/>
                <a:ea typeface="华文仿宋"/>
                <a:cs typeface="华文仿宋"/>
              </a:rPr>
              <a:t>3</a:t>
            </a:r>
            <a:r>
              <a:rPr lang="en-US" altLang="zh-CN" b="1" dirty="0">
                <a:solidFill>
                  <a:srgbClr val="C00000"/>
                </a:solidFill>
                <a:highlight>
                  <a:srgbClr val="FFFF00"/>
                </a:highlight>
                <a:latin typeface="华文仿宋"/>
                <a:ea typeface="华文仿宋"/>
                <a:cs typeface="华文仿宋"/>
              </a:rPr>
              <a:t>0</a:t>
            </a:r>
            <a:r>
              <a:rPr lang="zh-CN" altLang="en-US" b="1" dirty="0">
                <a:solidFill>
                  <a:srgbClr val="C00000"/>
                </a:solidFill>
                <a:highlight>
                  <a:srgbClr val="FFFF00"/>
                </a:highlight>
                <a:latin typeface="华文仿宋"/>
                <a:ea typeface="华文仿宋"/>
                <a:cs typeface="华文仿宋"/>
              </a:rPr>
              <a:t>分钟吃下</a:t>
            </a:r>
            <a:r>
              <a:rPr lang="en-US" altLang="zh-CN" b="1" dirty="0">
                <a:solidFill>
                  <a:srgbClr val="C00000"/>
                </a:solidFill>
                <a:highlight>
                  <a:srgbClr val="FFFF00"/>
                </a:highlight>
                <a:latin typeface="华文仿宋"/>
                <a:ea typeface="华文仿宋"/>
                <a:cs typeface="华文仿宋"/>
              </a:rPr>
              <a:t>5</a:t>
            </a:r>
            <a:r>
              <a:rPr lang="zh-CN" altLang="en-US" b="1" dirty="0">
                <a:solidFill>
                  <a:srgbClr val="C00000"/>
                </a:solidFill>
                <a:highlight>
                  <a:srgbClr val="FFFF00"/>
                </a:highlight>
                <a:latin typeface="华文仿宋"/>
                <a:ea typeface="华文仿宋"/>
                <a:cs typeface="华文仿宋"/>
              </a:rPr>
              <a:t>个巨无霸</a:t>
            </a:r>
            <a:r>
              <a:rPr lang="en-US" altLang="zh-CN" dirty="0">
                <a:solidFill>
                  <a:srgbClr val="C00000"/>
                </a:solidFill>
                <a:highlight>
                  <a:srgbClr val="FFFF00"/>
                </a:highlight>
                <a:latin typeface="华文仿宋"/>
                <a:ea typeface="华文仿宋"/>
                <a:cs typeface="华文仿宋"/>
              </a:rPr>
              <a:t> </a:t>
            </a:r>
            <a:endParaRPr lang="en-US" dirty="0">
              <a:solidFill>
                <a:srgbClr val="C00000"/>
              </a:solidFill>
              <a:highlight>
                <a:srgbClr val="FFFF00"/>
              </a:highlight>
              <a:latin typeface="华文仿宋"/>
              <a:ea typeface="华文仿宋"/>
              <a:cs typeface="华文仿宋"/>
            </a:endParaRPr>
          </a:p>
        </p:txBody>
      </p:sp>
      <p:sp>
        <p:nvSpPr>
          <p:cNvPr id="15" name="TextBox 14">
            <a:extLst>
              <a:ext uri="{FF2B5EF4-FFF2-40B4-BE49-F238E27FC236}">
                <a16:creationId xmlns:a16="http://schemas.microsoft.com/office/drawing/2014/main" id="{1EAC1C37-F68F-469B-A4FD-061BB55BD963}"/>
              </a:ext>
            </a:extLst>
          </p:cNvPr>
          <p:cNvSpPr txBox="1"/>
          <p:nvPr/>
        </p:nvSpPr>
        <p:spPr>
          <a:xfrm>
            <a:off x="5534980" y="3701193"/>
            <a:ext cx="1368152" cy="369332"/>
          </a:xfrm>
          <a:prstGeom prst="rect">
            <a:avLst/>
          </a:prstGeom>
          <a:noFill/>
        </p:spPr>
        <p:txBody>
          <a:bodyPr wrap="square">
            <a:spAutoFit/>
          </a:bodyPr>
          <a:lstStyle/>
          <a:p>
            <a:pPr algn="ctr"/>
            <a:r>
              <a:rPr lang="zh-CN" altLang="en-US" b="1" dirty="0">
                <a:solidFill>
                  <a:srgbClr val="C00000"/>
                </a:solidFill>
                <a:highlight>
                  <a:srgbClr val="FFFF00"/>
                </a:highlight>
              </a:rPr>
              <a:t>＝</a:t>
            </a:r>
            <a:r>
              <a:rPr lang="zh-CN" altLang="zh-CN" b="1" dirty="0">
                <a:solidFill>
                  <a:srgbClr val="C00000"/>
                </a:solidFill>
                <a:highlight>
                  <a:srgbClr val="FFFF00"/>
                </a:highlight>
              </a:rPr>
              <a:t>1</a:t>
            </a:r>
            <a:r>
              <a:rPr lang="en-US" altLang="zh-CN" b="1" dirty="0">
                <a:solidFill>
                  <a:srgbClr val="C00000"/>
                </a:solidFill>
                <a:highlight>
                  <a:srgbClr val="FFFF00"/>
                </a:highlight>
              </a:rPr>
              <a:t>/</a:t>
            </a:r>
            <a:r>
              <a:rPr lang="zh-CN" altLang="en-US" b="1" dirty="0">
                <a:solidFill>
                  <a:srgbClr val="C00000"/>
                </a:solidFill>
                <a:highlight>
                  <a:srgbClr val="FFFF00"/>
                </a:highlight>
              </a:rPr>
              <a:t>半小时</a:t>
            </a:r>
            <a:endParaRPr lang="en-US" b="1" dirty="0">
              <a:solidFill>
                <a:srgbClr val="C00000"/>
              </a:solidFill>
              <a:highlight>
                <a:srgbClr val="FFFF00"/>
              </a:highlight>
            </a:endParaRPr>
          </a:p>
        </p:txBody>
      </p:sp>
    </p:spTree>
    <p:extLst>
      <p:ext uri="{BB962C8B-B14F-4D97-AF65-F5344CB8AC3E}">
        <p14:creationId xmlns:p14="http://schemas.microsoft.com/office/powerpoint/2010/main" val="183876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B3EF-ECFB-46D4-B060-1360F8FA1761}"/>
              </a:ext>
            </a:extLst>
          </p:cNvPr>
          <p:cNvSpPr>
            <a:spLocks noGrp="1"/>
          </p:cNvSpPr>
          <p:nvPr>
            <p:ph type="title"/>
          </p:nvPr>
        </p:nvSpPr>
        <p:spPr>
          <a:xfrm>
            <a:off x="1257300" y="13142"/>
            <a:ext cx="7886700" cy="811829"/>
          </a:xfrm>
        </p:spPr>
        <p:txBody>
          <a:bodyPr anchor="ctr">
            <a:normAutofit fontScale="90000"/>
          </a:bodyPr>
          <a:lstStyle/>
          <a:p>
            <a:r>
              <a:rPr lang="en-MY" dirty="0"/>
              <a:t>Demand</a:t>
            </a:r>
            <a:br>
              <a:rPr lang="en-MY" dirty="0"/>
            </a:br>
            <a:r>
              <a:rPr lang="zh-CN" altLang="en-US" sz="3100" b="1" dirty="0"/>
              <a:t>需求量</a:t>
            </a:r>
            <a:endParaRPr lang="en-MY" b="1" dirty="0"/>
          </a:p>
        </p:txBody>
      </p:sp>
      <p:sp>
        <p:nvSpPr>
          <p:cNvPr id="9" name="Text Placeholder 2">
            <a:extLst>
              <a:ext uri="{FF2B5EF4-FFF2-40B4-BE49-F238E27FC236}">
                <a16:creationId xmlns:a16="http://schemas.microsoft.com/office/drawing/2014/main" id="{00804C19-9E6B-4494-AFBF-C086A4BB96E1}"/>
              </a:ext>
            </a:extLst>
          </p:cNvPr>
          <p:cNvSpPr>
            <a:spLocks noGrp="1"/>
          </p:cNvSpPr>
          <p:nvPr>
            <p:ph type="body" idx="1"/>
          </p:nvPr>
        </p:nvSpPr>
        <p:spPr>
          <a:xfrm>
            <a:off x="-9803" y="1772815"/>
            <a:ext cx="9124393" cy="1800201"/>
          </a:xfrm>
        </p:spPr>
        <p:txBody>
          <a:bodyPr anchor="ctr">
            <a:noAutofit/>
          </a:bodyPr>
          <a:lstStyle/>
          <a:p>
            <a:pPr marL="342900" indent="-342900">
              <a:lnSpc>
                <a:spcPct val="150000"/>
              </a:lnSpc>
              <a:buFont typeface="Arial" panose="020B0604020202020204" pitchFamily="34" charset="0"/>
              <a:buChar char="•"/>
            </a:pPr>
            <a:r>
              <a:rPr lang="en-US" sz="1600" dirty="0"/>
              <a:t>Number of Big Macs you eat calculated based on a </a:t>
            </a:r>
            <a:r>
              <a:rPr lang="en-US" sz="1600" dirty="0">
                <a:solidFill>
                  <a:srgbClr val="FFC000"/>
                </a:solidFill>
              </a:rPr>
              <a:t>fixed 30-minute intervals</a:t>
            </a:r>
          </a:p>
          <a:p>
            <a:pPr marL="342900" indent="-342900">
              <a:lnSpc>
                <a:spcPct val="150000"/>
              </a:lnSpc>
              <a:buFont typeface="Arial" panose="020B0604020202020204" pitchFamily="34" charset="0"/>
              <a:buChar char="•"/>
            </a:pPr>
            <a:r>
              <a:rPr lang="zh-CN" altLang="en-US" sz="1800" dirty="0">
                <a:solidFill>
                  <a:srgbClr val="FFFF00"/>
                </a:solidFill>
                <a:latin typeface="华文仿宋"/>
                <a:ea typeface="华文仿宋"/>
                <a:cs typeface="华文仿宋"/>
              </a:rPr>
              <a:t>你所能吃的巨无霸量是以每三十分钟来计算</a:t>
            </a:r>
            <a:endParaRPr lang="en-US" sz="1800" dirty="0">
              <a:solidFill>
                <a:srgbClr val="FFFF00"/>
              </a:solidFill>
            </a:endParaRPr>
          </a:p>
          <a:p>
            <a:pPr marL="342900" indent="-342900">
              <a:lnSpc>
                <a:spcPct val="150000"/>
              </a:lnSpc>
              <a:buFont typeface="Arial" panose="020B0604020202020204" pitchFamily="34" charset="0"/>
              <a:buChar char="•"/>
            </a:pPr>
            <a:r>
              <a:rPr lang="en-US" sz="1600" dirty="0">
                <a:solidFill>
                  <a:srgbClr val="00B0F0"/>
                </a:solidFill>
              </a:rPr>
              <a:t>Unit: Big Mac per hour</a:t>
            </a:r>
          </a:p>
          <a:p>
            <a:pPr marL="342900" indent="-342900">
              <a:lnSpc>
                <a:spcPct val="150000"/>
              </a:lnSpc>
              <a:buFont typeface="Arial" panose="020B0604020202020204" pitchFamily="34" charset="0"/>
              <a:buChar char="•"/>
            </a:pPr>
            <a:r>
              <a:rPr lang="zh-CN" altLang="en-US" sz="1800" dirty="0">
                <a:solidFill>
                  <a:srgbClr val="FFFF00"/>
                </a:solidFill>
                <a:latin typeface="华文仿宋"/>
                <a:ea typeface="华文仿宋"/>
                <a:cs typeface="华文仿宋"/>
              </a:rPr>
              <a:t>计算单位：一个钟头能吃几个巨无霸</a:t>
            </a:r>
            <a:endParaRPr lang="en-US" sz="1800" dirty="0">
              <a:solidFill>
                <a:srgbClr val="FFFF00"/>
              </a:solidFill>
              <a:latin typeface="华文仿宋"/>
              <a:ea typeface="华文仿宋"/>
              <a:cs typeface="华文仿宋"/>
            </a:endParaRPr>
          </a:p>
        </p:txBody>
      </p:sp>
      <p:pic>
        <p:nvPicPr>
          <p:cNvPr id="4" name="Picture 5" descr="C:\Users\user\Desktop\TNB Bill Ala Big Mac\logo_mcd.gif">
            <a:extLst>
              <a:ext uri="{FF2B5EF4-FFF2-40B4-BE49-F238E27FC236}">
                <a16:creationId xmlns:a16="http://schemas.microsoft.com/office/drawing/2014/main" id="{CDF5CBFE-393E-406A-BAB6-D77383D349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43522" y="865816"/>
            <a:ext cx="1395015" cy="907000"/>
          </a:xfrm>
          <a:prstGeom prst="rect">
            <a:avLst/>
          </a:prstGeom>
          <a:solidFill>
            <a:srgbClr val="FFFFFF"/>
          </a:solidFill>
        </p:spPr>
      </p:pic>
      <p:sp>
        <p:nvSpPr>
          <p:cNvPr id="11" name="Text Placeholder 4">
            <a:extLst>
              <a:ext uri="{FF2B5EF4-FFF2-40B4-BE49-F238E27FC236}">
                <a16:creationId xmlns:a16="http://schemas.microsoft.com/office/drawing/2014/main" id="{9FF2FD06-4ADB-4282-8DB8-E7DE5D8ECE3C}"/>
              </a:ext>
            </a:extLst>
          </p:cNvPr>
          <p:cNvSpPr>
            <a:spLocks noGrp="1"/>
          </p:cNvSpPr>
          <p:nvPr>
            <p:ph type="body" sz="quarter" idx="3"/>
          </p:nvPr>
        </p:nvSpPr>
        <p:spPr>
          <a:xfrm>
            <a:off x="0" y="4725145"/>
            <a:ext cx="9144000" cy="1754587"/>
          </a:xfrm>
        </p:spPr>
        <p:txBody>
          <a:bodyPr anchor="ctr">
            <a:noAutofit/>
          </a:bodyPr>
          <a:lstStyle/>
          <a:p>
            <a:pPr marL="342900" indent="-342900">
              <a:lnSpc>
                <a:spcPct val="150000"/>
              </a:lnSpc>
              <a:buFont typeface="Arial" panose="020B0604020202020204" pitchFamily="34" charset="0"/>
              <a:buChar char="•"/>
            </a:pPr>
            <a:r>
              <a:rPr lang="en-US" sz="1600" dirty="0"/>
              <a:t>Power  </a:t>
            </a:r>
            <a:r>
              <a:rPr lang="zh-CN" altLang="en-US" sz="1800" dirty="0">
                <a:solidFill>
                  <a:srgbClr val="FFFF00"/>
                </a:solidFill>
                <a:latin typeface="华文仿宋"/>
                <a:ea typeface="华文仿宋"/>
                <a:cs typeface="华文仿宋"/>
              </a:rPr>
              <a:t>能源</a:t>
            </a:r>
            <a:endParaRPr lang="en-US" sz="1600" dirty="0">
              <a:solidFill>
                <a:srgbClr val="FFFF00"/>
              </a:solidFill>
            </a:endParaRPr>
          </a:p>
          <a:p>
            <a:pPr marL="342900" indent="-342900">
              <a:lnSpc>
                <a:spcPct val="150000"/>
              </a:lnSpc>
              <a:buFont typeface="Arial" panose="020B0604020202020204" pitchFamily="34" charset="0"/>
              <a:buChar char="•"/>
            </a:pPr>
            <a:r>
              <a:rPr lang="en-US" sz="1600" dirty="0"/>
              <a:t>Amount of Energy consumed in </a:t>
            </a:r>
            <a:r>
              <a:rPr lang="en-US" sz="1600" dirty="0">
                <a:solidFill>
                  <a:srgbClr val="FFC000"/>
                </a:solidFill>
              </a:rPr>
              <a:t>fixed 30-minute intervals</a:t>
            </a:r>
          </a:p>
          <a:p>
            <a:pPr marL="342900" indent="-342900">
              <a:lnSpc>
                <a:spcPct val="150000"/>
              </a:lnSpc>
              <a:buFont typeface="Arial" panose="020B0604020202020204" pitchFamily="34" charset="0"/>
              <a:buChar char="•"/>
            </a:pPr>
            <a:r>
              <a:rPr lang="zh-CN" altLang="en-US" sz="1800" dirty="0">
                <a:solidFill>
                  <a:srgbClr val="FFFF00"/>
                </a:solidFill>
                <a:latin typeface="华文仿宋"/>
                <a:ea typeface="华文仿宋"/>
                <a:cs typeface="华文仿宋"/>
              </a:rPr>
              <a:t>每三十分钟所消耗的能量</a:t>
            </a:r>
            <a:endParaRPr lang="en-US" sz="1800" dirty="0">
              <a:solidFill>
                <a:srgbClr val="FFFF00"/>
              </a:solidFill>
            </a:endParaRPr>
          </a:p>
          <a:p>
            <a:pPr marL="342900" indent="-342900">
              <a:lnSpc>
                <a:spcPct val="150000"/>
              </a:lnSpc>
              <a:buFont typeface="Arial" panose="020B0604020202020204" pitchFamily="34" charset="0"/>
              <a:buChar char="•"/>
            </a:pPr>
            <a:r>
              <a:rPr lang="en-US" sz="1600" dirty="0"/>
              <a:t>Units: kW (which is kWh per hour) </a:t>
            </a:r>
            <a:r>
              <a:rPr lang="zh-CN" altLang="en-US" sz="1800" dirty="0">
                <a:solidFill>
                  <a:srgbClr val="FFFF00"/>
                </a:solidFill>
                <a:latin typeface="华文仿宋"/>
                <a:ea typeface="华文仿宋"/>
                <a:cs typeface="华文仿宋"/>
              </a:rPr>
              <a:t>计算单位：千瓦时</a:t>
            </a:r>
            <a:endParaRPr lang="en-US" sz="1600" dirty="0">
              <a:solidFill>
                <a:srgbClr val="FFFF00"/>
              </a:solidFill>
            </a:endParaRPr>
          </a:p>
        </p:txBody>
      </p:sp>
      <p:pic>
        <p:nvPicPr>
          <p:cNvPr id="6" name="Content Placeholder 5" descr="A picture containing drawing&#10;&#10;Description automatically generated">
            <a:extLst>
              <a:ext uri="{FF2B5EF4-FFF2-40B4-BE49-F238E27FC236}">
                <a16:creationId xmlns:a16="http://schemas.microsoft.com/office/drawing/2014/main" id="{E2A6C118-C9CA-47C9-B1A1-6E88786C550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783403" y="3573016"/>
            <a:ext cx="1315255" cy="1152128"/>
          </a:xfrm>
        </p:spPr>
      </p:pic>
      <p:sp>
        <p:nvSpPr>
          <p:cNvPr id="3" name="Footer Placeholder 2">
            <a:extLst>
              <a:ext uri="{FF2B5EF4-FFF2-40B4-BE49-F238E27FC236}">
                <a16:creationId xmlns:a16="http://schemas.microsoft.com/office/drawing/2014/main" id="{540FA5C5-B9D8-4330-857C-613DEA509D8F}"/>
              </a:ext>
            </a:extLst>
          </p:cNvPr>
          <p:cNvSpPr>
            <a:spLocks noGrp="1"/>
          </p:cNvSpPr>
          <p:nvPr>
            <p:ph type="ftr" sz="quarter" idx="11"/>
          </p:nvPr>
        </p:nvSpPr>
        <p:spPr>
          <a:xfrm>
            <a:off x="0" y="6520259"/>
            <a:ext cx="9144000" cy="365125"/>
          </a:xfrm>
        </p:spPr>
        <p:txBody>
          <a:bodyPr anchor="ctr">
            <a:normAutofit/>
          </a:bodyPr>
          <a:lstStyle/>
          <a:p>
            <a:pPr>
              <a:spcAft>
                <a:spcPts val="600"/>
              </a:spcAft>
            </a:pPr>
            <a:r>
              <a:rPr lang="en-MY"/>
              <a:t>www.iBright.com.my</a:t>
            </a:r>
          </a:p>
        </p:txBody>
      </p:sp>
      <p:sp>
        <p:nvSpPr>
          <p:cNvPr id="8" name="TextBox 7">
            <a:extLst>
              <a:ext uri="{FF2B5EF4-FFF2-40B4-BE49-F238E27FC236}">
                <a16:creationId xmlns:a16="http://schemas.microsoft.com/office/drawing/2014/main" id="{0C21BE43-A868-4E70-9EEE-E528140BF2FB}"/>
              </a:ext>
            </a:extLst>
          </p:cNvPr>
          <p:cNvSpPr txBox="1"/>
          <p:nvPr/>
        </p:nvSpPr>
        <p:spPr>
          <a:xfrm>
            <a:off x="5672414" y="3549564"/>
            <a:ext cx="321945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solidFill>
                  <a:srgbClr val="002060"/>
                </a:solidFill>
                <a:latin typeface="Gisha" panose="020B0502040204020203" pitchFamily="34" charset="-79"/>
                <a:cs typeface="Gisha" panose="020B0502040204020203" pitchFamily="34" charset="-79"/>
              </a:rPr>
              <a:t>Demand is ONLY calculated during Peak Hours</a:t>
            </a:r>
          </a:p>
          <a:p>
            <a:pPr algn="ctr"/>
            <a:r>
              <a:rPr lang="zh-CN" altLang="en-US" dirty="0">
                <a:solidFill>
                  <a:srgbClr val="C00000"/>
                </a:solidFill>
                <a:highlight>
                  <a:srgbClr val="FFFF00"/>
                </a:highlight>
                <a:latin typeface="华文仿宋"/>
                <a:ea typeface="华文仿宋"/>
                <a:cs typeface="华文仿宋"/>
              </a:rPr>
              <a:t>需求量计算只限于高峰时段</a:t>
            </a:r>
            <a:endParaRPr lang="en-US" dirty="0">
              <a:solidFill>
                <a:srgbClr val="C00000"/>
              </a:solidFill>
              <a:highlight>
                <a:srgbClr val="FFFF00"/>
              </a:highlight>
              <a:latin typeface="华文仿宋"/>
              <a:ea typeface="华文仿宋"/>
              <a:cs typeface="华文仿宋"/>
            </a:endParaRPr>
          </a:p>
          <a:p>
            <a:pPr algn="ctr"/>
            <a:endParaRPr lang="en-US" dirty="0">
              <a:solidFill>
                <a:srgbClr val="002060"/>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496298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FD7E-6EC1-4EB2-8478-0FEB42F6E31E}"/>
              </a:ext>
            </a:extLst>
          </p:cNvPr>
          <p:cNvSpPr>
            <a:spLocks noGrp="1"/>
          </p:cNvSpPr>
          <p:nvPr>
            <p:ph type="title"/>
          </p:nvPr>
        </p:nvSpPr>
        <p:spPr>
          <a:xfrm>
            <a:off x="1393783" y="30206"/>
            <a:ext cx="7776356" cy="787565"/>
          </a:xfrm>
        </p:spPr>
        <p:txBody>
          <a:bodyPr>
            <a:normAutofit fontScale="90000"/>
          </a:bodyPr>
          <a:lstStyle/>
          <a:p>
            <a:r>
              <a:rPr lang="en-MY" dirty="0"/>
              <a:t>Demand</a:t>
            </a:r>
            <a:br>
              <a:rPr lang="en-MY" dirty="0"/>
            </a:br>
            <a:r>
              <a:rPr lang="zh-CN" altLang="en-US" sz="3100" b="1" dirty="0"/>
              <a:t>需求量加费</a:t>
            </a:r>
            <a:endParaRPr lang="en-MY" b="1" dirty="0"/>
          </a:p>
        </p:txBody>
      </p:sp>
      <p:sp>
        <p:nvSpPr>
          <p:cNvPr id="3" name="Footer Placeholder 2">
            <a:extLst>
              <a:ext uri="{FF2B5EF4-FFF2-40B4-BE49-F238E27FC236}">
                <a16:creationId xmlns:a16="http://schemas.microsoft.com/office/drawing/2014/main" id="{82F91416-EA4E-4E8B-8324-EBFDCFBBEE42}"/>
              </a:ext>
            </a:extLst>
          </p:cNvPr>
          <p:cNvSpPr>
            <a:spLocks noGrp="1"/>
          </p:cNvSpPr>
          <p:nvPr>
            <p:ph type="ftr" sz="quarter" idx="11"/>
          </p:nvPr>
        </p:nvSpPr>
        <p:spPr>
          <a:xfrm>
            <a:off x="0" y="6520259"/>
            <a:ext cx="9144000" cy="365125"/>
          </a:xfrm>
        </p:spPr>
        <p:txBody>
          <a:bodyPr/>
          <a:lstStyle/>
          <a:p>
            <a:r>
              <a:rPr lang="en-MY"/>
              <a:t>www.iBright.com.my</a:t>
            </a:r>
          </a:p>
        </p:txBody>
      </p:sp>
      <p:graphicFrame>
        <p:nvGraphicFramePr>
          <p:cNvPr id="5" name="Table 4">
            <a:extLst>
              <a:ext uri="{FF2B5EF4-FFF2-40B4-BE49-F238E27FC236}">
                <a16:creationId xmlns:a16="http://schemas.microsoft.com/office/drawing/2014/main" id="{E45F2F1A-00DE-4B1A-9108-CE91410E926F}"/>
              </a:ext>
            </a:extLst>
          </p:cNvPr>
          <p:cNvGraphicFramePr>
            <a:graphicFrameLocks noGrp="1"/>
          </p:cNvGraphicFramePr>
          <p:nvPr>
            <p:extLst>
              <p:ext uri="{D42A27DB-BD31-4B8C-83A1-F6EECF244321}">
                <p14:modId xmlns:p14="http://schemas.microsoft.com/office/powerpoint/2010/main" val="3701991589"/>
              </p:ext>
            </p:extLst>
          </p:nvPr>
        </p:nvGraphicFramePr>
        <p:xfrm>
          <a:off x="367122" y="1252079"/>
          <a:ext cx="8409756" cy="2468880"/>
        </p:xfrm>
        <a:graphic>
          <a:graphicData uri="http://schemas.openxmlformats.org/drawingml/2006/table">
            <a:tbl>
              <a:tblPr firstRow="1" bandRow="1"/>
              <a:tblGrid>
                <a:gridCol w="2803252">
                  <a:extLst>
                    <a:ext uri="{9D8B030D-6E8A-4147-A177-3AD203B41FA5}">
                      <a16:colId xmlns:a16="http://schemas.microsoft.com/office/drawing/2014/main" val="20000"/>
                    </a:ext>
                  </a:extLst>
                </a:gridCol>
                <a:gridCol w="2803252">
                  <a:extLst>
                    <a:ext uri="{9D8B030D-6E8A-4147-A177-3AD203B41FA5}">
                      <a16:colId xmlns:a16="http://schemas.microsoft.com/office/drawing/2014/main" val="20001"/>
                    </a:ext>
                  </a:extLst>
                </a:gridCol>
                <a:gridCol w="2803252">
                  <a:extLst>
                    <a:ext uri="{9D8B030D-6E8A-4147-A177-3AD203B41FA5}">
                      <a16:colId xmlns:a16="http://schemas.microsoft.com/office/drawing/2014/main" val="20002"/>
                    </a:ext>
                  </a:extLst>
                </a:gridCol>
              </a:tblGrid>
              <a:tr h="86250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Gisha" panose="020B0502040204020203" pitchFamily="34" charset="-79"/>
                          <a:cs typeface="Gisha" panose="020B0502040204020203" pitchFamily="34" charset="-79"/>
                        </a:rPr>
                        <a:t>Time</a:t>
                      </a:r>
                    </a:p>
                    <a:p>
                      <a:pPr algn="ctr"/>
                      <a:r>
                        <a:rPr lang="en-US" sz="1200" dirty="0">
                          <a:latin typeface="Gisha" panose="020B0502040204020203" pitchFamily="34" charset="-79"/>
                          <a:cs typeface="Gisha" panose="020B0502040204020203" pitchFamily="34" charset="-79"/>
                        </a:rPr>
                        <a:t>(fixed</a:t>
                      </a:r>
                      <a:r>
                        <a:rPr lang="en-US" sz="1200" baseline="0" dirty="0">
                          <a:latin typeface="Gisha" panose="020B0502040204020203" pitchFamily="34" charset="-79"/>
                          <a:cs typeface="Gisha" panose="020B0502040204020203" pitchFamily="34" charset="-79"/>
                        </a:rPr>
                        <a:t> 30 mins period)</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0" dirty="0">
                          <a:solidFill>
                            <a:srgbClr val="C00000"/>
                          </a:solidFill>
                          <a:highlight>
                            <a:srgbClr val="FFFF00"/>
                          </a:highlight>
                          <a:latin typeface="华文仿宋"/>
                          <a:ea typeface="华文仿宋"/>
                          <a:cs typeface="华文仿宋"/>
                        </a:rPr>
                        <a:t>时间</a:t>
                      </a:r>
                      <a:r>
                        <a:rPr lang="en-US" altLang="zh-CN" sz="1600" b="0" dirty="0">
                          <a:solidFill>
                            <a:srgbClr val="C00000"/>
                          </a:solidFill>
                          <a:highlight>
                            <a:srgbClr val="FFFF00"/>
                          </a:highlight>
                          <a:latin typeface="华文仿宋"/>
                          <a:ea typeface="华文仿宋"/>
                          <a:cs typeface="华文仿宋"/>
                        </a:rPr>
                        <a:t> </a:t>
                      </a:r>
                      <a:r>
                        <a:rPr lang="zh-CN" altLang="en-US" sz="1600" b="0" dirty="0">
                          <a:solidFill>
                            <a:srgbClr val="C00000"/>
                          </a:solidFill>
                          <a:highlight>
                            <a:srgbClr val="FFFF00"/>
                          </a:highlight>
                          <a:latin typeface="华文仿宋"/>
                          <a:ea typeface="华文仿宋"/>
                          <a:cs typeface="华文仿宋"/>
                        </a:rPr>
                        <a:t>（三十分钟间隔）</a:t>
                      </a:r>
                      <a:endParaRPr lang="en-US" sz="1400" b="0" dirty="0">
                        <a:solidFill>
                          <a:srgbClr val="C00000"/>
                        </a:solidFill>
                        <a:highlight>
                          <a:srgbClr val="FFFF00"/>
                        </a:highlight>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Gisha" panose="020B0502040204020203" pitchFamily="34" charset="-79"/>
                          <a:cs typeface="Gisha" panose="020B0502040204020203" pitchFamily="34" charset="-79"/>
                        </a:rPr>
                        <a:t>Number of Big Macs consumed</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0" dirty="0">
                          <a:solidFill>
                            <a:srgbClr val="C00000"/>
                          </a:solidFill>
                          <a:highlight>
                            <a:srgbClr val="FFFF00"/>
                          </a:highlight>
                          <a:latin typeface="华文仿宋"/>
                          <a:ea typeface="华文仿宋"/>
                          <a:cs typeface="华文仿宋"/>
                        </a:rPr>
                        <a:t>巨无霸的食用量</a:t>
                      </a:r>
                      <a:endParaRPr lang="en-US" dirty="0">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Gisha" panose="020B0502040204020203" pitchFamily="34" charset="-79"/>
                          <a:cs typeface="Gisha" panose="020B0502040204020203" pitchFamily="34" charset="-79"/>
                        </a:rPr>
                        <a:t>Demand,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Gisha" panose="020B0502040204020203" pitchFamily="34" charset="-79"/>
                          <a:cs typeface="Gisha" panose="020B0502040204020203" pitchFamily="34" charset="-79"/>
                        </a:rPr>
                        <a:t>Big Macs per hour</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0" dirty="0">
                          <a:solidFill>
                            <a:srgbClr val="C00000"/>
                          </a:solidFill>
                          <a:highlight>
                            <a:srgbClr val="FFFF00"/>
                          </a:highlight>
                          <a:latin typeface="华文仿宋"/>
                          <a:ea typeface="华文仿宋"/>
                          <a:cs typeface="华文仿宋"/>
                        </a:rPr>
                        <a:t>巨无霸每个钟头的</a:t>
                      </a:r>
                      <a:r>
                        <a:rPr lang="zh-CN" altLang="en-US" sz="1600" b="0" spc="300" dirty="0">
                          <a:solidFill>
                            <a:srgbClr val="C00000"/>
                          </a:solidFill>
                          <a:effectLst/>
                          <a:highlight>
                            <a:srgbClr val="FFFF00"/>
                          </a:highlight>
                          <a:latin typeface="华文仿宋"/>
                          <a:ea typeface="华文仿宋"/>
                          <a:cs typeface="华文仿宋"/>
                        </a:rPr>
                        <a:t>需求量</a:t>
                      </a:r>
                      <a:endParaRPr lang="en-US" sz="1600" b="0" dirty="0">
                        <a:solidFill>
                          <a:srgbClr val="C00000"/>
                        </a:solidFill>
                        <a:effectLst/>
                        <a:highlight>
                          <a:srgbClr val="FFFF00"/>
                        </a:highlight>
                        <a:latin typeface="华文仿宋"/>
                        <a:ea typeface="华文仿宋"/>
                        <a:cs typeface="华文仿宋"/>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9483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0800 till 0830 </a:t>
                      </a:r>
                      <a:r>
                        <a:rPr lang="en-US" dirty="0" err="1">
                          <a:solidFill>
                            <a:srgbClr val="002060"/>
                          </a:solidFill>
                          <a:latin typeface="Gisha" panose="020B0502040204020203" pitchFamily="34" charset="-79"/>
                          <a:cs typeface="Gisha" panose="020B0502040204020203" pitchFamily="34" charset="-79"/>
                        </a:rPr>
                        <a:t>hrs</a:t>
                      </a:r>
                      <a:endParaRPr lang="en-US" dirty="0">
                        <a:solidFill>
                          <a:srgbClr val="002060"/>
                        </a:solidFill>
                        <a:latin typeface="Gisha" panose="020B0502040204020203" pitchFamily="34" charset="-79"/>
                        <a:cs typeface="Gisha" panose="020B0502040204020203" pitchFamily="34"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rgbClr val="C00000"/>
                          </a:solidFill>
                          <a:highlight>
                            <a:srgbClr val="FFFF00"/>
                          </a:highlight>
                          <a:latin typeface="华文仿宋"/>
                          <a:ea typeface="华文仿宋"/>
                          <a:cs typeface="华文仿宋"/>
                        </a:rPr>
                        <a:t>早上八点至八点半</a:t>
                      </a:r>
                      <a:endParaRPr lang="en-US" sz="1600" dirty="0">
                        <a:solidFill>
                          <a:srgbClr val="C00000"/>
                        </a:solidFill>
                        <a:highlight>
                          <a:srgbClr val="FFFF00"/>
                        </a:highlight>
                        <a:latin typeface="华文仿宋"/>
                        <a:ea typeface="华文仿宋"/>
                        <a:cs typeface="华文仿宋"/>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20</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40</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56899">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2"/>
                  </a:ext>
                </a:extLst>
              </a:tr>
              <a:tr h="59483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2130 till 2200 </a:t>
                      </a:r>
                      <a:r>
                        <a:rPr lang="en-US" dirty="0" err="1">
                          <a:solidFill>
                            <a:srgbClr val="002060"/>
                          </a:solidFill>
                          <a:latin typeface="Gisha" panose="020B0502040204020203" pitchFamily="34" charset="-79"/>
                          <a:cs typeface="Gisha" panose="020B0502040204020203" pitchFamily="34" charset="-79"/>
                        </a:rPr>
                        <a:t>hrs</a:t>
                      </a:r>
                      <a:endParaRPr lang="en-US" dirty="0">
                        <a:solidFill>
                          <a:srgbClr val="002060"/>
                        </a:solidFill>
                        <a:latin typeface="Gisha" panose="020B0502040204020203" pitchFamily="34" charset="-79"/>
                        <a:cs typeface="Gisha" panose="020B0502040204020203" pitchFamily="34"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rgbClr val="C00000"/>
                          </a:solidFill>
                          <a:highlight>
                            <a:srgbClr val="FFFF00"/>
                          </a:highlight>
                          <a:latin typeface="华文仿宋"/>
                          <a:ea typeface="华文仿宋"/>
                          <a:cs typeface="华文仿宋"/>
                        </a:rPr>
                        <a:t>晚上九点半至十点</a:t>
                      </a:r>
                      <a:endParaRPr lang="en-US" sz="1600" dirty="0">
                        <a:solidFill>
                          <a:srgbClr val="C00000"/>
                        </a:solidFill>
                        <a:highlight>
                          <a:srgbClr val="FFFF00"/>
                        </a:highlight>
                        <a:latin typeface="华文仿宋"/>
                        <a:ea typeface="华文仿宋"/>
                        <a:cs typeface="华文仿宋"/>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15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30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pic>
        <p:nvPicPr>
          <p:cNvPr id="6" name="Picture 5" descr="C:\Users\user\Desktop\TNB Bill Ala Big Mac\logo_mcd.gif">
            <a:extLst>
              <a:ext uri="{FF2B5EF4-FFF2-40B4-BE49-F238E27FC236}">
                <a16:creationId xmlns:a16="http://schemas.microsoft.com/office/drawing/2014/main" id="{54F618F9-B931-42AE-A49B-80E606F09F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4" y="1056947"/>
            <a:ext cx="921906" cy="7077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FC07CCC7-3D5F-4AA0-A1A2-A9BFCA704E91}"/>
              </a:ext>
            </a:extLst>
          </p:cNvPr>
          <p:cNvGraphicFramePr>
            <a:graphicFrameLocks noGrp="1"/>
          </p:cNvGraphicFramePr>
          <p:nvPr>
            <p:extLst>
              <p:ext uri="{D42A27DB-BD31-4B8C-83A1-F6EECF244321}">
                <p14:modId xmlns:p14="http://schemas.microsoft.com/office/powerpoint/2010/main" val="1971892622"/>
              </p:ext>
            </p:extLst>
          </p:nvPr>
        </p:nvGraphicFramePr>
        <p:xfrm>
          <a:off x="367122" y="4010852"/>
          <a:ext cx="8409756" cy="2468880"/>
        </p:xfrm>
        <a:graphic>
          <a:graphicData uri="http://schemas.openxmlformats.org/drawingml/2006/table">
            <a:tbl>
              <a:tblPr firstRow="1" bandRow="1"/>
              <a:tblGrid>
                <a:gridCol w="2803252">
                  <a:extLst>
                    <a:ext uri="{9D8B030D-6E8A-4147-A177-3AD203B41FA5}">
                      <a16:colId xmlns:a16="http://schemas.microsoft.com/office/drawing/2014/main" val="20000"/>
                    </a:ext>
                  </a:extLst>
                </a:gridCol>
                <a:gridCol w="2803252">
                  <a:extLst>
                    <a:ext uri="{9D8B030D-6E8A-4147-A177-3AD203B41FA5}">
                      <a16:colId xmlns:a16="http://schemas.microsoft.com/office/drawing/2014/main" val="20001"/>
                    </a:ext>
                  </a:extLst>
                </a:gridCol>
                <a:gridCol w="2803252">
                  <a:extLst>
                    <a:ext uri="{9D8B030D-6E8A-4147-A177-3AD203B41FA5}">
                      <a16:colId xmlns:a16="http://schemas.microsoft.com/office/drawing/2014/main" val="20002"/>
                    </a:ext>
                  </a:extLst>
                </a:gridCol>
              </a:tblGrid>
              <a:tr h="82837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Gisha" panose="020B0502040204020203" pitchFamily="34" charset="-79"/>
                          <a:cs typeface="Gisha" panose="020B0502040204020203" pitchFamily="34" charset="-79"/>
                        </a:rPr>
                        <a:t>Time</a:t>
                      </a:r>
                    </a:p>
                    <a:p>
                      <a:pPr algn="ctr"/>
                      <a:r>
                        <a:rPr lang="en-US" sz="1200" dirty="0">
                          <a:latin typeface="Gisha" panose="020B0502040204020203" pitchFamily="34" charset="-79"/>
                          <a:cs typeface="Gisha" panose="020B0502040204020203" pitchFamily="34" charset="-79"/>
                        </a:rPr>
                        <a:t>(fixed</a:t>
                      </a:r>
                      <a:r>
                        <a:rPr lang="en-US" sz="1200" baseline="0" dirty="0">
                          <a:latin typeface="Gisha" panose="020B0502040204020203" pitchFamily="34" charset="-79"/>
                          <a:cs typeface="Gisha" panose="020B0502040204020203" pitchFamily="34" charset="-79"/>
                        </a:rPr>
                        <a:t> 30 mins period)</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0" dirty="0">
                          <a:solidFill>
                            <a:srgbClr val="C00000"/>
                          </a:solidFill>
                          <a:highlight>
                            <a:srgbClr val="FFFF00"/>
                          </a:highlight>
                          <a:latin typeface="华文仿宋"/>
                          <a:ea typeface="华文仿宋"/>
                          <a:cs typeface="华文仿宋"/>
                        </a:rPr>
                        <a:t>时间</a:t>
                      </a:r>
                      <a:r>
                        <a:rPr lang="en-US" altLang="zh-CN" sz="1600" b="0" dirty="0">
                          <a:solidFill>
                            <a:srgbClr val="C00000"/>
                          </a:solidFill>
                          <a:highlight>
                            <a:srgbClr val="FFFF00"/>
                          </a:highlight>
                          <a:latin typeface="华文仿宋"/>
                          <a:ea typeface="华文仿宋"/>
                          <a:cs typeface="华文仿宋"/>
                        </a:rPr>
                        <a:t> </a:t>
                      </a:r>
                      <a:r>
                        <a:rPr lang="zh-CN" altLang="en-US" sz="1600" b="0" dirty="0">
                          <a:solidFill>
                            <a:srgbClr val="C00000"/>
                          </a:solidFill>
                          <a:highlight>
                            <a:srgbClr val="FFFF00"/>
                          </a:highlight>
                          <a:latin typeface="华文仿宋"/>
                          <a:ea typeface="华文仿宋"/>
                          <a:cs typeface="华文仿宋"/>
                        </a:rPr>
                        <a:t>（三十分钟间隔）</a:t>
                      </a:r>
                      <a:endParaRPr lang="en-US" sz="1200" b="0" dirty="0">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Gisha" panose="020B0502040204020203" pitchFamily="34" charset="-79"/>
                          <a:cs typeface="Gisha" panose="020B0502040204020203" pitchFamily="34" charset="-79"/>
                        </a:rPr>
                        <a:t>Number of kWh</a:t>
                      </a:r>
                      <a:r>
                        <a:rPr lang="en-US" baseline="0" dirty="0">
                          <a:latin typeface="Gisha" panose="020B0502040204020203" pitchFamily="34" charset="-79"/>
                          <a:cs typeface="Gisha" panose="020B0502040204020203" pitchFamily="34" charset="-79"/>
                        </a:rPr>
                        <a:t> (energy) consumed</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0" dirty="0">
                          <a:solidFill>
                            <a:srgbClr val="C00000"/>
                          </a:solidFill>
                          <a:highlight>
                            <a:srgbClr val="FFFF00"/>
                          </a:highlight>
                          <a:latin typeface="华文仿宋"/>
                          <a:ea typeface="华文仿宋"/>
                          <a:cs typeface="华文仿宋"/>
                        </a:rPr>
                        <a:t>千瓦时的消耗量</a:t>
                      </a:r>
                      <a:endParaRPr lang="en-US" sz="1600" dirty="0">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Gisha" panose="020B0502040204020203" pitchFamily="34" charset="-79"/>
                          <a:cs typeface="Gisha" panose="020B0502040204020203" pitchFamily="34" charset="-79"/>
                        </a:rPr>
                        <a:t>Demand,</a:t>
                      </a:r>
                    </a:p>
                    <a:p>
                      <a:pPr algn="ctr"/>
                      <a:r>
                        <a:rPr lang="en-US" dirty="0">
                          <a:latin typeface="Gisha" panose="020B0502040204020203" pitchFamily="34" charset="-79"/>
                          <a:cs typeface="Gisha" panose="020B0502040204020203" pitchFamily="34" charset="-79"/>
                        </a:rPr>
                        <a:t>kW</a:t>
                      </a:r>
                      <a:r>
                        <a:rPr lang="en-US" baseline="0" dirty="0">
                          <a:latin typeface="Gisha" panose="020B0502040204020203" pitchFamily="34" charset="-79"/>
                          <a:cs typeface="Gisha" panose="020B0502040204020203" pitchFamily="34" charset="-79"/>
                        </a:rPr>
                        <a:t> (kWh per hour)</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0" dirty="0">
                          <a:solidFill>
                            <a:srgbClr val="C00000"/>
                          </a:solidFill>
                          <a:highlight>
                            <a:srgbClr val="FFFF00"/>
                          </a:highlight>
                          <a:latin typeface="华文仿宋"/>
                          <a:ea typeface="华文仿宋"/>
                          <a:cs typeface="华文仿宋"/>
                        </a:rPr>
                        <a:t>每小时的</a:t>
                      </a:r>
                      <a:r>
                        <a:rPr lang="zh-CN" altLang="en-US" sz="1600" b="0" spc="300" dirty="0">
                          <a:solidFill>
                            <a:srgbClr val="C00000"/>
                          </a:solidFill>
                          <a:effectLst/>
                          <a:highlight>
                            <a:srgbClr val="FFFF00"/>
                          </a:highlight>
                          <a:latin typeface="华文仿宋"/>
                          <a:ea typeface="华文仿宋"/>
                          <a:cs typeface="华文仿宋"/>
                        </a:rPr>
                        <a:t>需求量</a:t>
                      </a:r>
                      <a:r>
                        <a:rPr lang="zh-CN" altLang="en-US" sz="1600" b="0" spc="300" dirty="0">
                          <a:solidFill>
                            <a:srgbClr val="C00000"/>
                          </a:solidFill>
                          <a:effectLst>
                            <a:outerShdw blurRad="38100" dist="38100" dir="2700000" algn="tl">
                              <a:srgbClr val="000000">
                                <a:alpha val="43137"/>
                              </a:srgbClr>
                            </a:outerShdw>
                          </a:effectLst>
                          <a:highlight>
                            <a:srgbClr val="FFFF00"/>
                          </a:highlight>
                          <a:latin typeface="华文仿宋"/>
                          <a:ea typeface="华文仿宋"/>
                          <a:cs typeface="华文仿宋"/>
                        </a:rPr>
                        <a:t>，</a:t>
                      </a:r>
                      <a:r>
                        <a:rPr lang="zh-CN" altLang="en-US" sz="1600" b="0" dirty="0">
                          <a:solidFill>
                            <a:srgbClr val="C00000"/>
                          </a:solidFill>
                          <a:highlight>
                            <a:srgbClr val="FFFF00"/>
                          </a:highlight>
                          <a:latin typeface="华文仿宋"/>
                          <a:ea typeface="华文仿宋"/>
                          <a:cs typeface="华文仿宋"/>
                        </a:rPr>
                        <a:t>千瓦时</a:t>
                      </a:r>
                      <a:endParaRPr lang="en-US" sz="1600" b="0" baseline="0" dirty="0">
                        <a:solidFill>
                          <a:srgbClr val="C00000"/>
                        </a:solidFill>
                        <a:highlight>
                          <a:srgbClr val="FFFF00"/>
                        </a:highlight>
                        <a:latin typeface="华文仿宋"/>
                        <a:ea typeface="华文仿宋"/>
                        <a:cs typeface="华文仿宋"/>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712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0800 till 0830 </a:t>
                      </a:r>
                      <a:r>
                        <a:rPr lang="en-US" dirty="0" err="1">
                          <a:solidFill>
                            <a:srgbClr val="002060"/>
                          </a:solidFill>
                          <a:latin typeface="Gisha" panose="020B0502040204020203" pitchFamily="34" charset="-79"/>
                          <a:cs typeface="Gisha" panose="020B0502040204020203" pitchFamily="34" charset="-79"/>
                        </a:rPr>
                        <a:t>hrs</a:t>
                      </a:r>
                      <a:endParaRPr lang="en-US" dirty="0">
                        <a:solidFill>
                          <a:srgbClr val="002060"/>
                        </a:solidFill>
                        <a:latin typeface="Gisha" panose="020B0502040204020203" pitchFamily="34" charset="-79"/>
                        <a:cs typeface="Gisha" panose="020B0502040204020203" pitchFamily="34"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srgbClr val="C00000"/>
                          </a:solidFill>
                          <a:highlight>
                            <a:srgbClr val="FFFF00"/>
                          </a:highlight>
                          <a:latin typeface="华文仿宋"/>
                          <a:ea typeface="华文仿宋"/>
                          <a:cs typeface="华文仿宋"/>
                        </a:rPr>
                        <a:t>早上八点至八点半</a:t>
                      </a:r>
                      <a:endParaRPr lang="en-US" sz="1600" dirty="0">
                        <a:solidFill>
                          <a:srgbClr val="C00000"/>
                        </a:solidFill>
                        <a:highlight>
                          <a:srgbClr val="FFFF00"/>
                        </a:highlight>
                        <a:latin typeface="华文仿宋"/>
                        <a:ea typeface="华文仿宋"/>
                        <a:cs typeface="华文仿宋"/>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20</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40</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47535">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2"/>
                  </a:ext>
                </a:extLst>
              </a:tr>
              <a:tr h="5712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2130 till 2200 </a:t>
                      </a:r>
                      <a:r>
                        <a:rPr lang="en-US" dirty="0" err="1">
                          <a:solidFill>
                            <a:srgbClr val="002060"/>
                          </a:solidFill>
                          <a:latin typeface="Gisha" panose="020B0502040204020203" pitchFamily="34" charset="-79"/>
                          <a:cs typeface="Gisha" panose="020B0502040204020203" pitchFamily="34" charset="-79"/>
                        </a:rPr>
                        <a:t>hrs</a:t>
                      </a:r>
                      <a:endParaRPr lang="en-US" dirty="0">
                        <a:solidFill>
                          <a:srgbClr val="002060"/>
                        </a:solidFill>
                        <a:latin typeface="Gisha" panose="020B0502040204020203" pitchFamily="34" charset="-79"/>
                        <a:cs typeface="Gisha" panose="020B0502040204020203" pitchFamily="34" charset="-79"/>
                      </a:endParaRPr>
                    </a:p>
                    <a:p>
                      <a:pPr algn="ctr"/>
                      <a:r>
                        <a:rPr lang="zh-CN" altLang="en-US" sz="1600" dirty="0">
                          <a:solidFill>
                            <a:srgbClr val="C00000"/>
                          </a:solidFill>
                          <a:highlight>
                            <a:srgbClr val="FFFF00"/>
                          </a:highlight>
                          <a:latin typeface="华文仿宋"/>
                          <a:ea typeface="华文仿宋"/>
                          <a:cs typeface="华文仿宋"/>
                        </a:rPr>
                        <a:t>晚上九点半至十点</a:t>
                      </a:r>
                      <a:endParaRPr lang="en-US" sz="160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15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30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pic>
        <p:nvPicPr>
          <p:cNvPr id="9" name="Picture 8" descr="C:\Users\user\Desktop\TNB Bill Ala Big Mac\url.jpg">
            <a:extLst>
              <a:ext uri="{FF2B5EF4-FFF2-40B4-BE49-F238E27FC236}">
                <a16:creationId xmlns:a16="http://schemas.microsoft.com/office/drawing/2014/main" id="{BFCA87B0-DF12-4182-82B3-4FB274FD37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4" y="3720959"/>
            <a:ext cx="874779" cy="80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03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807A-56A6-4299-B83C-5710E0FE0E32}"/>
              </a:ext>
            </a:extLst>
          </p:cNvPr>
          <p:cNvSpPr>
            <a:spLocks noGrp="1"/>
          </p:cNvSpPr>
          <p:nvPr>
            <p:ph type="title"/>
          </p:nvPr>
        </p:nvSpPr>
        <p:spPr/>
        <p:txBody>
          <a:bodyPr/>
          <a:lstStyle/>
          <a:p>
            <a:r>
              <a:rPr lang="en-MY" dirty="0"/>
              <a:t>The Maximum Demand</a:t>
            </a:r>
          </a:p>
        </p:txBody>
      </p:sp>
      <p:sp>
        <p:nvSpPr>
          <p:cNvPr id="8" name="Text Placeholder 7">
            <a:extLst>
              <a:ext uri="{FF2B5EF4-FFF2-40B4-BE49-F238E27FC236}">
                <a16:creationId xmlns:a16="http://schemas.microsoft.com/office/drawing/2014/main" id="{54E51973-F9DD-45EB-8FDC-5DAD3B288446}"/>
              </a:ext>
            </a:extLst>
          </p:cNvPr>
          <p:cNvSpPr>
            <a:spLocks noGrp="1"/>
          </p:cNvSpPr>
          <p:nvPr>
            <p:ph type="body" idx="1"/>
          </p:nvPr>
        </p:nvSpPr>
        <p:spPr>
          <a:xfrm>
            <a:off x="448630" y="4568550"/>
            <a:ext cx="8246740" cy="1920867"/>
          </a:xfrm>
        </p:spPr>
        <p:txBody>
          <a:bodyPr bIns="91440" anchor="b">
            <a:normAutofit/>
          </a:bodyPr>
          <a:lstStyle/>
          <a:p>
            <a:pPr>
              <a:lnSpc>
                <a:spcPct val="150000"/>
              </a:lnSpc>
            </a:pPr>
            <a:r>
              <a:rPr lang="en-MY" sz="1600" dirty="0"/>
              <a:t>The highest demand recorded by TNB for the month</a:t>
            </a:r>
          </a:p>
          <a:p>
            <a:pPr>
              <a:lnSpc>
                <a:spcPct val="150000"/>
              </a:lnSpc>
            </a:pPr>
            <a:r>
              <a:rPr lang="en-US" altLang="zh-CN" sz="1800" b="1" dirty="0">
                <a:solidFill>
                  <a:srgbClr val="FFFF00"/>
                </a:solidFill>
                <a:latin typeface="华文仿宋"/>
                <a:ea typeface="华文仿宋"/>
                <a:cs typeface="华文仿宋"/>
              </a:rPr>
              <a:t>TNB</a:t>
            </a:r>
            <a:r>
              <a:rPr lang="zh-CN" altLang="en-US" sz="1800" b="1" dirty="0">
                <a:solidFill>
                  <a:srgbClr val="FFFF00"/>
                </a:solidFill>
                <a:latin typeface="华文仿宋"/>
                <a:ea typeface="华文仿宋"/>
                <a:cs typeface="华文仿宋"/>
              </a:rPr>
              <a:t>在一个月内纪录下最高的需求量</a:t>
            </a:r>
            <a:endParaRPr lang="en-MY" sz="1400" b="1" dirty="0">
              <a:solidFill>
                <a:srgbClr val="FFFF00"/>
              </a:solidFill>
            </a:endParaRPr>
          </a:p>
        </p:txBody>
      </p:sp>
      <p:sp>
        <p:nvSpPr>
          <p:cNvPr id="3" name="Footer Placeholder 2">
            <a:extLst>
              <a:ext uri="{FF2B5EF4-FFF2-40B4-BE49-F238E27FC236}">
                <a16:creationId xmlns:a16="http://schemas.microsoft.com/office/drawing/2014/main" id="{274BA746-9D83-4904-909D-E95F40C505FA}"/>
              </a:ext>
            </a:extLst>
          </p:cNvPr>
          <p:cNvSpPr>
            <a:spLocks noGrp="1"/>
          </p:cNvSpPr>
          <p:nvPr>
            <p:ph type="ftr" sz="quarter" idx="11"/>
          </p:nvPr>
        </p:nvSpPr>
        <p:spPr>
          <a:xfrm>
            <a:off x="0" y="6520259"/>
            <a:ext cx="9144000" cy="365125"/>
          </a:xfrm>
        </p:spPr>
        <p:txBody>
          <a:bodyPr/>
          <a:lstStyle/>
          <a:p>
            <a:r>
              <a:rPr lang="en-MY"/>
              <a:t>www.iBright.com.my</a:t>
            </a:r>
          </a:p>
        </p:txBody>
      </p:sp>
      <p:graphicFrame>
        <p:nvGraphicFramePr>
          <p:cNvPr id="7" name="Table 7">
            <a:extLst>
              <a:ext uri="{FF2B5EF4-FFF2-40B4-BE49-F238E27FC236}">
                <a16:creationId xmlns:a16="http://schemas.microsoft.com/office/drawing/2014/main" id="{E4B4D6F3-E92A-4309-B6E9-A0CBA6AD2869}"/>
              </a:ext>
            </a:extLst>
          </p:cNvPr>
          <p:cNvGraphicFramePr>
            <a:graphicFrameLocks noGrp="1"/>
          </p:cNvGraphicFramePr>
          <p:nvPr>
            <p:ph idx="4294967295"/>
            <p:extLst>
              <p:ext uri="{D42A27DB-BD31-4B8C-83A1-F6EECF244321}">
                <p14:modId xmlns:p14="http://schemas.microsoft.com/office/powerpoint/2010/main" val="928681197"/>
              </p:ext>
            </p:extLst>
          </p:nvPr>
        </p:nvGraphicFramePr>
        <p:xfrm>
          <a:off x="448630" y="980729"/>
          <a:ext cx="8246739" cy="4468535"/>
        </p:xfrm>
        <a:graphic>
          <a:graphicData uri="http://schemas.openxmlformats.org/drawingml/2006/table">
            <a:tbl>
              <a:tblPr firstRow="1" bandRow="1">
                <a:tableStyleId>{7DF18680-E054-41AD-8BC1-D1AEF772440D}</a:tableStyleId>
              </a:tblPr>
              <a:tblGrid>
                <a:gridCol w="2748913">
                  <a:extLst>
                    <a:ext uri="{9D8B030D-6E8A-4147-A177-3AD203B41FA5}">
                      <a16:colId xmlns:a16="http://schemas.microsoft.com/office/drawing/2014/main" val="2651368847"/>
                    </a:ext>
                  </a:extLst>
                </a:gridCol>
                <a:gridCol w="2748913">
                  <a:extLst>
                    <a:ext uri="{9D8B030D-6E8A-4147-A177-3AD203B41FA5}">
                      <a16:colId xmlns:a16="http://schemas.microsoft.com/office/drawing/2014/main" val="2034524222"/>
                    </a:ext>
                  </a:extLst>
                </a:gridCol>
                <a:gridCol w="2748913">
                  <a:extLst>
                    <a:ext uri="{9D8B030D-6E8A-4147-A177-3AD203B41FA5}">
                      <a16:colId xmlns:a16="http://schemas.microsoft.com/office/drawing/2014/main" val="2344001155"/>
                    </a:ext>
                  </a:extLst>
                </a:gridCol>
              </a:tblGrid>
              <a:tr h="432445">
                <a:tc>
                  <a:txBody>
                    <a:bodyPr/>
                    <a:lstStyle/>
                    <a:p>
                      <a:pPr algn="ctr"/>
                      <a:r>
                        <a:rPr lang="en-MY" dirty="0">
                          <a:latin typeface="Gisha" panose="020B0502040204020203" pitchFamily="34" charset="-79"/>
                          <a:cs typeface="Gisha" panose="020B0502040204020203" pitchFamily="34" charset="-79"/>
                        </a:rPr>
                        <a:t>Da</a:t>
                      </a:r>
                      <a:r>
                        <a:rPr lang="en-US" altLang="zh-CN" dirty="0">
                          <a:latin typeface="Gisha" panose="020B0502040204020203" pitchFamily="34" charset="-79"/>
                          <a:cs typeface="Gisha" panose="020B0502040204020203" pitchFamily="34" charset="-79"/>
                        </a:rPr>
                        <a:t>y </a:t>
                      </a:r>
                      <a:r>
                        <a:rPr lang="zh-CN" altLang="en-US" dirty="0">
                          <a:latin typeface="Gisha" panose="020B0502040204020203" pitchFamily="34" charset="-79"/>
                          <a:cs typeface="Gisha" panose="020B0502040204020203" pitchFamily="34" charset="-79"/>
                        </a:rPr>
                        <a:t>日期</a:t>
                      </a:r>
                      <a:endParaRPr lang="en-MY" dirty="0">
                        <a:solidFill>
                          <a:srgbClr val="C00000"/>
                        </a:solidFill>
                        <a:highlight>
                          <a:srgbClr val="FFFF00"/>
                        </a:highlight>
                        <a:latin typeface="Gisha" panose="020B0502040204020203" pitchFamily="34" charset="-79"/>
                        <a:cs typeface="Gisha" panose="020B0502040204020203" pitchFamily="34" charset="-79"/>
                      </a:endParaRPr>
                    </a:p>
                  </a:txBody>
                  <a:tcPr anchor="ctr"/>
                </a:tc>
                <a:tc>
                  <a:txBody>
                    <a:bodyPr/>
                    <a:lstStyle/>
                    <a:p>
                      <a:pPr algn="ctr"/>
                      <a:r>
                        <a:rPr lang="en-MY" dirty="0">
                          <a:latin typeface="Gisha" panose="020B0502040204020203" pitchFamily="34" charset="-79"/>
                          <a:cs typeface="Gisha" panose="020B0502040204020203" pitchFamily="34" charset="-79"/>
                        </a:rPr>
                        <a:t>Tim</a:t>
                      </a:r>
                      <a:r>
                        <a:rPr lang="en-US" altLang="zh-CN" dirty="0">
                          <a:latin typeface="Gisha" panose="020B0502040204020203" pitchFamily="34" charset="-79"/>
                          <a:cs typeface="Gisha" panose="020B0502040204020203" pitchFamily="34" charset="-79"/>
                        </a:rPr>
                        <a:t>e </a:t>
                      </a:r>
                      <a:r>
                        <a:rPr lang="zh-CN" altLang="en-US" dirty="0">
                          <a:latin typeface="Gisha" panose="020B0502040204020203" pitchFamily="34" charset="-79"/>
                          <a:cs typeface="Gisha" panose="020B0502040204020203" pitchFamily="34" charset="-79"/>
                        </a:rPr>
                        <a:t>时段</a:t>
                      </a:r>
                      <a:endParaRPr lang="en-MY" dirty="0">
                        <a:solidFill>
                          <a:srgbClr val="C00000"/>
                        </a:solidFill>
                        <a:highlight>
                          <a:srgbClr val="FFFF00"/>
                        </a:highlight>
                        <a:latin typeface="Gisha" panose="020B0502040204020203" pitchFamily="34" charset="-79"/>
                        <a:cs typeface="Gisha" panose="020B0502040204020203" pitchFamily="34" charset="-79"/>
                      </a:endParaRPr>
                    </a:p>
                  </a:txBody>
                  <a:tcPr anchor="ctr"/>
                </a:tc>
                <a:tc>
                  <a:txBody>
                    <a:bodyPr/>
                    <a:lstStyle/>
                    <a:p>
                      <a:pPr algn="ctr"/>
                      <a:r>
                        <a:rPr lang="en-MY" dirty="0">
                          <a:latin typeface="Gisha" panose="020B0502040204020203" pitchFamily="34" charset="-79"/>
                          <a:cs typeface="Gisha" panose="020B0502040204020203" pitchFamily="34" charset="-79"/>
                        </a:rPr>
                        <a:t>Demand</a:t>
                      </a:r>
                      <a:r>
                        <a:rPr lang="en-US" altLang="zh-CN" dirty="0">
                          <a:latin typeface="Gisha" panose="020B0502040204020203" pitchFamily="34" charset="-79"/>
                          <a:cs typeface="Gisha" panose="020B0502040204020203" pitchFamily="34" charset="-79"/>
                        </a:rPr>
                        <a:t> </a:t>
                      </a:r>
                      <a:r>
                        <a:rPr lang="zh-CN" altLang="en-US" dirty="0">
                          <a:latin typeface="Gisha" panose="020B0502040204020203" pitchFamily="34" charset="-79"/>
                          <a:cs typeface="Gisha" panose="020B0502040204020203" pitchFamily="34" charset="-79"/>
                        </a:rPr>
                        <a:t>需求</a:t>
                      </a:r>
                      <a:endParaRPr lang="en-MY" dirty="0">
                        <a:solidFill>
                          <a:srgbClr val="C00000"/>
                        </a:solidFill>
                        <a:highlight>
                          <a:srgbClr val="FFFF00"/>
                        </a:highlight>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2635827455"/>
                  </a:ext>
                </a:extLst>
              </a:tr>
              <a:tr h="1704860">
                <a:tc>
                  <a:txBody>
                    <a:bodyPr/>
                    <a:lstStyle/>
                    <a:p>
                      <a:pPr algn="ctr"/>
                      <a:r>
                        <a:rPr lang="en-MY" sz="1600" dirty="0">
                          <a:latin typeface="Gisha" panose="020B0502040204020203" pitchFamily="34" charset="-79"/>
                          <a:cs typeface="Gisha" panose="020B0502040204020203" pitchFamily="34" charset="-79"/>
                        </a:rPr>
                        <a:t>01 Jan 2017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aseline="0" dirty="0">
                          <a:solidFill>
                            <a:srgbClr val="C00000"/>
                          </a:solidFill>
                          <a:highlight>
                            <a:srgbClr val="FFFF00"/>
                          </a:highlight>
                          <a:latin typeface="华文仿宋"/>
                          <a:ea typeface="华文仿宋"/>
                          <a:cs typeface="华文仿宋"/>
                        </a:rPr>
                        <a:t>1</a:t>
                      </a:r>
                      <a:r>
                        <a:rPr lang="zh-CN" altLang="en-US" sz="1600" baseline="0" dirty="0">
                          <a:solidFill>
                            <a:srgbClr val="C00000"/>
                          </a:solidFill>
                          <a:highlight>
                            <a:srgbClr val="FFFF00"/>
                          </a:highlight>
                          <a:latin typeface="华文仿宋"/>
                          <a:ea typeface="华文仿宋"/>
                          <a:cs typeface="华文仿宋"/>
                        </a:rPr>
                        <a:t>日1月</a:t>
                      </a:r>
                      <a:r>
                        <a:rPr lang="en-US" altLang="zh-CN" sz="1600" baseline="0" dirty="0">
                          <a:solidFill>
                            <a:srgbClr val="C00000"/>
                          </a:solidFill>
                          <a:highlight>
                            <a:srgbClr val="FFFF00"/>
                          </a:highlight>
                          <a:latin typeface="华文仿宋"/>
                          <a:ea typeface="华文仿宋"/>
                          <a:cs typeface="华文仿宋"/>
                        </a:rPr>
                        <a:t>2017</a:t>
                      </a:r>
                      <a:r>
                        <a:rPr lang="zh-CN" altLang="en-US" sz="1600" baseline="0" dirty="0">
                          <a:solidFill>
                            <a:srgbClr val="C00000"/>
                          </a:solidFill>
                          <a:highlight>
                            <a:srgbClr val="FFFF00"/>
                          </a:highlight>
                          <a:latin typeface="华文仿宋"/>
                          <a:ea typeface="华文仿宋"/>
                          <a:cs typeface="华文仿宋"/>
                        </a:rPr>
                        <a:t>年</a:t>
                      </a:r>
                      <a:endParaRPr lang="en-US" sz="1600" dirty="0">
                        <a:solidFill>
                          <a:srgbClr val="C00000"/>
                        </a:solidFill>
                        <a:highlight>
                          <a:srgbClr val="FFFF00"/>
                        </a:highlight>
                        <a:latin typeface="华文仿宋"/>
                        <a:ea typeface="华文仿宋"/>
                        <a:cs typeface="华文仿宋"/>
                      </a:endParaRPr>
                    </a:p>
                    <a:p>
                      <a:pPr algn="ctr"/>
                      <a:r>
                        <a:rPr lang="en-MY" sz="1600" dirty="0">
                          <a:latin typeface="Gisha" panose="020B0502040204020203" pitchFamily="34" charset="-79"/>
                          <a:cs typeface="Gisha" panose="020B0502040204020203" pitchFamily="34" charset="-79"/>
                        </a:rPr>
                        <a:t> </a:t>
                      </a:r>
                    </a:p>
                  </a:txBody>
                  <a:tcPr anchor="ctr"/>
                </a:tc>
                <a:tc>
                  <a:txBody>
                    <a:bodyPr/>
                    <a:lstStyle/>
                    <a:p>
                      <a:pPr algn="l"/>
                      <a:r>
                        <a:rPr lang="en-MY" sz="1600" dirty="0">
                          <a:latin typeface="Gisha" panose="020B0502040204020203" pitchFamily="34" charset="-79"/>
                          <a:cs typeface="Gisha" panose="020B0502040204020203" pitchFamily="34" charset="-79"/>
                        </a:rPr>
                        <a:t>0800 – 0830 hrs</a:t>
                      </a:r>
                    </a:p>
                    <a:p>
                      <a:pPr algn="l"/>
                      <a:r>
                        <a:rPr lang="zh-CN" altLang="en-US" sz="1400" dirty="0">
                          <a:solidFill>
                            <a:srgbClr val="C00000"/>
                          </a:solidFill>
                          <a:highlight>
                            <a:srgbClr val="FFFF00"/>
                          </a:highlight>
                        </a:rPr>
                        <a:t>早上八点至八点半</a:t>
                      </a:r>
                      <a:endParaRPr lang="en-MY" sz="1400" dirty="0">
                        <a:solidFill>
                          <a:srgbClr val="C00000"/>
                        </a:solidFill>
                        <a:highlight>
                          <a:srgbClr val="FFFF00"/>
                        </a:highlight>
                        <a:latin typeface="Gisha" panose="020B0502040204020203" pitchFamily="34" charset="-79"/>
                        <a:cs typeface="Gisha" panose="020B0502040204020203" pitchFamily="34" charset="-79"/>
                      </a:endParaRPr>
                    </a:p>
                    <a:p>
                      <a:pPr algn="l"/>
                      <a:r>
                        <a:rPr lang="en-MY" sz="1600" dirty="0">
                          <a:latin typeface="Gisha" panose="020B0502040204020203" pitchFamily="34" charset="-79"/>
                          <a:cs typeface="Gisha" panose="020B0502040204020203" pitchFamily="34" charset="-79"/>
                        </a:rPr>
                        <a:t>0830 – 0900 hrs</a:t>
                      </a:r>
                    </a:p>
                    <a:p>
                      <a:pPr algn="l"/>
                      <a:r>
                        <a:rPr lang="zh-CN" altLang="en-US" sz="1400" dirty="0">
                          <a:solidFill>
                            <a:srgbClr val="C00000"/>
                          </a:solidFill>
                          <a:highlight>
                            <a:srgbClr val="FFFF00"/>
                          </a:highlight>
                        </a:rPr>
                        <a:t>早上八点半至九点</a:t>
                      </a:r>
                      <a:endParaRPr lang="en-MY" sz="1400" dirty="0">
                        <a:solidFill>
                          <a:srgbClr val="C00000"/>
                        </a:solidFill>
                        <a:highlight>
                          <a:srgbClr val="FFFF00"/>
                        </a:highlight>
                        <a:latin typeface="Gisha" panose="020B0502040204020203" pitchFamily="34" charset="-79"/>
                        <a:cs typeface="Gisha" panose="020B0502040204020203" pitchFamily="34" charset="-79"/>
                      </a:endParaRPr>
                    </a:p>
                    <a:p>
                      <a:pPr algn="l"/>
                      <a:r>
                        <a:rPr lang="en-MY" sz="1600" dirty="0">
                          <a:latin typeface="Gisha" panose="020B0502040204020203" pitchFamily="34" charset="-79"/>
                          <a:cs typeface="Gisha" panose="020B0502040204020203" pitchFamily="34" charset="-79"/>
                        </a:rPr>
                        <a:t>…</a:t>
                      </a:r>
                    </a:p>
                    <a:p>
                      <a:pPr algn="l"/>
                      <a:r>
                        <a:rPr lang="en-MY" sz="1600" dirty="0">
                          <a:latin typeface="Gisha" panose="020B0502040204020203" pitchFamily="34" charset="-79"/>
                          <a:cs typeface="Gisha" panose="020B0502040204020203" pitchFamily="34" charset="-79"/>
                        </a:rPr>
                        <a:t>2130 – 2200 hrs</a:t>
                      </a:r>
                    </a:p>
                    <a:p>
                      <a:pPr algn="l"/>
                      <a:r>
                        <a:rPr lang="zh-CN" altLang="en-US" sz="1400" dirty="0">
                          <a:solidFill>
                            <a:srgbClr val="C00000"/>
                          </a:solidFill>
                          <a:highlight>
                            <a:srgbClr val="FFFF00"/>
                          </a:highlight>
                        </a:rPr>
                        <a:t>晚上九点半至十点</a:t>
                      </a:r>
                      <a:endParaRPr lang="en-MY" sz="1400" dirty="0">
                        <a:solidFill>
                          <a:srgbClr val="C00000"/>
                        </a:solidFill>
                        <a:highlight>
                          <a:srgbClr val="FFFF00"/>
                        </a:highlight>
                        <a:latin typeface="Gisha" panose="020B0502040204020203" pitchFamily="34" charset="-79"/>
                        <a:cs typeface="Gisha" panose="020B0502040204020203" pitchFamily="34" charset="-79"/>
                      </a:endParaRPr>
                    </a:p>
                  </a:txBody>
                  <a:tcPr anchor="ctr"/>
                </a:tc>
                <a:tc>
                  <a:txBody>
                    <a:bodyPr/>
                    <a:lstStyle/>
                    <a:p>
                      <a:pPr algn="ctr"/>
                      <a:r>
                        <a:rPr lang="en-MY" sz="1600" dirty="0">
                          <a:latin typeface="Gisha" panose="020B0502040204020203" pitchFamily="34" charset="-79"/>
                          <a:cs typeface="Gisha" panose="020B0502040204020203" pitchFamily="34" charset="-79"/>
                        </a:rPr>
                        <a:t>50kW</a:t>
                      </a:r>
                    </a:p>
                    <a:p>
                      <a:pPr algn="ctr"/>
                      <a:r>
                        <a:rPr lang="en-MY" sz="1600" dirty="0">
                          <a:latin typeface="Gisha" panose="020B0502040204020203" pitchFamily="34" charset="-79"/>
                          <a:cs typeface="Gisha" panose="020B0502040204020203" pitchFamily="34" charset="-79"/>
                        </a:rPr>
                        <a:t>60kW</a:t>
                      </a:r>
                    </a:p>
                    <a:p>
                      <a:pPr algn="ctr"/>
                      <a:r>
                        <a:rPr lang="en-MY" sz="1600" dirty="0">
                          <a:latin typeface="Gisha" panose="020B0502040204020203" pitchFamily="34" charset="-79"/>
                          <a:cs typeface="Gisha" panose="020B0502040204020203" pitchFamily="34" charset="-79"/>
                        </a:rPr>
                        <a:t>…</a:t>
                      </a:r>
                    </a:p>
                    <a:p>
                      <a:pPr algn="ctr"/>
                      <a:r>
                        <a:rPr lang="en-MY" sz="1600" dirty="0">
                          <a:latin typeface="Gisha" panose="020B0502040204020203" pitchFamily="34" charset="-79"/>
                          <a:cs typeface="Gisha" panose="020B0502040204020203" pitchFamily="34" charset="-79"/>
                        </a:rPr>
                        <a:t>45kW</a:t>
                      </a:r>
                    </a:p>
                  </a:txBody>
                  <a:tcPr anchor="ctr"/>
                </a:tc>
                <a:extLst>
                  <a:ext uri="{0D108BD9-81ED-4DB2-BD59-A6C34878D82A}">
                    <a16:rowId xmlns:a16="http://schemas.microsoft.com/office/drawing/2014/main" val="1323655630"/>
                  </a:ext>
                </a:extLst>
              </a:tr>
              <a:tr h="622330">
                <a:tc gridSpan="3">
                  <a:txBody>
                    <a:bodyPr/>
                    <a:lstStyle/>
                    <a:p>
                      <a:pPr algn="ctr"/>
                      <a:r>
                        <a:rPr lang="en-MY" sz="1600" dirty="0">
                          <a:latin typeface="Gisha" panose="020B0502040204020203" pitchFamily="34" charset="-79"/>
                          <a:cs typeface="Gisha" panose="020B0502040204020203" pitchFamily="34" charset="-79"/>
                        </a:rPr>
                        <a:t>…</a:t>
                      </a:r>
                    </a:p>
                  </a:txBody>
                  <a:tcPr anchor="ctr"/>
                </a:tc>
                <a:tc hMerge="1">
                  <a:txBody>
                    <a:bodyPr/>
                    <a:lstStyle/>
                    <a:p>
                      <a:endParaRPr lang="en-MY" dirty="0"/>
                    </a:p>
                  </a:txBody>
                  <a:tcPr/>
                </a:tc>
                <a:tc hMerge="1">
                  <a:txBody>
                    <a:bodyPr/>
                    <a:lstStyle/>
                    <a:p>
                      <a:endParaRPr lang="en-MY" dirty="0"/>
                    </a:p>
                  </a:txBody>
                  <a:tcPr/>
                </a:tc>
                <a:extLst>
                  <a:ext uri="{0D108BD9-81ED-4DB2-BD59-A6C34878D82A}">
                    <a16:rowId xmlns:a16="http://schemas.microsoft.com/office/drawing/2014/main" val="2363254461"/>
                  </a:ext>
                </a:extLst>
              </a:tr>
              <a:tr h="1704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600" dirty="0">
                          <a:latin typeface="Gisha" panose="020B0502040204020203" pitchFamily="34" charset="-79"/>
                          <a:cs typeface="Gisha" panose="020B0502040204020203" pitchFamily="34" charset="-79"/>
                        </a:rPr>
                        <a:t>31 Jan 2017</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600" baseline="0" dirty="0">
                          <a:solidFill>
                            <a:srgbClr val="C00000"/>
                          </a:solidFill>
                          <a:highlight>
                            <a:srgbClr val="FFFF00"/>
                          </a:highlight>
                        </a:rPr>
                        <a:t>3</a:t>
                      </a:r>
                      <a:r>
                        <a:rPr lang="en-US" altLang="zh-CN" sz="1600" baseline="0" dirty="0">
                          <a:solidFill>
                            <a:srgbClr val="C00000"/>
                          </a:solidFill>
                          <a:highlight>
                            <a:srgbClr val="FFFF00"/>
                          </a:highlight>
                        </a:rPr>
                        <a:t>1</a:t>
                      </a:r>
                      <a:r>
                        <a:rPr lang="zh-CN" altLang="en-US" sz="1600" baseline="0" dirty="0">
                          <a:solidFill>
                            <a:srgbClr val="C00000"/>
                          </a:solidFill>
                          <a:highlight>
                            <a:srgbClr val="FFFF00"/>
                          </a:highlight>
                        </a:rPr>
                        <a:t>日</a:t>
                      </a:r>
                      <a:r>
                        <a:rPr lang="en-US" altLang="zh-CN" sz="1600" baseline="0" dirty="0">
                          <a:solidFill>
                            <a:srgbClr val="C00000"/>
                          </a:solidFill>
                          <a:highlight>
                            <a:srgbClr val="FFFF00"/>
                          </a:highlight>
                        </a:rPr>
                        <a:t>1</a:t>
                      </a:r>
                      <a:r>
                        <a:rPr lang="zh-CN" altLang="en-US" sz="1600" baseline="0" dirty="0">
                          <a:solidFill>
                            <a:srgbClr val="C00000"/>
                          </a:solidFill>
                          <a:highlight>
                            <a:srgbClr val="FFFF00"/>
                          </a:highlight>
                        </a:rPr>
                        <a:t>月</a:t>
                      </a:r>
                      <a:r>
                        <a:rPr lang="en-US" altLang="zh-CN" sz="1600" baseline="0" dirty="0">
                          <a:solidFill>
                            <a:srgbClr val="C00000"/>
                          </a:solidFill>
                          <a:highlight>
                            <a:srgbClr val="FFFF00"/>
                          </a:highlight>
                        </a:rPr>
                        <a:t>2017 </a:t>
                      </a:r>
                      <a:r>
                        <a:rPr lang="zh-CN" altLang="en-US" sz="1600" baseline="0" dirty="0">
                          <a:solidFill>
                            <a:srgbClr val="C00000"/>
                          </a:solidFill>
                          <a:highlight>
                            <a:srgbClr val="FFFF00"/>
                          </a:highlight>
                        </a:rPr>
                        <a:t>年</a:t>
                      </a:r>
                      <a:endParaRPr lang="en-US" sz="1600" dirty="0">
                        <a:solidFill>
                          <a:srgbClr val="C00000"/>
                        </a:solidFill>
                        <a:highlight>
                          <a:srgbClr val="FFFF00"/>
                        </a:high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MY" sz="1600" dirty="0">
                        <a:latin typeface="Gisha" panose="020B0502040204020203" pitchFamily="34" charset="-79"/>
                        <a:cs typeface="Gisha" panose="020B0502040204020203" pitchFamily="34" charset="-79"/>
                      </a:endParaRPr>
                    </a:p>
                  </a:txBody>
                  <a:tcPr anchor="ctr"/>
                </a:tc>
                <a:tc>
                  <a:txBody>
                    <a:bodyPr/>
                    <a:lstStyle/>
                    <a:p>
                      <a:pPr algn="l"/>
                      <a:r>
                        <a:rPr lang="en-MY" sz="1600" dirty="0">
                          <a:latin typeface="Gisha" panose="020B0502040204020203" pitchFamily="34" charset="-79"/>
                          <a:cs typeface="Gisha" panose="020B0502040204020203" pitchFamily="34" charset="-79"/>
                        </a:rPr>
                        <a:t>0800 – 0830 hrs</a:t>
                      </a:r>
                    </a:p>
                    <a:p>
                      <a:pPr algn="l"/>
                      <a:r>
                        <a:rPr lang="zh-CN" altLang="en-US" sz="1400" dirty="0">
                          <a:solidFill>
                            <a:srgbClr val="C00000"/>
                          </a:solidFill>
                          <a:highlight>
                            <a:srgbClr val="FFFF00"/>
                          </a:highlight>
                        </a:rPr>
                        <a:t>早上八点至八点半</a:t>
                      </a:r>
                      <a:endParaRPr lang="en-MY" sz="1400" dirty="0">
                        <a:solidFill>
                          <a:srgbClr val="C00000"/>
                        </a:solidFill>
                        <a:highlight>
                          <a:srgbClr val="FFFF00"/>
                        </a:highlight>
                        <a:latin typeface="Gisha" panose="020B0502040204020203" pitchFamily="34" charset="-79"/>
                        <a:cs typeface="Gisha" panose="020B0502040204020203" pitchFamily="34" charset="-79"/>
                      </a:endParaRPr>
                    </a:p>
                    <a:p>
                      <a:pPr algn="l"/>
                      <a:r>
                        <a:rPr lang="en-MY" sz="1600" dirty="0">
                          <a:latin typeface="Gisha" panose="020B0502040204020203" pitchFamily="34" charset="-79"/>
                          <a:cs typeface="Gisha" panose="020B0502040204020203" pitchFamily="34" charset="-79"/>
                        </a:rPr>
                        <a:t>0830 – 0900 hrs</a:t>
                      </a:r>
                    </a:p>
                    <a:p>
                      <a:pPr algn="l"/>
                      <a:r>
                        <a:rPr lang="zh-CN" altLang="en-US" sz="1400" dirty="0">
                          <a:solidFill>
                            <a:srgbClr val="C00000"/>
                          </a:solidFill>
                          <a:highlight>
                            <a:srgbClr val="FFFF00"/>
                          </a:highlight>
                        </a:rPr>
                        <a:t>早上八点半至九点</a:t>
                      </a:r>
                      <a:endParaRPr lang="en-MY" sz="1400" dirty="0">
                        <a:solidFill>
                          <a:srgbClr val="C00000"/>
                        </a:solidFill>
                        <a:highlight>
                          <a:srgbClr val="FFFF00"/>
                        </a:highlight>
                        <a:latin typeface="Gisha" panose="020B0502040204020203" pitchFamily="34" charset="-79"/>
                        <a:cs typeface="Gisha" panose="020B0502040204020203" pitchFamily="34" charset="-79"/>
                      </a:endParaRPr>
                    </a:p>
                    <a:p>
                      <a:pPr algn="l"/>
                      <a:r>
                        <a:rPr lang="en-MY" sz="1600" dirty="0">
                          <a:latin typeface="Gisha" panose="020B0502040204020203" pitchFamily="34" charset="-79"/>
                          <a:cs typeface="Gisha" panose="020B0502040204020203" pitchFamily="34" charset="-79"/>
                        </a:rPr>
                        <a:t>…</a:t>
                      </a:r>
                    </a:p>
                    <a:p>
                      <a:pPr algn="l"/>
                      <a:r>
                        <a:rPr lang="en-MY" sz="1600" dirty="0">
                          <a:latin typeface="Gisha" panose="020B0502040204020203" pitchFamily="34" charset="-79"/>
                          <a:cs typeface="Gisha" panose="020B0502040204020203" pitchFamily="34" charset="-79"/>
                        </a:rPr>
                        <a:t>2130 – 2200 hrs</a:t>
                      </a:r>
                    </a:p>
                    <a:p>
                      <a:pPr algn="l"/>
                      <a:r>
                        <a:rPr lang="zh-CN" altLang="en-US" sz="1400" dirty="0">
                          <a:solidFill>
                            <a:srgbClr val="C00000"/>
                          </a:solidFill>
                          <a:highlight>
                            <a:srgbClr val="FFFF00"/>
                          </a:highlight>
                        </a:rPr>
                        <a:t>晚上九点半至十点</a:t>
                      </a:r>
                      <a:endParaRPr lang="en-MY" sz="1400" dirty="0">
                        <a:solidFill>
                          <a:srgbClr val="C00000"/>
                        </a:solidFill>
                        <a:highlight>
                          <a:srgbClr val="FFFF00"/>
                        </a:highlight>
                        <a:latin typeface="Gisha" panose="020B0502040204020203" pitchFamily="34" charset="-79"/>
                        <a:cs typeface="Gisha" panose="020B0502040204020203" pitchFamily="34" charset="-79"/>
                      </a:endParaRPr>
                    </a:p>
                  </a:txBody>
                  <a:tcPr anchor="ctr"/>
                </a:tc>
                <a:tc>
                  <a:txBody>
                    <a:bodyPr/>
                    <a:lstStyle/>
                    <a:p>
                      <a:pPr algn="ctr"/>
                      <a:r>
                        <a:rPr lang="en-MY" sz="1600" dirty="0">
                          <a:latin typeface="Gisha" panose="020B0502040204020203" pitchFamily="34" charset="-79"/>
                          <a:cs typeface="Gisha" panose="020B0502040204020203" pitchFamily="34" charset="-79"/>
                        </a:rPr>
                        <a:t>51kW</a:t>
                      </a:r>
                    </a:p>
                    <a:p>
                      <a:pPr algn="ctr"/>
                      <a:r>
                        <a:rPr lang="en-MY" sz="1600" b="1" dirty="0">
                          <a:solidFill>
                            <a:schemeClr val="accent1"/>
                          </a:solidFill>
                          <a:latin typeface="Gisha" panose="020B0502040204020203" pitchFamily="34" charset="-79"/>
                          <a:cs typeface="Gisha" panose="020B0502040204020203" pitchFamily="34" charset="-79"/>
                        </a:rPr>
                        <a:t>80kW</a:t>
                      </a:r>
                    </a:p>
                    <a:p>
                      <a:pPr algn="ctr"/>
                      <a:r>
                        <a:rPr lang="en-MY" sz="1600" dirty="0">
                          <a:latin typeface="Gisha" panose="020B0502040204020203" pitchFamily="34" charset="-79"/>
                          <a:cs typeface="Gisha" panose="020B0502040204020203" pitchFamily="34" charset="-79"/>
                        </a:rPr>
                        <a:t>…</a:t>
                      </a:r>
                    </a:p>
                    <a:p>
                      <a:pPr algn="ctr"/>
                      <a:r>
                        <a:rPr lang="en-MY" sz="1600" dirty="0">
                          <a:latin typeface="Gisha" panose="020B0502040204020203" pitchFamily="34" charset="-79"/>
                          <a:cs typeface="Gisha" panose="020B0502040204020203" pitchFamily="34" charset="-79"/>
                        </a:rPr>
                        <a:t>30kW</a:t>
                      </a:r>
                    </a:p>
                  </a:txBody>
                  <a:tcPr anchor="ctr"/>
                </a:tc>
                <a:extLst>
                  <a:ext uri="{0D108BD9-81ED-4DB2-BD59-A6C34878D82A}">
                    <a16:rowId xmlns:a16="http://schemas.microsoft.com/office/drawing/2014/main" val="3729764740"/>
                  </a:ext>
                </a:extLst>
              </a:tr>
            </a:tbl>
          </a:graphicData>
        </a:graphic>
      </p:graphicFrame>
      <p:sp>
        <p:nvSpPr>
          <p:cNvPr id="9" name="Title 1">
            <a:extLst>
              <a:ext uri="{FF2B5EF4-FFF2-40B4-BE49-F238E27FC236}">
                <a16:creationId xmlns:a16="http://schemas.microsoft.com/office/drawing/2014/main" id="{56A51126-98FC-4D4D-B6C7-E36D3FE92EA0}"/>
              </a:ext>
            </a:extLst>
          </p:cNvPr>
          <p:cNvSpPr txBox="1">
            <a:spLocks/>
          </p:cNvSpPr>
          <p:nvPr/>
        </p:nvSpPr>
        <p:spPr>
          <a:xfrm>
            <a:off x="1342061" y="57114"/>
            <a:ext cx="7776356" cy="787565"/>
          </a:xfrm>
          <a:prstGeom prst="rect">
            <a:avLst/>
          </a:prstGeom>
          <a:solidFill>
            <a:schemeClr val="bg1"/>
          </a:solidFill>
        </p:spPr>
        <p:txBody>
          <a:bodyPr vert="horz" lIns="288000" tIns="72000" rIns="288000" bIns="72000" rtlCol="0" anchor="ctr" anchorCtr="0">
            <a:normAutofit fontScale="77500" lnSpcReduction="20000"/>
          </a:bodyPr>
          <a:lstStyle>
            <a:lvl1pPr algn="ctr" defTabSz="914400" rtl="0" eaLnBrk="1" latinLnBrk="0" hangingPunct="1">
              <a:lnSpc>
                <a:spcPct val="90000"/>
              </a:lnSpc>
              <a:spcBef>
                <a:spcPct val="0"/>
              </a:spcBef>
              <a:buNone/>
              <a:defRPr sz="6000" kern="1200">
                <a:solidFill>
                  <a:schemeClr val="accent2"/>
                </a:solidFill>
                <a:latin typeface="Gisha" panose="020B0502040204020203" pitchFamily="34" charset="-79"/>
                <a:ea typeface="+mj-ea"/>
                <a:cs typeface="Gisha" panose="020B0502040204020203" pitchFamily="34" charset="-79"/>
              </a:defRPr>
            </a:lvl1pPr>
          </a:lstStyle>
          <a:p>
            <a:pPr algn="r"/>
            <a:r>
              <a:rPr lang="en-MY" sz="3600" dirty="0"/>
              <a:t>The </a:t>
            </a:r>
            <a:r>
              <a:rPr lang="en-MY" sz="3600" dirty="0">
                <a:hlinkClick r:id="rId2">
                  <a:extLst>
                    <a:ext uri="{A12FA001-AC4F-418D-AE19-62706E023703}">
                      <ahyp:hlinkClr xmlns:ahyp="http://schemas.microsoft.com/office/drawing/2018/hyperlinkcolor" val="tx"/>
                    </a:ext>
                  </a:extLst>
                </a:hlinkClick>
              </a:rPr>
              <a:t>Maximum Demand</a:t>
            </a:r>
            <a:endParaRPr lang="en-MY" sz="3600" dirty="0"/>
          </a:p>
          <a:p>
            <a:pPr algn="r"/>
            <a:r>
              <a:rPr lang="zh-CN" altLang="en-US" sz="3600" b="1" dirty="0"/>
              <a:t>最高需求量</a:t>
            </a:r>
            <a:r>
              <a:rPr lang="en-MY" altLang="zh-CN" sz="3600" b="1" dirty="0"/>
              <a:t>(</a:t>
            </a:r>
            <a:r>
              <a:rPr lang="en-US" altLang="zh-CN" sz="3600" b="1" dirty="0"/>
              <a:t>MD)</a:t>
            </a:r>
            <a:endParaRPr lang="en-MY" sz="3600" b="1" dirty="0"/>
          </a:p>
        </p:txBody>
      </p:sp>
    </p:spTree>
    <p:extLst>
      <p:ext uri="{BB962C8B-B14F-4D97-AF65-F5344CB8AC3E}">
        <p14:creationId xmlns:p14="http://schemas.microsoft.com/office/powerpoint/2010/main" val="190619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1C021-1D59-4298-AE51-AA0DF4E4AB7F}"/>
              </a:ext>
            </a:extLst>
          </p:cNvPr>
          <p:cNvSpPr>
            <a:spLocks noGrp="1"/>
          </p:cNvSpPr>
          <p:nvPr>
            <p:ph type="title"/>
          </p:nvPr>
        </p:nvSpPr>
        <p:spPr>
          <a:xfrm>
            <a:off x="1187624" y="15400"/>
            <a:ext cx="7956376" cy="774742"/>
          </a:xfrm>
        </p:spPr>
        <p:txBody>
          <a:bodyPr anchor="ctr">
            <a:normAutofit fontScale="90000"/>
          </a:bodyPr>
          <a:lstStyle/>
          <a:p>
            <a:r>
              <a:rPr lang="en-MY" dirty="0"/>
              <a:t>Why Maximum Demand</a:t>
            </a:r>
            <a:br>
              <a:rPr lang="en-MY" dirty="0"/>
            </a:br>
            <a:r>
              <a:rPr lang="zh-CN" altLang="en-US" sz="3100" b="1" dirty="0"/>
              <a:t>为什么施行“最高用量需求量加费” （</a:t>
            </a:r>
            <a:r>
              <a:rPr lang="en-US" altLang="zh-CN" sz="3100" b="1" dirty="0"/>
              <a:t>MD</a:t>
            </a:r>
            <a:r>
              <a:rPr lang="zh-CN" altLang="en-US" sz="3100" b="1" dirty="0"/>
              <a:t>）</a:t>
            </a:r>
            <a:endParaRPr lang="en-MY" b="1" dirty="0"/>
          </a:p>
        </p:txBody>
      </p:sp>
      <p:sp>
        <p:nvSpPr>
          <p:cNvPr id="6" name="Text Placeholder 5">
            <a:extLst>
              <a:ext uri="{FF2B5EF4-FFF2-40B4-BE49-F238E27FC236}">
                <a16:creationId xmlns:a16="http://schemas.microsoft.com/office/drawing/2014/main" id="{1BEB10EC-9E61-4659-861E-7031857FF0B6}"/>
              </a:ext>
            </a:extLst>
          </p:cNvPr>
          <p:cNvSpPr>
            <a:spLocks noGrp="1"/>
          </p:cNvSpPr>
          <p:nvPr>
            <p:ph type="body" sz="half" idx="2"/>
          </p:nvPr>
        </p:nvSpPr>
        <p:spPr>
          <a:xfrm>
            <a:off x="264470" y="1003566"/>
            <a:ext cx="8615060" cy="5481304"/>
          </a:xfrm>
        </p:spPr>
        <p:txBody>
          <a:bodyPr>
            <a:normAutofit fontScale="25000" lnSpcReduction="20000"/>
          </a:bodyPr>
          <a:lstStyle/>
          <a:p>
            <a:pPr>
              <a:lnSpc>
                <a:spcPct val="170000"/>
              </a:lnSpc>
            </a:pPr>
            <a:r>
              <a:rPr lang="en-MY" sz="6400" dirty="0">
                <a:solidFill>
                  <a:srgbClr val="FFC000"/>
                </a:solidFill>
              </a:rPr>
              <a:t>Imagine:</a:t>
            </a:r>
          </a:p>
          <a:p>
            <a:pPr>
              <a:lnSpc>
                <a:spcPct val="170000"/>
              </a:lnSpc>
            </a:pPr>
            <a:r>
              <a:rPr lang="en-MY" sz="6400" dirty="0"/>
              <a:t>Once a month, you order 1000 Big Macs per hour.</a:t>
            </a:r>
          </a:p>
          <a:p>
            <a:pPr>
              <a:lnSpc>
                <a:spcPct val="170000"/>
              </a:lnSpc>
            </a:pPr>
            <a:r>
              <a:rPr lang="en-MY" sz="6400" dirty="0"/>
              <a:t>At other times, you order 500 Big Macs per hour.</a:t>
            </a:r>
          </a:p>
          <a:p>
            <a:pPr marL="301943" lvl="1" indent="0">
              <a:lnSpc>
                <a:spcPct val="170000"/>
              </a:lnSpc>
              <a:buNone/>
            </a:pPr>
            <a:r>
              <a:rPr lang="zh-CN" altLang="en-US" sz="7200" b="1" dirty="0">
                <a:solidFill>
                  <a:srgbClr val="FFFF00"/>
                </a:solidFill>
                <a:latin typeface="华文仿宋"/>
                <a:ea typeface="华文仿宋"/>
                <a:cs typeface="华文仿宋"/>
              </a:rPr>
              <a:t>假设：</a:t>
            </a:r>
            <a:endParaRPr lang="en-US" sz="7200" b="1" dirty="0">
              <a:solidFill>
                <a:srgbClr val="FFFF00"/>
              </a:solidFill>
              <a:latin typeface="华文仿宋"/>
              <a:ea typeface="华文仿宋"/>
              <a:cs typeface="华文仿宋"/>
            </a:endParaRPr>
          </a:p>
          <a:p>
            <a:pPr marL="301943" lvl="1" indent="0">
              <a:lnSpc>
                <a:spcPct val="170000"/>
              </a:lnSpc>
              <a:buNone/>
            </a:pPr>
            <a:r>
              <a:rPr lang="zh-CN" altLang="en-US" sz="7200" b="1" dirty="0">
                <a:solidFill>
                  <a:srgbClr val="FFFF00"/>
                </a:solidFill>
                <a:latin typeface="华文仿宋"/>
                <a:ea typeface="华文仿宋"/>
                <a:cs typeface="华文仿宋"/>
              </a:rPr>
              <a:t>一个月内会有一次，你每小时会预订</a:t>
            </a:r>
            <a:r>
              <a:rPr lang="en-US" altLang="zh-CN" sz="7200" b="1" dirty="0">
                <a:solidFill>
                  <a:srgbClr val="FFFF00"/>
                </a:solidFill>
                <a:latin typeface="华文仿宋"/>
                <a:ea typeface="华文仿宋"/>
                <a:cs typeface="华文仿宋"/>
              </a:rPr>
              <a:t>1000</a:t>
            </a:r>
            <a:r>
              <a:rPr lang="zh-CN" altLang="en-US" sz="7200" b="1" dirty="0">
                <a:solidFill>
                  <a:srgbClr val="FFFF00"/>
                </a:solidFill>
                <a:latin typeface="华文仿宋"/>
                <a:ea typeface="华文仿宋"/>
                <a:cs typeface="华文仿宋"/>
              </a:rPr>
              <a:t>个巨无霸。</a:t>
            </a:r>
            <a:endParaRPr lang="en-US" altLang="zh-CN" sz="7200" b="1" dirty="0">
              <a:solidFill>
                <a:srgbClr val="FFFF00"/>
              </a:solidFill>
              <a:latin typeface="华文仿宋"/>
              <a:ea typeface="华文仿宋"/>
              <a:cs typeface="华文仿宋"/>
            </a:endParaRPr>
          </a:p>
          <a:p>
            <a:pPr marL="301943" lvl="1" indent="0">
              <a:lnSpc>
                <a:spcPct val="170000"/>
              </a:lnSpc>
              <a:buNone/>
            </a:pPr>
            <a:r>
              <a:rPr lang="zh-CN" altLang="en-US" sz="7200" b="1" dirty="0">
                <a:solidFill>
                  <a:srgbClr val="FFFF00"/>
                </a:solidFill>
                <a:latin typeface="华文仿宋"/>
                <a:ea typeface="华文仿宋"/>
                <a:cs typeface="华文仿宋"/>
              </a:rPr>
              <a:t>其余的时间，你每小时预订了5</a:t>
            </a:r>
            <a:r>
              <a:rPr lang="en-US" altLang="zh-CN" sz="7200" b="1" dirty="0">
                <a:solidFill>
                  <a:srgbClr val="FFFF00"/>
                </a:solidFill>
                <a:latin typeface="华文仿宋"/>
                <a:ea typeface="华文仿宋"/>
                <a:cs typeface="华文仿宋"/>
              </a:rPr>
              <a:t>00</a:t>
            </a:r>
            <a:r>
              <a:rPr lang="zh-CN" altLang="en-US" sz="7200" b="1" dirty="0">
                <a:solidFill>
                  <a:srgbClr val="FFFF00"/>
                </a:solidFill>
                <a:latin typeface="华文仿宋"/>
                <a:ea typeface="华文仿宋"/>
                <a:cs typeface="华文仿宋"/>
              </a:rPr>
              <a:t>个巨无霸。</a:t>
            </a:r>
            <a:endParaRPr lang="en-US" sz="7200" b="1" dirty="0">
              <a:solidFill>
                <a:srgbClr val="FFFF00"/>
              </a:solidFill>
              <a:latin typeface="华文仿宋"/>
              <a:ea typeface="华文仿宋"/>
              <a:cs typeface="华文仿宋"/>
            </a:endParaRPr>
          </a:p>
          <a:p>
            <a:pPr>
              <a:lnSpc>
                <a:spcPct val="170000"/>
              </a:lnSpc>
            </a:pPr>
            <a:endParaRPr lang="en-MY" sz="4000" b="1" dirty="0"/>
          </a:p>
          <a:p>
            <a:pPr>
              <a:lnSpc>
                <a:spcPct val="170000"/>
              </a:lnSpc>
            </a:pPr>
            <a:r>
              <a:rPr lang="en-MY" sz="6400" dirty="0">
                <a:solidFill>
                  <a:srgbClr val="FFC000"/>
                </a:solidFill>
              </a:rPr>
              <a:t>Results:</a:t>
            </a:r>
          </a:p>
          <a:p>
            <a:pPr>
              <a:lnSpc>
                <a:spcPct val="170000"/>
              </a:lnSpc>
            </a:pPr>
            <a:r>
              <a:rPr lang="en-MY" sz="6400" dirty="0"/>
              <a:t>Typically, there will be over &amp; wasted </a:t>
            </a:r>
          </a:p>
          <a:p>
            <a:pPr>
              <a:lnSpc>
                <a:spcPct val="170000"/>
              </a:lnSpc>
            </a:pPr>
            <a:r>
              <a:rPr lang="en-MY" sz="6400" dirty="0"/>
              <a:t>capacity. (Staff, kitchen size, stock)</a:t>
            </a:r>
          </a:p>
          <a:p>
            <a:pPr marL="400050" lvl="1" indent="0">
              <a:lnSpc>
                <a:spcPct val="170000"/>
              </a:lnSpc>
              <a:buNone/>
            </a:pPr>
            <a:r>
              <a:rPr lang="zh-CN" altLang="en-US" sz="7200" b="1" dirty="0">
                <a:solidFill>
                  <a:srgbClr val="FFFF00"/>
                </a:solidFill>
                <a:latin typeface="华文仿宋"/>
                <a:ea typeface="华文仿宋"/>
                <a:cs typeface="华文仿宋"/>
              </a:rPr>
              <a:t>结果：</a:t>
            </a:r>
            <a:endParaRPr lang="en-US" altLang="zh-CN" sz="7200" b="1" dirty="0">
              <a:solidFill>
                <a:srgbClr val="FFFF00"/>
              </a:solidFill>
              <a:latin typeface="华文仿宋"/>
              <a:ea typeface="华文仿宋"/>
              <a:cs typeface="华文仿宋"/>
            </a:endParaRPr>
          </a:p>
          <a:p>
            <a:pPr marL="400050" lvl="1" indent="0">
              <a:lnSpc>
                <a:spcPct val="170000"/>
              </a:lnSpc>
              <a:buNone/>
            </a:pPr>
            <a:r>
              <a:rPr lang="zh-CN" altLang="en-US" sz="7200" b="1" dirty="0">
                <a:solidFill>
                  <a:srgbClr val="FFFF00"/>
                </a:solidFill>
                <a:latin typeface="华文仿宋"/>
                <a:ea typeface="华文仿宋"/>
                <a:cs typeface="华文仿宋"/>
              </a:rPr>
              <a:t>通常，这会导致多余的资源浪费，</a:t>
            </a:r>
            <a:endParaRPr lang="en-MY" altLang="zh-CN" sz="7200" b="1" dirty="0">
              <a:solidFill>
                <a:srgbClr val="FFFF00"/>
              </a:solidFill>
              <a:latin typeface="华文仿宋"/>
              <a:ea typeface="华文仿宋"/>
              <a:cs typeface="华文仿宋"/>
            </a:endParaRPr>
          </a:p>
          <a:p>
            <a:pPr marL="400050" lvl="1" indent="0">
              <a:lnSpc>
                <a:spcPct val="170000"/>
              </a:lnSpc>
              <a:buNone/>
            </a:pPr>
            <a:r>
              <a:rPr lang="zh-CN" altLang="en-US" sz="7200" b="1" dirty="0">
                <a:solidFill>
                  <a:srgbClr val="FFFF00"/>
                </a:solidFill>
                <a:latin typeface="华文仿宋"/>
                <a:ea typeface="华文仿宋"/>
                <a:cs typeface="华文仿宋"/>
              </a:rPr>
              <a:t>例如人力资源、建设了过大的厨房和存货过多。</a:t>
            </a:r>
            <a:endParaRPr lang="en-US" altLang="zh-CN" sz="7200" b="1" dirty="0">
              <a:solidFill>
                <a:srgbClr val="FFFF00"/>
              </a:solidFill>
              <a:latin typeface="华文仿宋"/>
              <a:ea typeface="华文仿宋"/>
              <a:cs typeface="华文仿宋"/>
            </a:endParaRPr>
          </a:p>
          <a:p>
            <a:endParaRPr lang="en-MY" sz="2400" dirty="0"/>
          </a:p>
        </p:txBody>
      </p:sp>
      <p:sp>
        <p:nvSpPr>
          <p:cNvPr id="3" name="Footer Placeholder 2">
            <a:extLst>
              <a:ext uri="{FF2B5EF4-FFF2-40B4-BE49-F238E27FC236}">
                <a16:creationId xmlns:a16="http://schemas.microsoft.com/office/drawing/2014/main" id="{E67B8536-A50E-441B-ADCF-59D4833E1414}"/>
              </a:ext>
            </a:extLst>
          </p:cNvPr>
          <p:cNvSpPr>
            <a:spLocks noGrp="1"/>
          </p:cNvSpPr>
          <p:nvPr>
            <p:ph type="ftr" sz="quarter" idx="11"/>
          </p:nvPr>
        </p:nvSpPr>
        <p:spPr>
          <a:xfrm>
            <a:off x="0" y="6520259"/>
            <a:ext cx="9144000" cy="365125"/>
          </a:xfrm>
        </p:spPr>
        <p:txBody>
          <a:bodyPr/>
          <a:lstStyle/>
          <a:p>
            <a:r>
              <a:rPr lang="en-MY"/>
              <a:t>www.iBright.com.my</a:t>
            </a:r>
          </a:p>
        </p:txBody>
      </p:sp>
      <p:pic>
        <p:nvPicPr>
          <p:cNvPr id="13" name="Picture 12">
            <a:extLst>
              <a:ext uri="{FF2B5EF4-FFF2-40B4-BE49-F238E27FC236}">
                <a16:creationId xmlns:a16="http://schemas.microsoft.com/office/drawing/2014/main" id="{B8B2A378-8BA5-4F78-99F4-71F36737508E}"/>
              </a:ext>
            </a:extLst>
          </p:cNvPr>
          <p:cNvPicPr>
            <a:picLocks noChangeAspect="1"/>
          </p:cNvPicPr>
          <p:nvPr/>
        </p:nvPicPr>
        <p:blipFill>
          <a:blip r:embed="rId2"/>
          <a:stretch>
            <a:fillRect/>
          </a:stretch>
        </p:blipFill>
        <p:spPr>
          <a:xfrm>
            <a:off x="5343676" y="3429000"/>
            <a:ext cx="3535854" cy="2472269"/>
          </a:xfrm>
          <a:prstGeom prst="rect">
            <a:avLst/>
          </a:prstGeom>
        </p:spPr>
      </p:pic>
    </p:spTree>
    <p:extLst>
      <p:ext uri="{BB962C8B-B14F-4D97-AF65-F5344CB8AC3E}">
        <p14:creationId xmlns:p14="http://schemas.microsoft.com/office/powerpoint/2010/main" val="2484902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EA589-757B-4F66-95A2-6D72697FEAC5}"/>
              </a:ext>
            </a:extLst>
          </p:cNvPr>
          <p:cNvSpPr>
            <a:spLocks noGrp="1"/>
          </p:cNvSpPr>
          <p:nvPr>
            <p:ph type="title"/>
          </p:nvPr>
        </p:nvSpPr>
        <p:spPr>
          <a:xfrm>
            <a:off x="1187624" y="1"/>
            <a:ext cx="7956376" cy="822298"/>
          </a:xfrm>
        </p:spPr>
        <p:txBody>
          <a:bodyPr anchor="ctr">
            <a:normAutofit fontScale="90000"/>
          </a:bodyPr>
          <a:lstStyle/>
          <a:p>
            <a:r>
              <a:rPr lang="en-MY" dirty="0"/>
              <a:t>Why </a:t>
            </a:r>
            <a:r>
              <a:rPr lang="en-MY" dirty="0">
                <a:hlinkClick r:id="rId2">
                  <a:extLst>
                    <a:ext uri="{A12FA001-AC4F-418D-AE19-62706E023703}">
                      <ahyp:hlinkClr xmlns:ahyp="http://schemas.microsoft.com/office/drawing/2018/hyperlinkcolor" val="tx"/>
                    </a:ext>
                  </a:extLst>
                </a:hlinkClick>
              </a:rPr>
              <a:t>Maximum Demand</a:t>
            </a:r>
            <a:br>
              <a:rPr lang="en-MY" dirty="0"/>
            </a:br>
            <a:r>
              <a:rPr lang="zh-CN" altLang="en-US" sz="3100" b="1" dirty="0"/>
              <a:t>为什么施行“最高用量需求量加费” （</a:t>
            </a:r>
            <a:r>
              <a:rPr lang="en-US" altLang="zh-CN" sz="3100" b="1" dirty="0"/>
              <a:t>MD</a:t>
            </a:r>
            <a:r>
              <a:rPr lang="zh-CN" altLang="en-US" sz="3100" b="1" dirty="0"/>
              <a:t>）</a:t>
            </a:r>
            <a:endParaRPr lang="en-MY" dirty="0"/>
          </a:p>
        </p:txBody>
      </p:sp>
      <p:sp>
        <p:nvSpPr>
          <p:cNvPr id="6" name="Text Placeholder 5">
            <a:extLst>
              <a:ext uri="{FF2B5EF4-FFF2-40B4-BE49-F238E27FC236}">
                <a16:creationId xmlns:a16="http://schemas.microsoft.com/office/drawing/2014/main" id="{C87F8BE6-BBA9-459F-B8DB-C2C1F43940C7}"/>
              </a:ext>
            </a:extLst>
          </p:cNvPr>
          <p:cNvSpPr>
            <a:spLocks noGrp="1"/>
          </p:cNvSpPr>
          <p:nvPr>
            <p:ph type="body" sz="half" idx="2"/>
          </p:nvPr>
        </p:nvSpPr>
        <p:spPr>
          <a:xfrm>
            <a:off x="269776" y="999525"/>
            <a:ext cx="8604448" cy="5499004"/>
          </a:xfrm>
        </p:spPr>
        <p:txBody>
          <a:bodyPr anchor="ctr">
            <a:normAutofit fontScale="55000" lnSpcReduction="20000"/>
          </a:bodyPr>
          <a:lstStyle/>
          <a:p>
            <a:pPr>
              <a:lnSpc>
                <a:spcPct val="120000"/>
              </a:lnSpc>
            </a:pPr>
            <a:r>
              <a:rPr lang="en-MY" sz="4000" dirty="0">
                <a:solidFill>
                  <a:srgbClr val="FFC000"/>
                </a:solidFill>
              </a:rPr>
              <a:t>Imagine:</a:t>
            </a:r>
          </a:p>
          <a:p>
            <a:pPr>
              <a:lnSpc>
                <a:spcPct val="120000"/>
              </a:lnSpc>
            </a:pPr>
            <a:r>
              <a:rPr lang="en-MY" sz="4000" dirty="0"/>
              <a:t>Once a month, you use 6,400kW</a:t>
            </a:r>
          </a:p>
          <a:p>
            <a:pPr>
              <a:lnSpc>
                <a:spcPct val="120000"/>
              </a:lnSpc>
            </a:pPr>
            <a:r>
              <a:rPr lang="en-MY" sz="4000" dirty="0"/>
              <a:t>At other times, you use 5,300kW</a:t>
            </a:r>
          </a:p>
          <a:p>
            <a:pPr>
              <a:lnSpc>
                <a:spcPct val="120000"/>
              </a:lnSpc>
            </a:pPr>
            <a:r>
              <a:rPr lang="zh-CN" altLang="en-US" sz="3600" b="1" dirty="0">
                <a:solidFill>
                  <a:srgbClr val="FFFF00"/>
                </a:solidFill>
                <a:latin typeface="华文仿宋"/>
                <a:ea typeface="华文仿宋"/>
                <a:cs typeface="华文仿宋"/>
              </a:rPr>
              <a:t>假设：</a:t>
            </a:r>
            <a:endParaRPr lang="en-MY" altLang="zh-CN" sz="3600" b="1" dirty="0">
              <a:solidFill>
                <a:srgbClr val="FFFF00"/>
              </a:solidFill>
              <a:latin typeface="华文仿宋"/>
              <a:ea typeface="华文仿宋"/>
              <a:cs typeface="华文仿宋"/>
            </a:endParaRPr>
          </a:p>
          <a:p>
            <a:pPr>
              <a:lnSpc>
                <a:spcPct val="120000"/>
              </a:lnSpc>
            </a:pPr>
            <a:r>
              <a:rPr lang="zh-CN" altLang="en-US" sz="3600" b="1" dirty="0">
                <a:solidFill>
                  <a:srgbClr val="FFFF00"/>
                </a:solidFill>
                <a:latin typeface="华文仿宋"/>
                <a:ea typeface="华文仿宋"/>
                <a:cs typeface="华文仿宋"/>
              </a:rPr>
              <a:t>你在半小时内使用</a:t>
            </a:r>
            <a:r>
              <a:rPr lang="en-US" altLang="zh-CN" sz="3600" b="1" dirty="0">
                <a:solidFill>
                  <a:srgbClr val="FFFF00"/>
                </a:solidFill>
                <a:latin typeface="华文仿宋"/>
                <a:ea typeface="华文仿宋"/>
                <a:cs typeface="华文仿宋"/>
              </a:rPr>
              <a:t>6400</a:t>
            </a:r>
            <a:r>
              <a:rPr lang="zh-CN" altLang="en-US" sz="3600" b="1" dirty="0">
                <a:solidFill>
                  <a:srgbClr val="FFFF00"/>
                </a:solidFill>
                <a:latin typeface="华文仿宋"/>
                <a:ea typeface="华文仿宋"/>
                <a:cs typeface="华文仿宋"/>
              </a:rPr>
              <a:t>千</a:t>
            </a:r>
            <a:r>
              <a:rPr lang="zh-TW" altLang="en-US" sz="3600" b="1" dirty="0">
                <a:solidFill>
                  <a:srgbClr val="FFFF00"/>
                </a:solidFill>
                <a:latin typeface="华文仿宋"/>
                <a:ea typeface="华文仿宋"/>
                <a:cs typeface="华文仿宋"/>
              </a:rPr>
              <a:t>瓦</a:t>
            </a:r>
            <a:r>
              <a:rPr lang="zh-CN" altLang="en-US" sz="3600" b="1" dirty="0">
                <a:solidFill>
                  <a:srgbClr val="FFFF00"/>
                </a:solidFill>
                <a:latin typeface="华文仿宋"/>
                <a:ea typeface="华文仿宋"/>
                <a:cs typeface="华文仿宋"/>
              </a:rPr>
              <a:t>。</a:t>
            </a:r>
            <a:endParaRPr lang="en-MY" altLang="zh-CN" sz="3600" b="1" dirty="0">
              <a:solidFill>
                <a:srgbClr val="FFFF00"/>
              </a:solidFill>
              <a:latin typeface="华文仿宋"/>
              <a:ea typeface="华文仿宋"/>
              <a:cs typeface="华文仿宋"/>
            </a:endParaRPr>
          </a:p>
          <a:p>
            <a:pPr>
              <a:lnSpc>
                <a:spcPct val="120000"/>
              </a:lnSpc>
            </a:pPr>
            <a:r>
              <a:rPr lang="zh-CN" altLang="en-US" sz="3600" b="1" dirty="0">
                <a:solidFill>
                  <a:srgbClr val="FFFF00"/>
                </a:solidFill>
                <a:latin typeface="华文仿宋"/>
                <a:ea typeface="华文仿宋"/>
                <a:cs typeface="华文仿宋"/>
              </a:rPr>
              <a:t>其余的时间，你使用了</a:t>
            </a:r>
            <a:r>
              <a:rPr lang="en-US" altLang="zh-CN" sz="3600" b="1" dirty="0">
                <a:solidFill>
                  <a:srgbClr val="FFFF00"/>
                </a:solidFill>
                <a:latin typeface="华文仿宋"/>
                <a:ea typeface="华文仿宋"/>
                <a:cs typeface="华文仿宋"/>
              </a:rPr>
              <a:t>5300</a:t>
            </a:r>
            <a:r>
              <a:rPr lang="zh-CN" altLang="en-US" sz="3600" b="1" dirty="0">
                <a:solidFill>
                  <a:srgbClr val="FFFF00"/>
                </a:solidFill>
                <a:latin typeface="华文仿宋"/>
                <a:ea typeface="华文仿宋"/>
                <a:cs typeface="华文仿宋"/>
              </a:rPr>
              <a:t>千瓦。</a:t>
            </a:r>
            <a:endParaRPr lang="en-US" sz="3600" b="1" dirty="0">
              <a:solidFill>
                <a:srgbClr val="FFFF00"/>
              </a:solidFill>
              <a:latin typeface="华文仿宋"/>
              <a:ea typeface="华文仿宋"/>
              <a:cs typeface="华文仿宋"/>
            </a:endParaRPr>
          </a:p>
          <a:p>
            <a:pPr>
              <a:lnSpc>
                <a:spcPct val="120000"/>
              </a:lnSpc>
            </a:pPr>
            <a:endParaRPr lang="en-MY" sz="2600" dirty="0"/>
          </a:p>
          <a:p>
            <a:pPr>
              <a:lnSpc>
                <a:spcPct val="120000"/>
              </a:lnSpc>
            </a:pPr>
            <a:r>
              <a:rPr lang="en-MY" sz="4000" dirty="0">
                <a:solidFill>
                  <a:srgbClr val="FFC000"/>
                </a:solidFill>
              </a:rPr>
              <a:t>Results:</a:t>
            </a:r>
          </a:p>
          <a:p>
            <a:pPr>
              <a:lnSpc>
                <a:spcPct val="120000"/>
              </a:lnSpc>
            </a:pPr>
            <a:r>
              <a:rPr lang="en-MY" sz="4000" dirty="0"/>
              <a:t>Typically, there will be over &amp; wasted </a:t>
            </a:r>
          </a:p>
          <a:p>
            <a:pPr>
              <a:lnSpc>
                <a:spcPct val="120000"/>
              </a:lnSpc>
            </a:pPr>
            <a:r>
              <a:rPr lang="en-MY" sz="4000" dirty="0"/>
              <a:t>capacity. (Cables, transformers, </a:t>
            </a:r>
          </a:p>
          <a:p>
            <a:pPr>
              <a:lnSpc>
                <a:spcPct val="120000"/>
              </a:lnSpc>
            </a:pPr>
            <a:r>
              <a:rPr lang="en-MY" sz="4000" dirty="0"/>
              <a:t>generators)</a:t>
            </a:r>
          </a:p>
          <a:p>
            <a:pPr>
              <a:lnSpc>
                <a:spcPct val="120000"/>
              </a:lnSpc>
            </a:pPr>
            <a:r>
              <a:rPr lang="zh-CN" altLang="en-US" sz="3600" b="1" dirty="0">
                <a:solidFill>
                  <a:srgbClr val="FFFF00"/>
                </a:solidFill>
                <a:latin typeface="STFangsong" panose="02010600040101010101" pitchFamily="2" charset="-122"/>
                <a:ea typeface="STFangsong" panose="02010600040101010101" pitchFamily="2" charset="-122"/>
              </a:rPr>
              <a:t>结果：</a:t>
            </a:r>
            <a:endParaRPr lang="en-MY" sz="3600" b="1" dirty="0">
              <a:solidFill>
                <a:srgbClr val="FFFF00"/>
              </a:solidFill>
              <a:latin typeface="STFangsong" panose="02010600040101010101" pitchFamily="2" charset="-122"/>
              <a:ea typeface="STFangsong" panose="02010600040101010101" pitchFamily="2" charset="-122"/>
            </a:endParaRPr>
          </a:p>
          <a:p>
            <a:pPr>
              <a:lnSpc>
                <a:spcPct val="120000"/>
              </a:lnSpc>
            </a:pPr>
            <a:r>
              <a:rPr lang="zh-CN" altLang="en-US" sz="3600" b="1" dirty="0">
                <a:solidFill>
                  <a:srgbClr val="FFFF00"/>
                </a:solidFill>
                <a:latin typeface="STFangsong" panose="02010600040101010101" pitchFamily="2" charset="-122"/>
                <a:ea typeface="STFangsong" panose="02010600040101010101" pitchFamily="2" charset="-122"/>
              </a:rPr>
              <a:t>通常，这会导致容量过剩和浪费资源的情况发生。</a:t>
            </a:r>
          </a:p>
          <a:p>
            <a:pPr>
              <a:lnSpc>
                <a:spcPct val="120000"/>
              </a:lnSpc>
            </a:pPr>
            <a:r>
              <a:rPr lang="zh-CN" altLang="en-US" sz="3600" b="1" dirty="0">
                <a:solidFill>
                  <a:srgbClr val="FFFF00"/>
                </a:solidFill>
                <a:latin typeface="STFangsong" panose="02010600040101010101" pitchFamily="2" charset="-122"/>
                <a:ea typeface="STFangsong" panose="02010600040101010101" pitchFamily="2" charset="-122"/>
              </a:rPr>
              <a:t>例如：（电缆、变压器、发电机）</a:t>
            </a:r>
            <a:endParaRPr lang="en-MY" sz="3600" b="1" dirty="0">
              <a:solidFill>
                <a:srgbClr val="FFFF00"/>
              </a:solidFill>
              <a:latin typeface="STFangsong" panose="02010600040101010101" pitchFamily="2" charset="-122"/>
              <a:ea typeface="STFangsong" panose="02010600040101010101" pitchFamily="2" charset="-122"/>
            </a:endParaRPr>
          </a:p>
          <a:p>
            <a:endParaRPr lang="en-MY" dirty="0"/>
          </a:p>
        </p:txBody>
      </p:sp>
      <p:sp>
        <p:nvSpPr>
          <p:cNvPr id="3" name="Footer Placeholder 2">
            <a:extLst>
              <a:ext uri="{FF2B5EF4-FFF2-40B4-BE49-F238E27FC236}">
                <a16:creationId xmlns:a16="http://schemas.microsoft.com/office/drawing/2014/main" id="{1D891F95-E335-4564-899A-D2107423E0AD}"/>
              </a:ext>
            </a:extLst>
          </p:cNvPr>
          <p:cNvSpPr>
            <a:spLocks noGrp="1"/>
          </p:cNvSpPr>
          <p:nvPr>
            <p:ph type="ftr" sz="quarter" idx="11"/>
          </p:nvPr>
        </p:nvSpPr>
        <p:spPr>
          <a:xfrm>
            <a:off x="0" y="6520259"/>
            <a:ext cx="9144000" cy="365125"/>
          </a:xfrm>
        </p:spPr>
        <p:txBody>
          <a:bodyPr/>
          <a:lstStyle/>
          <a:p>
            <a:r>
              <a:rPr lang="en-MY"/>
              <a:t>www.iBright.com.my</a:t>
            </a:r>
          </a:p>
        </p:txBody>
      </p:sp>
      <p:pic>
        <p:nvPicPr>
          <p:cNvPr id="16" name="Content Placeholder 15" descr="A picture containing outdoor, pylon, object, track&#10;&#10;Description automatically generated">
            <a:extLst>
              <a:ext uri="{FF2B5EF4-FFF2-40B4-BE49-F238E27FC236}">
                <a16:creationId xmlns:a16="http://schemas.microsoft.com/office/drawing/2014/main" id="{8E2D471C-FDFB-4F1D-95B2-8498857C4F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29808" y="999525"/>
            <a:ext cx="3744416" cy="2573290"/>
          </a:xfrm>
        </p:spPr>
      </p:pic>
    </p:spTree>
    <p:extLst>
      <p:ext uri="{BB962C8B-B14F-4D97-AF65-F5344CB8AC3E}">
        <p14:creationId xmlns:p14="http://schemas.microsoft.com/office/powerpoint/2010/main" val="2919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365BA-7C41-4147-86CD-96EA74AA20D9}"/>
              </a:ext>
            </a:extLst>
          </p:cNvPr>
          <p:cNvSpPr>
            <a:spLocks noGrp="1"/>
          </p:cNvSpPr>
          <p:nvPr>
            <p:ph type="title"/>
          </p:nvPr>
        </p:nvSpPr>
        <p:spPr/>
        <p:txBody>
          <a:bodyPr>
            <a:normAutofit fontScale="90000"/>
          </a:bodyPr>
          <a:lstStyle/>
          <a:p>
            <a:r>
              <a:rPr lang="en-MY" dirty="0"/>
              <a:t>Peak and Off-peak</a:t>
            </a:r>
            <a:br>
              <a:rPr lang="en-MY" dirty="0"/>
            </a:br>
            <a:r>
              <a:rPr lang="zh-CN" altLang="en-US" sz="3100" b="1" dirty="0"/>
              <a:t>高峰与非高峰时段</a:t>
            </a:r>
            <a:endParaRPr lang="en-MY" dirty="0"/>
          </a:p>
        </p:txBody>
      </p:sp>
      <p:sp>
        <p:nvSpPr>
          <p:cNvPr id="3" name="Footer Placeholder 2">
            <a:extLst>
              <a:ext uri="{FF2B5EF4-FFF2-40B4-BE49-F238E27FC236}">
                <a16:creationId xmlns:a16="http://schemas.microsoft.com/office/drawing/2014/main" id="{DC65DBA2-A127-4304-9116-E7DA493D6A5A}"/>
              </a:ext>
            </a:extLst>
          </p:cNvPr>
          <p:cNvSpPr>
            <a:spLocks noGrp="1"/>
          </p:cNvSpPr>
          <p:nvPr>
            <p:ph type="ftr" sz="quarter" idx="11"/>
          </p:nvPr>
        </p:nvSpPr>
        <p:spPr>
          <a:xfrm>
            <a:off x="0" y="6520259"/>
            <a:ext cx="9144000" cy="365125"/>
          </a:xfrm>
        </p:spPr>
        <p:txBody>
          <a:bodyPr/>
          <a:lstStyle/>
          <a:p>
            <a:r>
              <a:rPr lang="en-MY"/>
              <a:t>www.iBright.com.my</a:t>
            </a:r>
          </a:p>
        </p:txBody>
      </p:sp>
      <p:graphicFrame>
        <p:nvGraphicFramePr>
          <p:cNvPr id="6" name="Table 4">
            <a:extLst>
              <a:ext uri="{FF2B5EF4-FFF2-40B4-BE49-F238E27FC236}">
                <a16:creationId xmlns:a16="http://schemas.microsoft.com/office/drawing/2014/main" id="{EB0EB673-EABE-47EF-9064-CD8459208695}"/>
              </a:ext>
            </a:extLst>
          </p:cNvPr>
          <p:cNvGraphicFramePr>
            <a:graphicFrameLocks noGrp="1"/>
          </p:cNvGraphicFramePr>
          <p:nvPr>
            <p:extLst>
              <p:ext uri="{D42A27DB-BD31-4B8C-83A1-F6EECF244321}">
                <p14:modId xmlns:p14="http://schemas.microsoft.com/office/powerpoint/2010/main" val="511482099"/>
              </p:ext>
            </p:extLst>
          </p:nvPr>
        </p:nvGraphicFramePr>
        <p:xfrm>
          <a:off x="414000" y="2852936"/>
          <a:ext cx="8316000" cy="2133084"/>
        </p:xfrm>
        <a:graphic>
          <a:graphicData uri="http://schemas.openxmlformats.org/drawingml/2006/table">
            <a:tbl>
              <a:tblPr firstRow="1" bandRow="1">
                <a:tableStyleId>{7DF18680-E054-41AD-8BC1-D1AEF772440D}</a:tableStyleId>
              </a:tblPr>
              <a:tblGrid>
                <a:gridCol w="1764196">
                  <a:extLst>
                    <a:ext uri="{9D8B030D-6E8A-4147-A177-3AD203B41FA5}">
                      <a16:colId xmlns:a16="http://schemas.microsoft.com/office/drawing/2014/main" val="2865825953"/>
                    </a:ext>
                  </a:extLst>
                </a:gridCol>
                <a:gridCol w="6551804">
                  <a:extLst>
                    <a:ext uri="{9D8B030D-6E8A-4147-A177-3AD203B41FA5}">
                      <a16:colId xmlns:a16="http://schemas.microsoft.com/office/drawing/2014/main" val="2887178047"/>
                    </a:ext>
                  </a:extLst>
                </a:gridCol>
              </a:tblGrid>
              <a:tr h="485952">
                <a:tc>
                  <a:txBody>
                    <a:bodyPr/>
                    <a:lstStyle/>
                    <a:p>
                      <a:pPr algn="ctr"/>
                      <a:endParaRPr lang="en-MY" dirty="0"/>
                    </a:p>
                  </a:txBody>
                  <a:tcPr anchor="ctr"/>
                </a:tc>
                <a:tc>
                  <a:txBody>
                    <a:bodyPr/>
                    <a:lstStyle/>
                    <a:p>
                      <a:pPr algn="ctr"/>
                      <a:r>
                        <a:rPr lang="en-MY" sz="2400" dirty="0">
                          <a:latin typeface="Gisha" panose="020B0502040204020203" pitchFamily="34" charset="-79"/>
                          <a:cs typeface="Gisha" panose="020B0502040204020203" pitchFamily="34" charset="-79"/>
                        </a:rPr>
                        <a:t>DESCRIPTIO</a:t>
                      </a:r>
                      <a:r>
                        <a:rPr lang="en-US" altLang="zh-CN" sz="2400" dirty="0">
                          <a:latin typeface="Gisha" panose="020B0502040204020203" pitchFamily="34" charset="-79"/>
                          <a:cs typeface="Gisha" panose="020B0502040204020203" pitchFamily="34" charset="-79"/>
                        </a:rPr>
                        <a:t>N </a:t>
                      </a:r>
                      <a:r>
                        <a:rPr lang="zh-CN" altLang="en-US" sz="2400" dirty="0">
                          <a:latin typeface="Gisha" panose="020B0502040204020203" pitchFamily="34" charset="-79"/>
                          <a:cs typeface="Gisha" panose="020B0502040204020203" pitchFamily="34" charset="-79"/>
                        </a:rPr>
                        <a:t>说明</a:t>
                      </a:r>
                      <a:endParaRPr lang="en-MY" sz="2400" dirty="0">
                        <a:solidFill>
                          <a:srgbClr val="C00000"/>
                        </a:solidFill>
                        <a:highlight>
                          <a:srgbClr val="FFFF00"/>
                        </a:highlight>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2039964139"/>
                  </a:ext>
                </a:extLst>
              </a:tr>
              <a:tr h="1647132">
                <a:tc>
                  <a:txBody>
                    <a:bodyPr/>
                    <a:lstStyle/>
                    <a:p>
                      <a:pPr algn="ctr"/>
                      <a:endParaRPr lang="en-MY" dirty="0"/>
                    </a:p>
                  </a:txBody>
                  <a:tcPr anchor="ctr"/>
                </a:tc>
                <a:tc>
                  <a:txBody>
                    <a:bodyPr/>
                    <a:lstStyle/>
                    <a:p>
                      <a:pPr algn="ctr"/>
                      <a:r>
                        <a:rPr lang="en-MY" sz="2000" dirty="0">
                          <a:latin typeface="Gisha" panose="020B0502040204020203" pitchFamily="34" charset="-79"/>
                          <a:cs typeface="Gisha" panose="020B0502040204020203" pitchFamily="34" charset="-79"/>
                        </a:rPr>
                        <a:t>Charge more when you use energy during peak hours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aseline="0" dirty="0">
                          <a:solidFill>
                            <a:srgbClr val="C00000"/>
                          </a:solidFill>
                          <a:highlight>
                            <a:srgbClr val="FFFF00"/>
                          </a:highlight>
                          <a:latin typeface="华文仿宋"/>
                          <a:ea typeface="华文仿宋"/>
                          <a:cs typeface="华文仿宋"/>
                        </a:rPr>
                        <a:t>在高峰时段使用电源，收费较高。</a:t>
                      </a:r>
                      <a:endParaRPr lang="en-US" sz="2000" dirty="0">
                        <a:solidFill>
                          <a:srgbClr val="C00000"/>
                        </a:solidFill>
                        <a:highlight>
                          <a:srgbClr val="FFFF00"/>
                        </a:highlight>
                        <a:latin typeface="华文仿宋"/>
                        <a:ea typeface="华文仿宋"/>
                        <a:cs typeface="华文仿宋"/>
                      </a:endParaRPr>
                    </a:p>
                    <a:p>
                      <a:pPr algn="ctr"/>
                      <a:endParaRPr lang="en-MY" sz="2000" dirty="0">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3897346127"/>
                  </a:ext>
                </a:extLst>
              </a:tr>
            </a:tbl>
          </a:graphicData>
        </a:graphic>
      </p:graphicFrame>
      <p:pic>
        <p:nvPicPr>
          <p:cNvPr id="8" name="Picture 7" descr="A picture containing drawing&#10;&#10;Description automatically generated">
            <a:extLst>
              <a:ext uri="{FF2B5EF4-FFF2-40B4-BE49-F238E27FC236}">
                <a16:creationId xmlns:a16="http://schemas.microsoft.com/office/drawing/2014/main" id="{3345BC5F-8C3B-41BD-BD47-D241BAF19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04" y="3392996"/>
            <a:ext cx="1368152" cy="1368152"/>
          </a:xfrm>
          <a:prstGeom prst="rect">
            <a:avLst/>
          </a:prstGeom>
        </p:spPr>
      </p:pic>
      <p:pic>
        <p:nvPicPr>
          <p:cNvPr id="9" name="Picture 8">
            <a:extLst>
              <a:ext uri="{FF2B5EF4-FFF2-40B4-BE49-F238E27FC236}">
                <a16:creationId xmlns:a16="http://schemas.microsoft.com/office/drawing/2014/main" id="{0DD0327E-EE4C-42E5-A133-761C2841F64F}"/>
              </a:ext>
            </a:extLst>
          </p:cNvPr>
          <p:cNvPicPr>
            <a:picLocks noChangeAspect="1"/>
          </p:cNvPicPr>
          <p:nvPr/>
        </p:nvPicPr>
        <p:blipFill>
          <a:blip r:embed="rId3"/>
          <a:stretch>
            <a:fillRect/>
          </a:stretch>
        </p:blipFill>
        <p:spPr>
          <a:xfrm>
            <a:off x="7266833" y="1109121"/>
            <a:ext cx="1463167" cy="1463167"/>
          </a:xfrm>
          <a:prstGeom prst="rect">
            <a:avLst/>
          </a:prstGeom>
        </p:spPr>
      </p:pic>
    </p:spTree>
    <p:extLst>
      <p:ext uri="{BB962C8B-B14F-4D97-AF65-F5344CB8AC3E}">
        <p14:creationId xmlns:p14="http://schemas.microsoft.com/office/powerpoint/2010/main" val="208680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8109-87B6-4A55-AADB-8B528ED4E312}"/>
              </a:ext>
            </a:extLst>
          </p:cNvPr>
          <p:cNvSpPr>
            <a:spLocks noGrp="1"/>
          </p:cNvSpPr>
          <p:nvPr>
            <p:ph type="title"/>
          </p:nvPr>
        </p:nvSpPr>
        <p:spPr/>
        <p:txBody>
          <a:bodyPr>
            <a:normAutofit fontScale="90000"/>
          </a:bodyPr>
          <a:lstStyle/>
          <a:p>
            <a:r>
              <a:rPr lang="en-MY" dirty="0"/>
              <a:t>Tariff C</a:t>
            </a:r>
            <a:br>
              <a:rPr lang="en-MY" dirty="0"/>
            </a:br>
            <a:r>
              <a:rPr lang="zh-CN" altLang="en-US" sz="3100" b="1" dirty="0"/>
              <a:t>供电价目表</a:t>
            </a:r>
            <a:r>
              <a:rPr lang="en-US" altLang="zh-CN" sz="3100" b="1" dirty="0"/>
              <a:t>C</a:t>
            </a:r>
            <a:endParaRPr lang="en-MY" b="1" dirty="0"/>
          </a:p>
        </p:txBody>
      </p:sp>
      <p:sp>
        <p:nvSpPr>
          <p:cNvPr id="3" name="Footer Placeholder 2">
            <a:extLst>
              <a:ext uri="{FF2B5EF4-FFF2-40B4-BE49-F238E27FC236}">
                <a16:creationId xmlns:a16="http://schemas.microsoft.com/office/drawing/2014/main" id="{CA118816-FD47-4B55-AFFE-047DA2AF8925}"/>
              </a:ext>
            </a:extLst>
          </p:cNvPr>
          <p:cNvSpPr>
            <a:spLocks noGrp="1"/>
          </p:cNvSpPr>
          <p:nvPr>
            <p:ph type="ftr" sz="quarter" idx="11"/>
          </p:nvPr>
        </p:nvSpPr>
        <p:spPr>
          <a:xfrm>
            <a:off x="0" y="6520259"/>
            <a:ext cx="9144000" cy="365125"/>
          </a:xfrm>
        </p:spPr>
        <p:txBody>
          <a:bodyPr/>
          <a:lstStyle/>
          <a:p>
            <a:r>
              <a:rPr lang="en-MY"/>
              <a:t>www.iBright.com.my</a:t>
            </a:r>
          </a:p>
        </p:txBody>
      </p:sp>
      <p:graphicFrame>
        <p:nvGraphicFramePr>
          <p:cNvPr id="4" name="Table 3">
            <a:extLst>
              <a:ext uri="{FF2B5EF4-FFF2-40B4-BE49-F238E27FC236}">
                <a16:creationId xmlns:a16="http://schemas.microsoft.com/office/drawing/2014/main" id="{228F0C92-F90C-4E74-8EBB-6EED2CC409EC}"/>
              </a:ext>
            </a:extLst>
          </p:cNvPr>
          <p:cNvGraphicFramePr>
            <a:graphicFrameLocks noGrp="1"/>
          </p:cNvGraphicFramePr>
          <p:nvPr>
            <p:extLst>
              <p:ext uri="{D42A27DB-BD31-4B8C-83A1-F6EECF244321}">
                <p14:modId xmlns:p14="http://schemas.microsoft.com/office/powerpoint/2010/main" val="3545221970"/>
              </p:ext>
            </p:extLst>
          </p:nvPr>
        </p:nvGraphicFramePr>
        <p:xfrm>
          <a:off x="228600" y="1014627"/>
          <a:ext cx="8686799" cy="5468620"/>
        </p:xfrm>
        <a:graphic>
          <a:graphicData uri="http://schemas.openxmlformats.org/drawingml/2006/table">
            <a:tbl>
              <a:tblPr firstRow="1" bandRow="1"/>
              <a:tblGrid>
                <a:gridCol w="1564944">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912055">
                  <a:extLst>
                    <a:ext uri="{9D8B030D-6E8A-4147-A177-3AD203B41FA5}">
                      <a16:colId xmlns:a16="http://schemas.microsoft.com/office/drawing/2014/main" val="20002"/>
                    </a:ext>
                  </a:extLst>
                </a:gridCol>
              </a:tblGrid>
              <a:tr h="6096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solidFill>
                            <a:schemeClr val="bg1"/>
                          </a:solidFill>
                          <a:latin typeface="Gisha" panose="020B0502040204020203" pitchFamily="34" charset="-79"/>
                          <a:cs typeface="Gisha" panose="020B0502040204020203" pitchFamily="34" charset="-79"/>
                        </a:rPr>
                        <a:t>Tarif</a:t>
                      </a:r>
                      <a:r>
                        <a:rPr lang="en-US" altLang="zh-CN" dirty="0">
                          <a:solidFill>
                            <a:schemeClr val="bg1"/>
                          </a:solidFill>
                          <a:latin typeface="Gisha" panose="020B0502040204020203" pitchFamily="34" charset="-79"/>
                          <a:cs typeface="Gisha" panose="020B0502040204020203" pitchFamily="34" charset="-79"/>
                        </a:rPr>
                        <a:t>f </a:t>
                      </a:r>
                      <a:r>
                        <a:rPr lang="zh-CN" altLang="en-US" dirty="0">
                          <a:solidFill>
                            <a:schemeClr val="bg1"/>
                          </a:solidFill>
                          <a:latin typeface="Gisha" panose="020B0502040204020203" pitchFamily="34" charset="-79"/>
                          <a:cs typeface="Gisha" panose="020B0502040204020203" pitchFamily="34" charset="-79"/>
                        </a:rPr>
                        <a:t>收费</a:t>
                      </a:r>
                      <a:endParaRPr lang="en-US" dirty="0">
                        <a:solidFill>
                          <a:srgbClr val="C00000"/>
                        </a:solidFill>
                        <a:highlight>
                          <a:srgbClr val="FFFF00"/>
                        </a:highlight>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solidFill>
                            <a:schemeClr val="bg1"/>
                          </a:solidFill>
                          <a:latin typeface="Gisha" panose="020B0502040204020203" pitchFamily="34" charset="-79"/>
                          <a:cs typeface="Gisha" panose="020B0502040204020203" pitchFamily="34" charset="-79"/>
                        </a:rPr>
                        <a:t>DESCRIPTIO</a:t>
                      </a:r>
                      <a:r>
                        <a:rPr lang="en-US" altLang="zh-CN" dirty="0">
                          <a:solidFill>
                            <a:schemeClr val="bg1"/>
                          </a:solidFill>
                          <a:latin typeface="Gisha" panose="020B0502040204020203" pitchFamily="34" charset="-79"/>
                          <a:cs typeface="Gisha" panose="020B0502040204020203" pitchFamily="34" charset="-79"/>
                        </a:rPr>
                        <a:t>N </a:t>
                      </a:r>
                      <a:r>
                        <a:rPr lang="zh-CN" altLang="en-US" dirty="0">
                          <a:solidFill>
                            <a:schemeClr val="bg1"/>
                          </a:solidFill>
                          <a:latin typeface="Gisha" panose="020B0502040204020203" pitchFamily="34" charset="-79"/>
                          <a:cs typeface="Gisha" panose="020B0502040204020203" pitchFamily="34" charset="-79"/>
                        </a:rPr>
                        <a:t>说明</a:t>
                      </a:r>
                      <a:endParaRPr lang="en-US" dirty="0">
                        <a:solidFill>
                          <a:srgbClr val="C00000"/>
                        </a:solidFill>
                        <a:highlight>
                          <a:srgbClr val="FFFF00"/>
                        </a:highlight>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solidFill>
                            <a:schemeClr val="bg1"/>
                          </a:solidFill>
                          <a:latin typeface="Gisha" panose="020B0502040204020203" pitchFamily="34" charset="-79"/>
                          <a:cs typeface="Gisha" panose="020B0502040204020203" pitchFamily="34" charset="-79"/>
                        </a:rPr>
                        <a:t>CALCULATIO</a:t>
                      </a:r>
                      <a:r>
                        <a:rPr lang="en-US" altLang="zh-CN" dirty="0">
                          <a:solidFill>
                            <a:schemeClr val="bg1"/>
                          </a:solidFill>
                          <a:latin typeface="Gisha" panose="020B0502040204020203" pitchFamily="34" charset="-79"/>
                          <a:cs typeface="Gisha" panose="020B0502040204020203" pitchFamily="34" charset="-79"/>
                        </a:rPr>
                        <a:t>N </a:t>
                      </a:r>
                      <a:r>
                        <a:rPr lang="zh-CN" altLang="en-US" dirty="0">
                          <a:solidFill>
                            <a:schemeClr val="bg1"/>
                          </a:solidFill>
                          <a:latin typeface="Gisha" panose="020B0502040204020203" pitchFamily="34" charset="-79"/>
                          <a:cs typeface="Gisha" panose="020B0502040204020203" pitchFamily="34" charset="-79"/>
                        </a:rPr>
                        <a:t>费用计算</a:t>
                      </a:r>
                      <a:endParaRPr lang="en-US" dirty="0">
                        <a:solidFill>
                          <a:srgbClr val="C00000"/>
                        </a:solidFill>
                        <a:highlight>
                          <a:srgbClr val="FFFF00"/>
                        </a:highlight>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298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5400" dirty="0">
                          <a:solidFill>
                            <a:srgbClr val="002060"/>
                          </a:solidFill>
                          <a:latin typeface="Gisha" panose="020B0502040204020203" pitchFamily="34" charset="-79"/>
                          <a:cs typeface="Gisha" panose="020B0502040204020203" pitchFamily="34" charset="-79"/>
                        </a:rPr>
                        <a:t>C1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dirty="0">
                          <a:solidFill>
                            <a:srgbClr val="002060"/>
                          </a:solidFill>
                          <a:latin typeface="Gisha" panose="020B0502040204020203" pitchFamily="34" charset="-79"/>
                          <a:cs typeface="Gisha" panose="020B0502040204020203" pitchFamily="34" charset="-79"/>
                        </a:rPr>
                        <a:t>Same</a:t>
                      </a:r>
                      <a:r>
                        <a:rPr lang="en-US" baseline="0" dirty="0">
                          <a:solidFill>
                            <a:srgbClr val="002060"/>
                          </a:solidFill>
                          <a:latin typeface="Gisha" panose="020B0502040204020203" pitchFamily="34" charset="-79"/>
                          <a:cs typeface="Gisha" panose="020B0502040204020203" pitchFamily="34" charset="-79"/>
                        </a:rPr>
                        <a:t> charge for peak and off-peak energy usage</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aseline="0" dirty="0">
                          <a:solidFill>
                            <a:srgbClr val="C00000"/>
                          </a:solidFill>
                          <a:highlight>
                            <a:srgbClr val="FFFF00"/>
                          </a:highlight>
                          <a:latin typeface="华文仿宋"/>
                          <a:ea typeface="华文仿宋"/>
                          <a:cs typeface="华文仿宋"/>
                        </a:rPr>
                        <a:t>高峰与非高峰时段的能量收费相同</a:t>
                      </a:r>
                      <a:endParaRPr lang="en-US" baseline="0" dirty="0">
                        <a:solidFill>
                          <a:srgbClr val="C00000"/>
                        </a:solidFill>
                        <a:highlight>
                          <a:srgbClr val="FFFF00"/>
                        </a:highlight>
                        <a:latin typeface="Gisha" panose="020B0502040204020203" pitchFamily="34" charset="-79"/>
                        <a:cs typeface="Gisha" panose="020B0502040204020203" pitchFamily="34" charset="-79"/>
                      </a:endParaRPr>
                    </a:p>
                    <a:p>
                      <a:pPr algn="l"/>
                      <a:endParaRPr lang="en-US" baseline="0" dirty="0">
                        <a:solidFill>
                          <a:srgbClr val="002060"/>
                        </a:solidFill>
                        <a:latin typeface="Gisha" panose="020B0502040204020203" pitchFamily="34" charset="-79"/>
                        <a:cs typeface="Gisha" panose="020B05020402040202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002060"/>
                          </a:solidFill>
                          <a:latin typeface="Gisha" panose="020B0502040204020203" pitchFamily="34" charset="-79"/>
                          <a:cs typeface="Gisha" panose="020B0502040204020203" pitchFamily="34" charset="-79"/>
                        </a:rPr>
                        <a:t>Cheaper MD Charge</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aseline="0" dirty="0">
                          <a:solidFill>
                            <a:srgbClr val="C00000"/>
                          </a:solidFill>
                          <a:highlight>
                            <a:srgbClr val="FFFF00"/>
                          </a:highlight>
                          <a:latin typeface="华文仿宋"/>
                          <a:ea typeface="华文仿宋"/>
                          <a:cs typeface="华文仿宋"/>
                        </a:rPr>
                        <a:t>较低的</a:t>
                      </a:r>
                      <a:r>
                        <a:rPr lang="en-US" altLang="zh-CN" sz="1800" baseline="0" dirty="0">
                          <a:solidFill>
                            <a:srgbClr val="C00000"/>
                          </a:solidFill>
                          <a:highlight>
                            <a:srgbClr val="FFFF00"/>
                          </a:highlight>
                          <a:latin typeface="华文仿宋"/>
                          <a:ea typeface="华文仿宋"/>
                          <a:cs typeface="华文仿宋"/>
                        </a:rPr>
                        <a:t>MD</a:t>
                      </a:r>
                      <a:r>
                        <a:rPr lang="zh-CN" altLang="en-US" sz="1800" baseline="0" dirty="0">
                          <a:solidFill>
                            <a:srgbClr val="C00000"/>
                          </a:solidFill>
                          <a:highlight>
                            <a:srgbClr val="FFFF00"/>
                          </a:highlight>
                          <a:latin typeface="华文仿宋"/>
                          <a:ea typeface="华文仿宋"/>
                          <a:cs typeface="华文仿宋"/>
                        </a:rPr>
                        <a:t>收费</a:t>
                      </a:r>
                      <a:endParaRPr lang="en-US" sz="1800" baseline="0" dirty="0">
                        <a:solidFill>
                          <a:srgbClr val="C00000"/>
                        </a:solidFill>
                        <a:highlight>
                          <a:srgbClr val="FFFF00"/>
                        </a:highlight>
                        <a:latin typeface="华文仿宋"/>
                        <a:ea typeface="华文仿宋"/>
                        <a:cs typeface="华文仿宋"/>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dirty="0">
                          <a:solidFill>
                            <a:srgbClr val="002060"/>
                          </a:solidFill>
                          <a:latin typeface="Gisha" panose="020B0502040204020203" pitchFamily="34" charset="-79"/>
                          <a:cs typeface="Gisha" panose="020B0502040204020203" pitchFamily="34" charset="-79"/>
                        </a:rPr>
                        <a:t>Energy</a:t>
                      </a:r>
                      <a:r>
                        <a:rPr lang="en-US" sz="1600" baseline="0" dirty="0">
                          <a:solidFill>
                            <a:srgbClr val="002060"/>
                          </a:solidFill>
                          <a:latin typeface="Gisha" panose="020B0502040204020203" pitchFamily="34" charset="-79"/>
                          <a:cs typeface="Gisha" panose="020B0502040204020203" pitchFamily="34" charset="-79"/>
                        </a:rPr>
                        <a:t> for Peak-hours	: RM </a:t>
                      </a:r>
                      <a:r>
                        <a:rPr lang="en-US" sz="1600" b="1" baseline="0" dirty="0">
                          <a:solidFill>
                            <a:srgbClr val="002060"/>
                          </a:solidFill>
                          <a:latin typeface="Gisha" panose="020B0502040204020203" pitchFamily="34" charset="-79"/>
                          <a:cs typeface="Gisha" panose="020B0502040204020203" pitchFamily="34" charset="-79"/>
                        </a:rPr>
                        <a:t>0.365</a:t>
                      </a:r>
                      <a:r>
                        <a:rPr lang="en-US" sz="1600" baseline="0" dirty="0">
                          <a:solidFill>
                            <a:srgbClr val="002060"/>
                          </a:solidFill>
                          <a:latin typeface="Gisha" panose="020B0502040204020203" pitchFamily="34" charset="-79"/>
                          <a:cs typeface="Gisha" panose="020B0502040204020203" pitchFamily="34" charset="-79"/>
                        </a:rPr>
                        <a:t> per kWh</a:t>
                      </a:r>
                    </a:p>
                    <a:p>
                      <a:pPr algn="l"/>
                      <a:r>
                        <a:rPr lang="en-US" sz="1600" baseline="0" dirty="0">
                          <a:solidFill>
                            <a:srgbClr val="002060"/>
                          </a:solidFill>
                          <a:latin typeface="Gisha" panose="020B0502040204020203" pitchFamily="34" charset="-79"/>
                          <a:cs typeface="Gisha" panose="020B0502040204020203" pitchFamily="34" charset="-79"/>
                        </a:rPr>
                        <a:t>Energy for Off-Peak		: RM </a:t>
                      </a:r>
                      <a:r>
                        <a:rPr lang="en-US" sz="1600" b="1" baseline="0" dirty="0">
                          <a:solidFill>
                            <a:srgbClr val="002060"/>
                          </a:solidFill>
                          <a:latin typeface="Gisha" panose="020B0502040204020203" pitchFamily="34" charset="-79"/>
                          <a:cs typeface="Gisha" panose="020B0502040204020203" pitchFamily="34" charset="-79"/>
                        </a:rPr>
                        <a:t>0.365</a:t>
                      </a:r>
                      <a:r>
                        <a:rPr lang="en-US" sz="1600" baseline="0" dirty="0">
                          <a:solidFill>
                            <a:srgbClr val="002060"/>
                          </a:solidFill>
                          <a:latin typeface="Gisha" panose="020B0502040204020203" pitchFamily="34" charset="-79"/>
                          <a:cs typeface="Gisha" panose="020B0502040204020203" pitchFamily="34" charset="-79"/>
                        </a:rPr>
                        <a:t> per kWh</a:t>
                      </a:r>
                    </a:p>
                    <a:p>
                      <a:pPr algn="l"/>
                      <a:r>
                        <a:rPr lang="en-US" sz="1600" baseline="0" dirty="0">
                          <a:solidFill>
                            <a:srgbClr val="002060"/>
                          </a:solidFill>
                          <a:latin typeface="Gisha" panose="020B0502040204020203" pitchFamily="34" charset="-79"/>
                          <a:cs typeface="Gisha" panose="020B0502040204020203" pitchFamily="34" charset="-79"/>
                        </a:rPr>
                        <a:t>Maximum Demand		: RM 30.30 per kW</a:t>
                      </a:r>
                    </a:p>
                    <a:p>
                      <a:pPr algn="l"/>
                      <a:endParaRPr lang="en-US" sz="1600" baseline="0" dirty="0">
                        <a:solidFill>
                          <a:srgbClr val="002060"/>
                        </a:solidFill>
                        <a:latin typeface="Gisha" panose="020B0502040204020203" pitchFamily="34" charset="-79"/>
                        <a:cs typeface="Gisha" panose="020B0502040204020203" pitchFamily="34" charset="-79"/>
                      </a:endParaRPr>
                    </a:p>
                    <a:p>
                      <a:pPr algn="l"/>
                      <a:r>
                        <a:rPr lang="zh-CN" altLang="en-US" sz="1600" baseline="0" dirty="0">
                          <a:solidFill>
                            <a:schemeClr val="accent2"/>
                          </a:solidFill>
                          <a:latin typeface="华文仿宋"/>
                          <a:ea typeface="华文仿宋"/>
                          <a:cs typeface="华文仿宋"/>
                        </a:rPr>
                        <a:t>高峰时段收费</a:t>
                      </a:r>
                      <a:r>
                        <a:rPr lang="en-US" altLang="zh-CN" sz="1600" baseline="0" dirty="0">
                          <a:solidFill>
                            <a:srgbClr val="008000"/>
                          </a:solidFill>
                          <a:latin typeface="华文仿宋"/>
                          <a:ea typeface="华文仿宋"/>
                          <a:cs typeface="华文仿宋"/>
                        </a:rPr>
                        <a:t>                             </a:t>
                      </a:r>
                      <a:r>
                        <a:rPr lang="zh-CN" altLang="en-US" sz="1600" baseline="0" dirty="0">
                          <a:solidFill>
                            <a:schemeClr val="accent2"/>
                          </a:solidFill>
                          <a:latin typeface="华文仿宋"/>
                          <a:ea typeface="华文仿宋"/>
                          <a:cs typeface="华文仿宋"/>
                        </a:rPr>
                        <a:t>：每千瓦时，</a:t>
                      </a:r>
                      <a:r>
                        <a:rPr lang="en-US" altLang="zh-CN" sz="1600" b="1" baseline="0" dirty="0">
                          <a:solidFill>
                            <a:srgbClr val="FF0000"/>
                          </a:solidFill>
                          <a:latin typeface="华文仿宋"/>
                          <a:ea typeface="华文仿宋"/>
                          <a:cs typeface="华文仿宋"/>
                        </a:rPr>
                        <a:t>RM0.365</a:t>
                      </a:r>
                    </a:p>
                    <a:p>
                      <a:pPr algn="l"/>
                      <a:r>
                        <a:rPr lang="zh-CN" altLang="en-US" sz="1600" baseline="0" dirty="0">
                          <a:solidFill>
                            <a:schemeClr val="accent2"/>
                          </a:solidFill>
                          <a:latin typeface="华文仿宋"/>
                          <a:ea typeface="华文仿宋"/>
                          <a:cs typeface="华文仿宋"/>
                        </a:rPr>
                        <a:t>非高峰时段收费</a:t>
                      </a:r>
                      <a:r>
                        <a:rPr lang="en-US" altLang="zh-CN" sz="1600" baseline="0" dirty="0">
                          <a:solidFill>
                            <a:srgbClr val="008000"/>
                          </a:solidFill>
                          <a:latin typeface="华文仿宋"/>
                          <a:ea typeface="华文仿宋"/>
                          <a:cs typeface="华文仿宋"/>
                        </a:rPr>
                        <a:t>                         </a:t>
                      </a:r>
                      <a:r>
                        <a:rPr lang="zh-CN" altLang="en-US" sz="1600" baseline="0" dirty="0">
                          <a:solidFill>
                            <a:schemeClr val="accent2"/>
                          </a:solidFill>
                          <a:latin typeface="华文仿宋"/>
                          <a:ea typeface="华文仿宋"/>
                          <a:cs typeface="华文仿宋"/>
                        </a:rPr>
                        <a:t>：每千瓦时，</a:t>
                      </a:r>
                      <a:r>
                        <a:rPr lang="en-US" altLang="zh-CN" sz="1600" b="1" baseline="0" dirty="0">
                          <a:solidFill>
                            <a:srgbClr val="FF0000"/>
                          </a:solidFill>
                          <a:latin typeface="华文仿宋"/>
                          <a:ea typeface="华文仿宋"/>
                          <a:cs typeface="华文仿宋"/>
                        </a:rPr>
                        <a:t>RM0.365</a:t>
                      </a:r>
                    </a:p>
                    <a:p>
                      <a:pPr algn="l"/>
                      <a:r>
                        <a:rPr lang="en-US" altLang="zh-CN" sz="1600" baseline="0" dirty="0">
                          <a:solidFill>
                            <a:schemeClr val="accent2"/>
                          </a:solidFill>
                          <a:latin typeface="华文仿宋"/>
                          <a:ea typeface="华文仿宋"/>
                          <a:cs typeface="华文仿宋"/>
                        </a:rPr>
                        <a:t>MD</a:t>
                      </a:r>
                      <a:r>
                        <a:rPr lang="zh-CN" altLang="en-US" sz="1600" baseline="0" dirty="0">
                          <a:solidFill>
                            <a:schemeClr val="accent2"/>
                          </a:solidFill>
                          <a:latin typeface="华文仿宋"/>
                          <a:ea typeface="华文仿宋"/>
                          <a:cs typeface="华文仿宋"/>
                        </a:rPr>
                        <a:t>收费</a:t>
                      </a:r>
                      <a:r>
                        <a:rPr lang="en-US" altLang="zh-CN" sz="1600" baseline="0" dirty="0">
                          <a:solidFill>
                            <a:srgbClr val="008000"/>
                          </a:solidFill>
                          <a:latin typeface="华文仿宋"/>
                          <a:ea typeface="华文仿宋"/>
                          <a:cs typeface="华文仿宋"/>
                        </a:rPr>
                        <a:t>                                      </a:t>
                      </a:r>
                      <a:r>
                        <a:rPr lang="zh-CN" altLang="en-US" sz="1600" b="1" baseline="0" dirty="0">
                          <a:solidFill>
                            <a:srgbClr val="008000"/>
                          </a:solidFill>
                          <a:latin typeface="华文仿宋"/>
                          <a:ea typeface="华文仿宋"/>
                          <a:cs typeface="华文仿宋"/>
                        </a:rPr>
                        <a:t>：</a:t>
                      </a:r>
                      <a:r>
                        <a:rPr lang="zh-CN" altLang="en-US" sz="1600" baseline="0" dirty="0">
                          <a:solidFill>
                            <a:schemeClr val="accent2"/>
                          </a:solidFill>
                          <a:latin typeface="华文仿宋"/>
                          <a:ea typeface="华文仿宋"/>
                          <a:cs typeface="华文仿宋"/>
                        </a:rPr>
                        <a:t>每千瓦时，</a:t>
                      </a:r>
                      <a:r>
                        <a:rPr lang="en-US" altLang="zh-CN" sz="1600" baseline="0" dirty="0">
                          <a:solidFill>
                            <a:schemeClr val="accent2"/>
                          </a:solidFill>
                          <a:latin typeface="华文仿宋"/>
                          <a:ea typeface="华文仿宋"/>
                          <a:cs typeface="华文仿宋"/>
                        </a:rPr>
                        <a:t>RM30.30</a:t>
                      </a:r>
                    </a:p>
                    <a:p>
                      <a:pPr algn="l"/>
                      <a:endParaRPr lang="en-US" sz="160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2298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5400" dirty="0">
                          <a:solidFill>
                            <a:srgbClr val="002060"/>
                          </a:solidFill>
                          <a:latin typeface="Gisha" panose="020B0502040204020203" pitchFamily="34" charset="-79"/>
                          <a:cs typeface="Gisha" panose="020B0502040204020203" pitchFamily="34" charset="-79"/>
                        </a:rPr>
                        <a:t>C2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dirty="0">
                          <a:solidFill>
                            <a:srgbClr val="002060"/>
                          </a:solidFill>
                          <a:latin typeface="Gisha" panose="020B0502040204020203" pitchFamily="34" charset="-79"/>
                          <a:cs typeface="Gisha" panose="020B0502040204020203" pitchFamily="34" charset="-79"/>
                        </a:rPr>
                        <a:t>Cheaper off-peak energy charge</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aseline="0" dirty="0">
                          <a:solidFill>
                            <a:srgbClr val="C00000"/>
                          </a:solidFill>
                          <a:highlight>
                            <a:srgbClr val="FFFF00"/>
                          </a:highlight>
                          <a:latin typeface="华文仿宋"/>
                          <a:ea typeface="华文仿宋"/>
                          <a:cs typeface="华文仿宋"/>
                        </a:rPr>
                        <a:t>非高峰时段的能量收费较低</a:t>
                      </a:r>
                      <a:endParaRPr lang="en-US" dirty="0">
                        <a:solidFill>
                          <a:srgbClr val="C00000"/>
                        </a:solidFill>
                        <a:highlight>
                          <a:srgbClr val="FFFF00"/>
                        </a:highlight>
                        <a:latin typeface="Gisha" panose="020B0502040204020203" pitchFamily="34" charset="-79"/>
                        <a:cs typeface="Gisha" panose="020B0502040204020203" pitchFamily="34" charset="-79"/>
                      </a:endParaRPr>
                    </a:p>
                    <a:p>
                      <a:pPr algn="l"/>
                      <a:endParaRPr lang="en-US" dirty="0">
                        <a:solidFill>
                          <a:srgbClr val="002060"/>
                        </a:solidFill>
                        <a:latin typeface="Gisha" panose="020B0502040204020203" pitchFamily="34" charset="-79"/>
                        <a:cs typeface="Gisha" panose="020B0502040204020203" pitchFamily="34" charset="-79"/>
                      </a:endParaRPr>
                    </a:p>
                    <a:p>
                      <a:pPr algn="l"/>
                      <a:r>
                        <a:rPr lang="en-US" dirty="0">
                          <a:solidFill>
                            <a:srgbClr val="002060"/>
                          </a:solidFill>
                          <a:latin typeface="Gisha" panose="020B0502040204020203" pitchFamily="34" charset="-79"/>
                          <a:cs typeface="Gisha" panose="020B0502040204020203" pitchFamily="34" charset="-79"/>
                        </a:rPr>
                        <a:t>VERY expensive</a:t>
                      </a:r>
                      <a:r>
                        <a:rPr lang="en-US" baseline="0" dirty="0">
                          <a:solidFill>
                            <a:srgbClr val="002060"/>
                          </a:solidFill>
                          <a:latin typeface="Gisha" panose="020B0502040204020203" pitchFamily="34" charset="-79"/>
                          <a:cs typeface="Gisha" panose="020B0502040204020203" pitchFamily="34" charset="-79"/>
                        </a:rPr>
                        <a:t> MD Charge</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aseline="0" dirty="0">
                          <a:solidFill>
                            <a:srgbClr val="C00000"/>
                          </a:solidFill>
                          <a:highlight>
                            <a:srgbClr val="FFFF00"/>
                          </a:highlight>
                          <a:latin typeface="华文仿宋"/>
                          <a:ea typeface="华文仿宋"/>
                          <a:cs typeface="华文仿宋"/>
                        </a:rPr>
                        <a:t>非常昂贵的</a:t>
                      </a:r>
                      <a:r>
                        <a:rPr lang="en-US" altLang="zh-CN" sz="1800" baseline="0" dirty="0">
                          <a:solidFill>
                            <a:srgbClr val="C00000"/>
                          </a:solidFill>
                          <a:highlight>
                            <a:srgbClr val="FFFF00"/>
                          </a:highlight>
                          <a:latin typeface="华文仿宋"/>
                          <a:ea typeface="华文仿宋"/>
                          <a:cs typeface="华文仿宋"/>
                        </a:rPr>
                        <a:t>MD</a:t>
                      </a:r>
                      <a:r>
                        <a:rPr lang="zh-CN" altLang="en-US" sz="1800" baseline="0" dirty="0">
                          <a:solidFill>
                            <a:srgbClr val="C00000"/>
                          </a:solidFill>
                          <a:highlight>
                            <a:srgbClr val="FFFF00"/>
                          </a:highlight>
                          <a:latin typeface="华文仿宋"/>
                          <a:ea typeface="华文仿宋"/>
                          <a:cs typeface="华文仿宋"/>
                        </a:rPr>
                        <a:t>收费</a:t>
                      </a:r>
                      <a:endParaRPr lang="en-US" sz="1800" baseline="0" dirty="0">
                        <a:solidFill>
                          <a:srgbClr val="C00000"/>
                        </a:solidFill>
                        <a:highlight>
                          <a:srgbClr val="FFFF00"/>
                        </a:highlight>
                        <a:latin typeface="华文仿宋"/>
                        <a:ea typeface="华文仿宋"/>
                        <a:cs typeface="华文仿宋"/>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dirty="0">
                          <a:solidFill>
                            <a:srgbClr val="002060"/>
                          </a:solidFill>
                          <a:latin typeface="Gisha" panose="020B0502040204020203" pitchFamily="34" charset="-79"/>
                          <a:cs typeface="Gisha" panose="020B0502040204020203" pitchFamily="34" charset="-79"/>
                        </a:rPr>
                        <a:t>Energy</a:t>
                      </a:r>
                      <a:r>
                        <a:rPr lang="en-US" baseline="0" dirty="0">
                          <a:solidFill>
                            <a:srgbClr val="002060"/>
                          </a:solidFill>
                          <a:latin typeface="Gisha" panose="020B0502040204020203" pitchFamily="34" charset="-79"/>
                          <a:cs typeface="Gisha" panose="020B0502040204020203" pitchFamily="34" charset="-79"/>
                        </a:rPr>
                        <a:t> for Peak-hours	: RM 0.365 per kWh</a:t>
                      </a:r>
                    </a:p>
                    <a:p>
                      <a:pPr algn="l"/>
                      <a:r>
                        <a:rPr lang="en-US" baseline="0" dirty="0">
                          <a:solidFill>
                            <a:srgbClr val="002060"/>
                          </a:solidFill>
                          <a:latin typeface="Gisha" panose="020B0502040204020203" pitchFamily="34" charset="-79"/>
                          <a:cs typeface="Gisha" panose="020B0502040204020203" pitchFamily="34" charset="-79"/>
                        </a:rPr>
                        <a:t>Energy for Off-Peak	: RM 0.224 per kWh</a:t>
                      </a:r>
                    </a:p>
                    <a:p>
                      <a:pPr algn="l"/>
                      <a:r>
                        <a:rPr lang="en-US" baseline="0" dirty="0">
                          <a:solidFill>
                            <a:srgbClr val="002060"/>
                          </a:solidFill>
                          <a:latin typeface="Gisha" panose="020B0502040204020203" pitchFamily="34" charset="-79"/>
                          <a:cs typeface="Gisha" panose="020B0502040204020203" pitchFamily="34" charset="-79"/>
                        </a:rPr>
                        <a:t>Maximum Demand	: RM 45.10 per kW</a:t>
                      </a:r>
                    </a:p>
                    <a:p>
                      <a:pPr algn="l"/>
                      <a:endParaRPr lang="en-US" baseline="0" dirty="0">
                        <a:solidFill>
                          <a:srgbClr val="002060"/>
                        </a:solidFill>
                        <a:latin typeface="Gisha" panose="020B0502040204020203" pitchFamily="34" charset="-79"/>
                        <a:cs typeface="Gisha" panose="020B0502040204020203" pitchFamily="34" charset="-79"/>
                      </a:endParaRPr>
                    </a:p>
                    <a:p>
                      <a:pPr algn="l"/>
                      <a:r>
                        <a:rPr lang="zh-CN" altLang="en-US" sz="1600" baseline="0" dirty="0">
                          <a:solidFill>
                            <a:schemeClr val="accent2"/>
                          </a:solidFill>
                          <a:latin typeface="华文仿宋"/>
                          <a:ea typeface="华文仿宋"/>
                          <a:cs typeface="华文仿宋"/>
                        </a:rPr>
                        <a:t>高峰时段收费</a:t>
                      </a:r>
                      <a:r>
                        <a:rPr lang="en-US" altLang="zh-CN" sz="1600" baseline="0" dirty="0">
                          <a:solidFill>
                            <a:schemeClr val="accent2"/>
                          </a:solidFill>
                          <a:latin typeface="华文仿宋"/>
                          <a:ea typeface="华文仿宋"/>
                          <a:cs typeface="华文仿宋"/>
                        </a:rPr>
                        <a:t>                             </a:t>
                      </a:r>
                      <a:r>
                        <a:rPr lang="zh-CN" altLang="en-US" sz="1600" baseline="0" dirty="0">
                          <a:solidFill>
                            <a:schemeClr val="accent2"/>
                          </a:solidFill>
                          <a:latin typeface="华文仿宋"/>
                          <a:ea typeface="华文仿宋"/>
                          <a:cs typeface="华文仿宋"/>
                        </a:rPr>
                        <a:t>：每千瓦时，</a:t>
                      </a:r>
                      <a:r>
                        <a:rPr lang="en-US" altLang="zh-CN" sz="1600" b="1" baseline="0" dirty="0">
                          <a:solidFill>
                            <a:srgbClr val="FF0000"/>
                          </a:solidFill>
                          <a:latin typeface="华文仿宋"/>
                          <a:ea typeface="华文仿宋"/>
                          <a:cs typeface="华文仿宋"/>
                        </a:rPr>
                        <a:t>RM0.365</a:t>
                      </a:r>
                    </a:p>
                    <a:p>
                      <a:pPr algn="l"/>
                      <a:r>
                        <a:rPr lang="zh-CN" altLang="en-US" sz="1600" baseline="0" dirty="0">
                          <a:solidFill>
                            <a:schemeClr val="accent2"/>
                          </a:solidFill>
                          <a:latin typeface="华文仿宋"/>
                          <a:ea typeface="华文仿宋"/>
                          <a:cs typeface="华文仿宋"/>
                        </a:rPr>
                        <a:t>非高峰时段收费</a:t>
                      </a:r>
                      <a:r>
                        <a:rPr lang="en-US" altLang="zh-CN" sz="1600" baseline="0" dirty="0">
                          <a:solidFill>
                            <a:schemeClr val="accent2"/>
                          </a:solidFill>
                          <a:latin typeface="华文仿宋"/>
                          <a:ea typeface="华文仿宋"/>
                          <a:cs typeface="华文仿宋"/>
                        </a:rPr>
                        <a:t>                         </a:t>
                      </a:r>
                      <a:r>
                        <a:rPr lang="zh-CN" altLang="en-US" sz="1600" baseline="0" dirty="0">
                          <a:solidFill>
                            <a:schemeClr val="accent2"/>
                          </a:solidFill>
                          <a:latin typeface="华文仿宋"/>
                          <a:ea typeface="华文仿宋"/>
                          <a:cs typeface="华文仿宋"/>
                        </a:rPr>
                        <a:t>：每千瓦时，</a:t>
                      </a:r>
                      <a:r>
                        <a:rPr lang="en-US" altLang="zh-CN" sz="1600" b="1" baseline="0" dirty="0">
                          <a:solidFill>
                            <a:srgbClr val="FF0000"/>
                          </a:solidFill>
                          <a:latin typeface="华文仿宋"/>
                          <a:ea typeface="华文仿宋"/>
                          <a:cs typeface="华文仿宋"/>
                        </a:rPr>
                        <a:t>RM0.224</a:t>
                      </a:r>
                    </a:p>
                    <a:p>
                      <a:pPr algn="l"/>
                      <a:r>
                        <a:rPr lang="en-US" altLang="zh-CN" sz="1600" baseline="0" dirty="0">
                          <a:solidFill>
                            <a:schemeClr val="accent2"/>
                          </a:solidFill>
                          <a:latin typeface="华文仿宋"/>
                          <a:ea typeface="华文仿宋"/>
                          <a:cs typeface="华文仿宋"/>
                        </a:rPr>
                        <a:t>MD</a:t>
                      </a:r>
                      <a:r>
                        <a:rPr lang="zh-CN" altLang="en-US" sz="1600" baseline="0" dirty="0">
                          <a:solidFill>
                            <a:schemeClr val="accent2"/>
                          </a:solidFill>
                          <a:latin typeface="华文仿宋"/>
                          <a:ea typeface="华文仿宋"/>
                          <a:cs typeface="华文仿宋"/>
                        </a:rPr>
                        <a:t>收费</a:t>
                      </a:r>
                      <a:r>
                        <a:rPr lang="en-US" altLang="zh-CN" sz="1600" baseline="0" dirty="0">
                          <a:solidFill>
                            <a:schemeClr val="accent2"/>
                          </a:solidFill>
                          <a:latin typeface="华文仿宋"/>
                          <a:ea typeface="华文仿宋"/>
                          <a:cs typeface="华文仿宋"/>
                        </a:rPr>
                        <a:t>                                      </a:t>
                      </a:r>
                      <a:r>
                        <a:rPr lang="zh-CN" altLang="en-US" sz="1600" baseline="0" dirty="0">
                          <a:solidFill>
                            <a:schemeClr val="accent2"/>
                          </a:solidFill>
                          <a:latin typeface="华文仿宋"/>
                          <a:ea typeface="华文仿宋"/>
                          <a:cs typeface="华文仿宋"/>
                        </a:rPr>
                        <a:t>：每千瓦时，</a:t>
                      </a:r>
                      <a:r>
                        <a:rPr lang="en-US" altLang="zh-CN" sz="1600" b="1" baseline="0" dirty="0">
                          <a:solidFill>
                            <a:srgbClr val="FF0000"/>
                          </a:solidFill>
                          <a:latin typeface="华文仿宋"/>
                          <a:ea typeface="华文仿宋"/>
                          <a:cs typeface="华文仿宋"/>
                        </a:rPr>
                        <a:t>RM45.10</a:t>
                      </a:r>
                    </a:p>
                    <a:p>
                      <a:pPr algn="l"/>
                      <a:endParaRPr lang="en-US"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62532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8109-87B6-4A55-AADB-8B528ED4E312}"/>
              </a:ext>
            </a:extLst>
          </p:cNvPr>
          <p:cNvSpPr>
            <a:spLocks noGrp="1"/>
          </p:cNvSpPr>
          <p:nvPr>
            <p:ph type="title"/>
          </p:nvPr>
        </p:nvSpPr>
        <p:spPr/>
        <p:txBody>
          <a:bodyPr>
            <a:normAutofit fontScale="90000"/>
          </a:bodyPr>
          <a:lstStyle/>
          <a:p>
            <a:r>
              <a:rPr lang="en-MY" dirty="0"/>
              <a:t>Tariff E</a:t>
            </a:r>
            <a:br>
              <a:rPr lang="en-MY" dirty="0"/>
            </a:br>
            <a:r>
              <a:rPr lang="zh-CN" altLang="en-US" sz="3100" b="1" dirty="0"/>
              <a:t>供电价目表</a:t>
            </a:r>
            <a:r>
              <a:rPr lang="en-US" altLang="zh-CN" sz="3100" b="1" dirty="0"/>
              <a:t>E</a:t>
            </a:r>
            <a:endParaRPr lang="en-MY" dirty="0"/>
          </a:p>
        </p:txBody>
      </p:sp>
      <p:sp>
        <p:nvSpPr>
          <p:cNvPr id="3" name="Footer Placeholder 2">
            <a:extLst>
              <a:ext uri="{FF2B5EF4-FFF2-40B4-BE49-F238E27FC236}">
                <a16:creationId xmlns:a16="http://schemas.microsoft.com/office/drawing/2014/main" id="{CA118816-FD47-4B55-AFFE-047DA2AF8925}"/>
              </a:ext>
            </a:extLst>
          </p:cNvPr>
          <p:cNvSpPr>
            <a:spLocks noGrp="1"/>
          </p:cNvSpPr>
          <p:nvPr>
            <p:ph type="ftr" sz="quarter" idx="11"/>
          </p:nvPr>
        </p:nvSpPr>
        <p:spPr>
          <a:xfrm>
            <a:off x="0" y="6520259"/>
            <a:ext cx="9144000" cy="365125"/>
          </a:xfrm>
        </p:spPr>
        <p:txBody>
          <a:bodyPr/>
          <a:lstStyle/>
          <a:p>
            <a:r>
              <a:rPr lang="en-MY"/>
              <a:t>www.iBright.com.my</a:t>
            </a:r>
          </a:p>
        </p:txBody>
      </p:sp>
      <p:graphicFrame>
        <p:nvGraphicFramePr>
          <p:cNvPr id="4" name="Table 3">
            <a:extLst>
              <a:ext uri="{FF2B5EF4-FFF2-40B4-BE49-F238E27FC236}">
                <a16:creationId xmlns:a16="http://schemas.microsoft.com/office/drawing/2014/main" id="{228F0C92-F90C-4E74-8EBB-6EED2CC409EC}"/>
              </a:ext>
            </a:extLst>
          </p:cNvPr>
          <p:cNvGraphicFramePr>
            <a:graphicFrameLocks noGrp="1"/>
          </p:cNvGraphicFramePr>
          <p:nvPr>
            <p:extLst>
              <p:ext uri="{D42A27DB-BD31-4B8C-83A1-F6EECF244321}">
                <p14:modId xmlns:p14="http://schemas.microsoft.com/office/powerpoint/2010/main" val="2221928715"/>
              </p:ext>
            </p:extLst>
          </p:nvPr>
        </p:nvGraphicFramePr>
        <p:xfrm>
          <a:off x="228600" y="980729"/>
          <a:ext cx="8686799" cy="5499002"/>
        </p:xfrm>
        <a:graphic>
          <a:graphicData uri="http://schemas.openxmlformats.org/drawingml/2006/table">
            <a:tbl>
              <a:tblPr firstRow="1" bandRow="1"/>
              <a:tblGrid>
                <a:gridCol w="1564944">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912055">
                  <a:extLst>
                    <a:ext uri="{9D8B030D-6E8A-4147-A177-3AD203B41FA5}">
                      <a16:colId xmlns:a16="http://schemas.microsoft.com/office/drawing/2014/main" val="20002"/>
                    </a:ext>
                  </a:extLst>
                </a:gridCol>
              </a:tblGrid>
              <a:tr h="61009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solidFill>
                            <a:schemeClr val="bg1"/>
                          </a:solidFill>
                          <a:latin typeface="Gisha" panose="020B0502040204020203" pitchFamily="34" charset="-79"/>
                          <a:cs typeface="Gisha" panose="020B0502040204020203" pitchFamily="34" charset="-79"/>
                        </a:rPr>
                        <a:t>Tarif</a:t>
                      </a:r>
                      <a:r>
                        <a:rPr lang="en-US" altLang="zh-CN" dirty="0">
                          <a:solidFill>
                            <a:schemeClr val="bg1"/>
                          </a:solidFill>
                          <a:latin typeface="Gisha" panose="020B0502040204020203" pitchFamily="34" charset="-79"/>
                          <a:cs typeface="Gisha" panose="020B0502040204020203" pitchFamily="34" charset="-79"/>
                        </a:rPr>
                        <a:t>f </a:t>
                      </a:r>
                      <a:r>
                        <a:rPr lang="zh-CN" altLang="en-US" dirty="0">
                          <a:solidFill>
                            <a:schemeClr val="bg1"/>
                          </a:solidFill>
                          <a:latin typeface="Gisha" panose="020B0502040204020203" pitchFamily="34" charset="-79"/>
                          <a:cs typeface="Gisha" panose="020B0502040204020203" pitchFamily="34" charset="-79"/>
                        </a:rPr>
                        <a:t>收费</a:t>
                      </a:r>
                      <a:endParaRPr lang="en-US" dirty="0">
                        <a:solidFill>
                          <a:schemeClr val="bg1"/>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solidFill>
                            <a:schemeClr val="bg1"/>
                          </a:solidFill>
                          <a:latin typeface="Gisha" panose="020B0502040204020203" pitchFamily="34" charset="-79"/>
                          <a:cs typeface="Gisha" panose="020B0502040204020203" pitchFamily="34" charset="-79"/>
                        </a:rPr>
                        <a:t>DESCRIPTIO</a:t>
                      </a:r>
                      <a:r>
                        <a:rPr lang="en-US" altLang="zh-CN" dirty="0">
                          <a:solidFill>
                            <a:schemeClr val="bg1"/>
                          </a:solidFill>
                          <a:latin typeface="Gisha" panose="020B0502040204020203" pitchFamily="34" charset="-79"/>
                          <a:cs typeface="Gisha" panose="020B0502040204020203" pitchFamily="34" charset="-79"/>
                        </a:rPr>
                        <a:t>N</a:t>
                      </a:r>
                      <a:r>
                        <a:rPr lang="zh-CN" altLang="en-US" dirty="0">
                          <a:solidFill>
                            <a:schemeClr val="bg1"/>
                          </a:solidFill>
                          <a:latin typeface="Gisha" panose="020B0502040204020203" pitchFamily="34" charset="-79"/>
                          <a:cs typeface="Gisha" panose="020B0502040204020203" pitchFamily="34" charset="-79"/>
                        </a:rPr>
                        <a:t>说明</a:t>
                      </a:r>
                      <a:endParaRPr lang="en-US" dirty="0">
                        <a:solidFill>
                          <a:schemeClr val="bg1"/>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solidFill>
                            <a:schemeClr val="bg1"/>
                          </a:solidFill>
                          <a:latin typeface="Gisha" panose="020B0502040204020203" pitchFamily="34" charset="-79"/>
                          <a:cs typeface="Gisha" panose="020B0502040204020203" pitchFamily="34" charset="-79"/>
                        </a:rPr>
                        <a:t>CALCULATIO</a:t>
                      </a:r>
                      <a:r>
                        <a:rPr lang="en-US" altLang="zh-CN" dirty="0">
                          <a:solidFill>
                            <a:schemeClr val="bg1"/>
                          </a:solidFill>
                          <a:latin typeface="Gisha" panose="020B0502040204020203" pitchFamily="34" charset="-79"/>
                          <a:cs typeface="Gisha" panose="020B0502040204020203" pitchFamily="34" charset="-79"/>
                        </a:rPr>
                        <a:t>N </a:t>
                      </a:r>
                      <a:r>
                        <a:rPr lang="zh-CN" altLang="en-US" dirty="0">
                          <a:solidFill>
                            <a:schemeClr val="bg1"/>
                          </a:solidFill>
                          <a:latin typeface="Gisha" panose="020B0502040204020203" pitchFamily="34" charset="-79"/>
                          <a:cs typeface="Gisha" panose="020B0502040204020203" pitchFamily="34" charset="-79"/>
                        </a:rPr>
                        <a:t>费用计算</a:t>
                      </a:r>
                      <a:endParaRPr lang="en-US" dirty="0">
                        <a:solidFill>
                          <a:schemeClr val="bg1"/>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5828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5400" dirty="0">
                          <a:solidFill>
                            <a:srgbClr val="002060"/>
                          </a:solidFill>
                          <a:latin typeface="Gisha" panose="020B0502040204020203" pitchFamily="34" charset="-79"/>
                          <a:cs typeface="Gisha" panose="020B0502040204020203" pitchFamily="34" charset="-79"/>
                        </a:rPr>
                        <a:t>E1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dirty="0">
                          <a:solidFill>
                            <a:srgbClr val="002060"/>
                          </a:solidFill>
                          <a:latin typeface="Gisha" panose="020B0502040204020203" pitchFamily="34" charset="-79"/>
                          <a:cs typeface="Gisha" panose="020B0502040204020203" pitchFamily="34" charset="-79"/>
                        </a:rPr>
                        <a:t>Same</a:t>
                      </a:r>
                      <a:r>
                        <a:rPr lang="en-US" baseline="0" dirty="0">
                          <a:solidFill>
                            <a:srgbClr val="002060"/>
                          </a:solidFill>
                          <a:latin typeface="Gisha" panose="020B0502040204020203" pitchFamily="34" charset="-79"/>
                          <a:cs typeface="Gisha" panose="020B0502040204020203" pitchFamily="34" charset="-79"/>
                        </a:rPr>
                        <a:t> charge for peak and off-peak energy usage</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aseline="0" dirty="0">
                          <a:solidFill>
                            <a:srgbClr val="C00000"/>
                          </a:solidFill>
                          <a:highlight>
                            <a:srgbClr val="FFFF00"/>
                          </a:highlight>
                          <a:latin typeface="华文仿宋"/>
                          <a:ea typeface="华文仿宋"/>
                          <a:cs typeface="华文仿宋"/>
                        </a:rPr>
                        <a:t>高峰与非高峰时段的能量收费相同</a:t>
                      </a:r>
                      <a:endParaRPr lang="en-US" baseline="0" dirty="0">
                        <a:solidFill>
                          <a:srgbClr val="002060"/>
                        </a:solidFill>
                        <a:latin typeface="Gisha" panose="020B0502040204020203" pitchFamily="34" charset="-79"/>
                        <a:cs typeface="Gisha" panose="020B0502040204020203" pitchFamily="34" charset="-79"/>
                      </a:endParaRPr>
                    </a:p>
                    <a:p>
                      <a:pPr algn="l"/>
                      <a:endParaRPr lang="en-US" baseline="0" dirty="0">
                        <a:solidFill>
                          <a:srgbClr val="002060"/>
                        </a:solidFill>
                        <a:latin typeface="Gisha" panose="020B0502040204020203" pitchFamily="34" charset="-79"/>
                        <a:cs typeface="Gisha" panose="020B0502040204020203" pitchFamily="34" charset="-79"/>
                      </a:endParaRPr>
                    </a:p>
                    <a:p>
                      <a:pPr algn="l"/>
                      <a:r>
                        <a:rPr lang="en-US" baseline="0" dirty="0">
                          <a:solidFill>
                            <a:srgbClr val="002060"/>
                          </a:solidFill>
                          <a:latin typeface="Gisha" panose="020B0502040204020203" pitchFamily="34" charset="-79"/>
                          <a:cs typeface="Gisha" panose="020B0502040204020203" pitchFamily="34" charset="-79"/>
                        </a:rPr>
                        <a:t>Cheaper MD Charge</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aseline="0" dirty="0">
                          <a:solidFill>
                            <a:srgbClr val="C00000"/>
                          </a:solidFill>
                          <a:highlight>
                            <a:srgbClr val="FFFF00"/>
                          </a:highlight>
                          <a:latin typeface="华文仿宋"/>
                          <a:ea typeface="华文仿宋"/>
                          <a:cs typeface="华文仿宋"/>
                        </a:rPr>
                        <a:t>较低的</a:t>
                      </a:r>
                      <a:r>
                        <a:rPr lang="en-US" altLang="zh-CN" sz="1800" baseline="0" dirty="0">
                          <a:solidFill>
                            <a:srgbClr val="C00000"/>
                          </a:solidFill>
                          <a:highlight>
                            <a:srgbClr val="FFFF00"/>
                          </a:highlight>
                          <a:latin typeface="华文仿宋"/>
                          <a:ea typeface="华文仿宋"/>
                          <a:cs typeface="华文仿宋"/>
                        </a:rPr>
                        <a:t>MD</a:t>
                      </a:r>
                      <a:r>
                        <a:rPr lang="zh-CN" altLang="en-US" sz="1800" baseline="0" dirty="0">
                          <a:solidFill>
                            <a:srgbClr val="C00000"/>
                          </a:solidFill>
                          <a:highlight>
                            <a:srgbClr val="FFFF00"/>
                          </a:highlight>
                          <a:latin typeface="华文仿宋"/>
                          <a:ea typeface="华文仿宋"/>
                          <a:cs typeface="华文仿宋"/>
                        </a:rPr>
                        <a:t>收费</a:t>
                      </a:r>
                      <a:endParaRPr lang="en-US" sz="1800" baseline="0" dirty="0">
                        <a:solidFill>
                          <a:srgbClr val="C00000"/>
                        </a:solidFill>
                        <a:highlight>
                          <a:srgbClr val="FFFF00"/>
                        </a:highlight>
                        <a:latin typeface="华文仿宋"/>
                        <a:ea typeface="华文仿宋"/>
                        <a:cs typeface="华文仿宋"/>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dirty="0">
                          <a:solidFill>
                            <a:srgbClr val="002060"/>
                          </a:solidFill>
                          <a:latin typeface="Gisha" panose="020B0502040204020203" pitchFamily="34" charset="-79"/>
                          <a:cs typeface="Gisha" panose="020B0502040204020203" pitchFamily="34" charset="-79"/>
                        </a:rPr>
                        <a:t>Energy</a:t>
                      </a:r>
                      <a:r>
                        <a:rPr lang="en-US" sz="1600" baseline="0" dirty="0">
                          <a:solidFill>
                            <a:srgbClr val="002060"/>
                          </a:solidFill>
                          <a:latin typeface="Gisha" panose="020B0502040204020203" pitchFamily="34" charset="-79"/>
                          <a:cs typeface="Gisha" panose="020B0502040204020203" pitchFamily="34" charset="-79"/>
                        </a:rPr>
                        <a:t> for Peak-hours	: RM </a:t>
                      </a:r>
                      <a:r>
                        <a:rPr lang="en-US" sz="1600" b="1" baseline="0" dirty="0">
                          <a:solidFill>
                            <a:srgbClr val="002060"/>
                          </a:solidFill>
                          <a:latin typeface="Gisha" panose="020B0502040204020203" pitchFamily="34" charset="-79"/>
                          <a:cs typeface="Gisha" panose="020B0502040204020203" pitchFamily="34" charset="-79"/>
                        </a:rPr>
                        <a:t>0.337</a:t>
                      </a:r>
                      <a:r>
                        <a:rPr lang="en-US" sz="1600" baseline="0" dirty="0">
                          <a:solidFill>
                            <a:srgbClr val="002060"/>
                          </a:solidFill>
                          <a:latin typeface="Gisha" panose="020B0502040204020203" pitchFamily="34" charset="-79"/>
                          <a:cs typeface="Gisha" panose="020B0502040204020203" pitchFamily="34" charset="-79"/>
                        </a:rPr>
                        <a:t> per kWh</a:t>
                      </a:r>
                    </a:p>
                    <a:p>
                      <a:pPr algn="l"/>
                      <a:r>
                        <a:rPr lang="en-US" sz="1600" baseline="0" dirty="0">
                          <a:solidFill>
                            <a:srgbClr val="002060"/>
                          </a:solidFill>
                          <a:latin typeface="Gisha" panose="020B0502040204020203" pitchFamily="34" charset="-79"/>
                          <a:cs typeface="Gisha" panose="020B0502040204020203" pitchFamily="34" charset="-79"/>
                        </a:rPr>
                        <a:t>Energy for Off-Peak		: RM </a:t>
                      </a:r>
                      <a:r>
                        <a:rPr lang="en-US" sz="1600" b="1" baseline="0" dirty="0">
                          <a:solidFill>
                            <a:srgbClr val="002060"/>
                          </a:solidFill>
                          <a:latin typeface="Gisha" panose="020B0502040204020203" pitchFamily="34" charset="-79"/>
                          <a:cs typeface="Gisha" panose="020B0502040204020203" pitchFamily="34" charset="-79"/>
                        </a:rPr>
                        <a:t>0.337</a:t>
                      </a:r>
                      <a:r>
                        <a:rPr lang="en-US" sz="1600" baseline="0" dirty="0">
                          <a:solidFill>
                            <a:srgbClr val="002060"/>
                          </a:solidFill>
                          <a:latin typeface="Gisha" panose="020B0502040204020203" pitchFamily="34" charset="-79"/>
                          <a:cs typeface="Gisha" panose="020B0502040204020203" pitchFamily="34" charset="-79"/>
                        </a:rPr>
                        <a:t> per kWh</a:t>
                      </a:r>
                    </a:p>
                    <a:p>
                      <a:pPr algn="l"/>
                      <a:r>
                        <a:rPr lang="en-US" sz="1600" baseline="0" dirty="0">
                          <a:solidFill>
                            <a:srgbClr val="002060"/>
                          </a:solidFill>
                          <a:latin typeface="Gisha" panose="020B0502040204020203" pitchFamily="34" charset="-79"/>
                          <a:cs typeface="Gisha" panose="020B0502040204020203" pitchFamily="34" charset="-79"/>
                        </a:rPr>
                        <a:t>Maximum Demand		: RM 29.60 per kW</a:t>
                      </a:r>
                    </a:p>
                    <a:p>
                      <a:pPr algn="l"/>
                      <a:endParaRPr lang="en-US" sz="1600" baseline="0" dirty="0">
                        <a:solidFill>
                          <a:srgbClr val="002060"/>
                        </a:solidFill>
                        <a:latin typeface="Gisha" panose="020B0502040204020203" pitchFamily="34" charset="-79"/>
                        <a:cs typeface="Gisha" panose="020B0502040204020203" pitchFamily="34" charset="-79"/>
                      </a:endParaRPr>
                    </a:p>
                    <a:p>
                      <a:pPr algn="l"/>
                      <a:r>
                        <a:rPr lang="zh-CN" altLang="en-US" sz="1600" baseline="0" dirty="0">
                          <a:solidFill>
                            <a:schemeClr val="accent2"/>
                          </a:solidFill>
                          <a:latin typeface="华文仿宋"/>
                          <a:ea typeface="华文仿宋"/>
                          <a:cs typeface="华文仿宋"/>
                        </a:rPr>
                        <a:t>高峰时段收费</a:t>
                      </a:r>
                      <a:r>
                        <a:rPr lang="en-US" altLang="zh-CN" sz="1600" baseline="0" dirty="0">
                          <a:solidFill>
                            <a:srgbClr val="008000"/>
                          </a:solidFill>
                          <a:latin typeface="华文仿宋"/>
                          <a:ea typeface="华文仿宋"/>
                          <a:cs typeface="华文仿宋"/>
                        </a:rPr>
                        <a:t>                             </a:t>
                      </a:r>
                      <a:r>
                        <a:rPr lang="zh-CN" altLang="en-US" sz="1600" baseline="0" dirty="0">
                          <a:solidFill>
                            <a:schemeClr val="accent2"/>
                          </a:solidFill>
                          <a:latin typeface="华文仿宋"/>
                          <a:ea typeface="华文仿宋"/>
                          <a:cs typeface="华文仿宋"/>
                        </a:rPr>
                        <a:t>：每千瓦时，</a:t>
                      </a:r>
                      <a:r>
                        <a:rPr lang="en-US" altLang="zh-CN" sz="1600" b="1" baseline="0" dirty="0">
                          <a:solidFill>
                            <a:srgbClr val="FF0000"/>
                          </a:solidFill>
                          <a:latin typeface="华文仿宋"/>
                          <a:ea typeface="华文仿宋"/>
                          <a:cs typeface="华文仿宋"/>
                        </a:rPr>
                        <a:t>RM0.337</a:t>
                      </a:r>
                    </a:p>
                    <a:p>
                      <a:pPr algn="l"/>
                      <a:r>
                        <a:rPr lang="zh-CN" altLang="en-US" sz="1600" baseline="0" dirty="0">
                          <a:solidFill>
                            <a:schemeClr val="accent2"/>
                          </a:solidFill>
                          <a:latin typeface="华文仿宋"/>
                          <a:ea typeface="华文仿宋"/>
                          <a:cs typeface="华文仿宋"/>
                        </a:rPr>
                        <a:t>非高峰时段收费</a:t>
                      </a:r>
                      <a:r>
                        <a:rPr lang="en-US" altLang="zh-CN" sz="1600" baseline="0" dirty="0">
                          <a:solidFill>
                            <a:srgbClr val="008000"/>
                          </a:solidFill>
                          <a:latin typeface="华文仿宋"/>
                          <a:ea typeface="华文仿宋"/>
                          <a:cs typeface="华文仿宋"/>
                        </a:rPr>
                        <a:t>                         </a:t>
                      </a:r>
                      <a:r>
                        <a:rPr lang="zh-CN" altLang="en-US" sz="1600" baseline="0" dirty="0">
                          <a:solidFill>
                            <a:schemeClr val="accent2"/>
                          </a:solidFill>
                          <a:latin typeface="华文仿宋"/>
                          <a:ea typeface="华文仿宋"/>
                          <a:cs typeface="华文仿宋"/>
                        </a:rPr>
                        <a:t>：每千瓦时，</a:t>
                      </a:r>
                      <a:r>
                        <a:rPr lang="en-US" altLang="zh-CN" sz="1600" b="1" baseline="0" dirty="0">
                          <a:solidFill>
                            <a:srgbClr val="FF0000"/>
                          </a:solidFill>
                          <a:latin typeface="华文仿宋"/>
                          <a:ea typeface="华文仿宋"/>
                          <a:cs typeface="华文仿宋"/>
                        </a:rPr>
                        <a:t>RM0.337</a:t>
                      </a:r>
                    </a:p>
                    <a:p>
                      <a:pPr algn="l"/>
                      <a:r>
                        <a:rPr lang="en-US" altLang="zh-CN" sz="1600" baseline="0" dirty="0">
                          <a:solidFill>
                            <a:schemeClr val="accent2"/>
                          </a:solidFill>
                          <a:latin typeface="华文仿宋"/>
                          <a:ea typeface="华文仿宋"/>
                          <a:cs typeface="华文仿宋"/>
                        </a:rPr>
                        <a:t>MD</a:t>
                      </a:r>
                      <a:r>
                        <a:rPr lang="zh-CN" altLang="en-US" sz="1600" baseline="0" dirty="0">
                          <a:solidFill>
                            <a:schemeClr val="accent2"/>
                          </a:solidFill>
                          <a:latin typeface="华文仿宋"/>
                          <a:ea typeface="华文仿宋"/>
                          <a:cs typeface="华文仿宋"/>
                        </a:rPr>
                        <a:t>收费</a:t>
                      </a:r>
                      <a:r>
                        <a:rPr lang="en-US" altLang="zh-CN" sz="1600" baseline="0" dirty="0">
                          <a:solidFill>
                            <a:srgbClr val="008000"/>
                          </a:solidFill>
                          <a:latin typeface="华文仿宋"/>
                          <a:ea typeface="华文仿宋"/>
                          <a:cs typeface="华文仿宋"/>
                        </a:rPr>
                        <a:t>                                      </a:t>
                      </a:r>
                      <a:r>
                        <a:rPr lang="zh-CN" altLang="en-US" sz="1600" b="1" baseline="0" dirty="0">
                          <a:solidFill>
                            <a:srgbClr val="008000"/>
                          </a:solidFill>
                          <a:latin typeface="华文仿宋"/>
                          <a:ea typeface="华文仿宋"/>
                          <a:cs typeface="华文仿宋"/>
                        </a:rPr>
                        <a:t>：</a:t>
                      </a:r>
                      <a:r>
                        <a:rPr lang="zh-CN" altLang="en-US" sz="1600" baseline="0" dirty="0">
                          <a:solidFill>
                            <a:schemeClr val="accent2"/>
                          </a:solidFill>
                          <a:latin typeface="华文仿宋"/>
                          <a:ea typeface="华文仿宋"/>
                          <a:cs typeface="华文仿宋"/>
                        </a:rPr>
                        <a:t>每千瓦时，</a:t>
                      </a:r>
                      <a:r>
                        <a:rPr lang="en-US" altLang="zh-CN" sz="1600" baseline="0" dirty="0">
                          <a:solidFill>
                            <a:schemeClr val="accent2"/>
                          </a:solidFill>
                          <a:latin typeface="华文仿宋"/>
                          <a:ea typeface="华文仿宋"/>
                          <a:cs typeface="华文仿宋"/>
                        </a:rPr>
                        <a:t>RM29.60</a:t>
                      </a:r>
                    </a:p>
                    <a:p>
                      <a:pPr algn="l"/>
                      <a:endParaRPr lang="en-US" sz="160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23060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5400" dirty="0">
                          <a:solidFill>
                            <a:srgbClr val="002060"/>
                          </a:solidFill>
                          <a:latin typeface="Gisha" panose="020B0502040204020203" pitchFamily="34" charset="-79"/>
                          <a:cs typeface="Gisha" panose="020B0502040204020203" pitchFamily="34" charset="-79"/>
                        </a:rPr>
                        <a:t>E2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dirty="0">
                          <a:solidFill>
                            <a:srgbClr val="002060"/>
                          </a:solidFill>
                          <a:latin typeface="Gisha" panose="020B0502040204020203" pitchFamily="34" charset="-79"/>
                          <a:cs typeface="Gisha" panose="020B0502040204020203" pitchFamily="34" charset="-79"/>
                        </a:rPr>
                        <a:t>Cheaper off-peak energy charge</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aseline="0" dirty="0">
                          <a:solidFill>
                            <a:srgbClr val="C00000"/>
                          </a:solidFill>
                          <a:highlight>
                            <a:srgbClr val="FFFF00"/>
                          </a:highlight>
                          <a:latin typeface="华文仿宋"/>
                          <a:ea typeface="华文仿宋"/>
                          <a:cs typeface="华文仿宋"/>
                        </a:rPr>
                        <a:t>非高峰时段的能量收费较低</a:t>
                      </a:r>
                      <a:endParaRPr lang="en-US" dirty="0">
                        <a:solidFill>
                          <a:srgbClr val="002060"/>
                        </a:solidFill>
                        <a:latin typeface="Gisha" panose="020B0502040204020203" pitchFamily="34" charset="-79"/>
                        <a:cs typeface="Gisha" panose="020B0502040204020203" pitchFamily="34" charset="-79"/>
                      </a:endParaRPr>
                    </a:p>
                    <a:p>
                      <a:pPr algn="l"/>
                      <a:endParaRPr lang="en-US" dirty="0">
                        <a:solidFill>
                          <a:srgbClr val="002060"/>
                        </a:solidFill>
                        <a:latin typeface="Gisha" panose="020B0502040204020203" pitchFamily="34" charset="-79"/>
                        <a:cs typeface="Gisha" panose="020B0502040204020203" pitchFamily="34" charset="-79"/>
                      </a:endParaRPr>
                    </a:p>
                    <a:p>
                      <a:pPr algn="l"/>
                      <a:r>
                        <a:rPr lang="en-US" dirty="0">
                          <a:solidFill>
                            <a:srgbClr val="002060"/>
                          </a:solidFill>
                          <a:latin typeface="Gisha" panose="020B0502040204020203" pitchFamily="34" charset="-79"/>
                          <a:cs typeface="Gisha" panose="020B0502040204020203" pitchFamily="34" charset="-79"/>
                        </a:rPr>
                        <a:t>Expensive</a:t>
                      </a:r>
                      <a:r>
                        <a:rPr lang="en-US" baseline="0" dirty="0">
                          <a:solidFill>
                            <a:srgbClr val="002060"/>
                          </a:solidFill>
                          <a:latin typeface="Gisha" panose="020B0502040204020203" pitchFamily="34" charset="-79"/>
                          <a:cs typeface="Gisha" panose="020B0502040204020203" pitchFamily="34" charset="-79"/>
                        </a:rPr>
                        <a:t> MD Charge</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aseline="0" dirty="0">
                          <a:solidFill>
                            <a:srgbClr val="C00000"/>
                          </a:solidFill>
                          <a:highlight>
                            <a:srgbClr val="FFFF00"/>
                          </a:highlight>
                          <a:latin typeface="华文仿宋"/>
                          <a:ea typeface="华文仿宋"/>
                          <a:cs typeface="华文仿宋"/>
                        </a:rPr>
                        <a:t>稍微昂贵的</a:t>
                      </a:r>
                      <a:r>
                        <a:rPr lang="en-US" altLang="zh-CN" sz="1800" baseline="0" dirty="0">
                          <a:solidFill>
                            <a:srgbClr val="C00000"/>
                          </a:solidFill>
                          <a:highlight>
                            <a:srgbClr val="FFFF00"/>
                          </a:highlight>
                          <a:latin typeface="华文仿宋"/>
                          <a:ea typeface="华文仿宋"/>
                          <a:cs typeface="华文仿宋"/>
                        </a:rPr>
                        <a:t>MD</a:t>
                      </a:r>
                      <a:r>
                        <a:rPr lang="zh-CN" altLang="en-US" sz="1800" baseline="0" dirty="0">
                          <a:solidFill>
                            <a:srgbClr val="C00000"/>
                          </a:solidFill>
                          <a:highlight>
                            <a:srgbClr val="FFFF00"/>
                          </a:highlight>
                          <a:latin typeface="华文仿宋"/>
                          <a:ea typeface="华文仿宋"/>
                          <a:cs typeface="华文仿宋"/>
                        </a:rPr>
                        <a:t>收费</a:t>
                      </a:r>
                      <a:endParaRPr lang="en-US" sz="1800" baseline="0" dirty="0">
                        <a:solidFill>
                          <a:srgbClr val="C00000"/>
                        </a:solidFill>
                        <a:highlight>
                          <a:srgbClr val="FFFF00"/>
                        </a:highlight>
                        <a:latin typeface="华文仿宋"/>
                        <a:ea typeface="华文仿宋"/>
                        <a:cs typeface="华文仿宋"/>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dirty="0">
                          <a:solidFill>
                            <a:srgbClr val="002060"/>
                          </a:solidFill>
                          <a:latin typeface="Gisha" panose="020B0502040204020203" pitchFamily="34" charset="-79"/>
                          <a:cs typeface="Gisha" panose="020B0502040204020203" pitchFamily="34" charset="-79"/>
                        </a:rPr>
                        <a:t>Energy</a:t>
                      </a:r>
                      <a:r>
                        <a:rPr lang="en-US" baseline="0" dirty="0">
                          <a:solidFill>
                            <a:srgbClr val="002060"/>
                          </a:solidFill>
                          <a:latin typeface="Gisha" panose="020B0502040204020203" pitchFamily="34" charset="-79"/>
                          <a:cs typeface="Gisha" panose="020B0502040204020203" pitchFamily="34" charset="-79"/>
                        </a:rPr>
                        <a:t> for Peak-hours	: RM 0.355 per kWh</a:t>
                      </a:r>
                    </a:p>
                    <a:p>
                      <a:pPr algn="l"/>
                      <a:r>
                        <a:rPr lang="en-US" baseline="0" dirty="0">
                          <a:solidFill>
                            <a:srgbClr val="002060"/>
                          </a:solidFill>
                          <a:latin typeface="Gisha" panose="020B0502040204020203" pitchFamily="34" charset="-79"/>
                          <a:cs typeface="Gisha" panose="020B0502040204020203" pitchFamily="34" charset="-79"/>
                        </a:rPr>
                        <a:t>Energy for Off-Peak	: RM 0.219 per kWh</a:t>
                      </a:r>
                    </a:p>
                    <a:p>
                      <a:pPr algn="l"/>
                      <a:r>
                        <a:rPr lang="en-US" baseline="0" dirty="0">
                          <a:solidFill>
                            <a:srgbClr val="002060"/>
                          </a:solidFill>
                          <a:latin typeface="Gisha" panose="020B0502040204020203" pitchFamily="34" charset="-79"/>
                          <a:cs typeface="Gisha" panose="020B0502040204020203" pitchFamily="34" charset="-79"/>
                        </a:rPr>
                        <a:t>Maximum Demand	: RM 37.00 per kW</a:t>
                      </a:r>
                    </a:p>
                    <a:p>
                      <a:pPr algn="l"/>
                      <a:endParaRPr lang="en-US" baseline="0" dirty="0">
                        <a:solidFill>
                          <a:srgbClr val="002060"/>
                        </a:solidFill>
                        <a:latin typeface="Gisha" panose="020B0502040204020203" pitchFamily="34" charset="-79"/>
                        <a:cs typeface="Gisha" panose="020B0502040204020203" pitchFamily="34" charset="-79"/>
                      </a:endParaRPr>
                    </a:p>
                    <a:p>
                      <a:pPr algn="l"/>
                      <a:r>
                        <a:rPr lang="zh-CN" altLang="en-US" sz="1600" baseline="0" dirty="0">
                          <a:solidFill>
                            <a:schemeClr val="accent2"/>
                          </a:solidFill>
                          <a:latin typeface="华文仿宋"/>
                          <a:ea typeface="华文仿宋"/>
                          <a:cs typeface="华文仿宋"/>
                        </a:rPr>
                        <a:t>高峰时段收费</a:t>
                      </a:r>
                      <a:r>
                        <a:rPr lang="en-US" altLang="zh-CN" sz="1600" baseline="0" dirty="0">
                          <a:solidFill>
                            <a:schemeClr val="accent2"/>
                          </a:solidFill>
                          <a:latin typeface="华文仿宋"/>
                          <a:ea typeface="华文仿宋"/>
                          <a:cs typeface="华文仿宋"/>
                        </a:rPr>
                        <a:t>                             </a:t>
                      </a:r>
                      <a:r>
                        <a:rPr lang="zh-CN" altLang="en-US" sz="1600" baseline="0" dirty="0">
                          <a:solidFill>
                            <a:schemeClr val="accent2"/>
                          </a:solidFill>
                          <a:latin typeface="华文仿宋"/>
                          <a:ea typeface="华文仿宋"/>
                          <a:cs typeface="华文仿宋"/>
                        </a:rPr>
                        <a:t>：每千瓦时，</a:t>
                      </a:r>
                      <a:r>
                        <a:rPr lang="en-US" altLang="zh-CN" sz="1600" b="1" baseline="0" dirty="0">
                          <a:solidFill>
                            <a:srgbClr val="FF0000"/>
                          </a:solidFill>
                          <a:latin typeface="华文仿宋"/>
                          <a:ea typeface="华文仿宋"/>
                          <a:cs typeface="华文仿宋"/>
                        </a:rPr>
                        <a:t>RM0.355</a:t>
                      </a:r>
                    </a:p>
                    <a:p>
                      <a:pPr algn="l"/>
                      <a:r>
                        <a:rPr lang="zh-CN" altLang="en-US" sz="1600" baseline="0" dirty="0">
                          <a:solidFill>
                            <a:schemeClr val="accent2"/>
                          </a:solidFill>
                          <a:latin typeface="华文仿宋"/>
                          <a:ea typeface="华文仿宋"/>
                          <a:cs typeface="华文仿宋"/>
                        </a:rPr>
                        <a:t>非高峰时段收费</a:t>
                      </a:r>
                      <a:r>
                        <a:rPr lang="en-US" altLang="zh-CN" sz="1600" baseline="0" dirty="0">
                          <a:solidFill>
                            <a:schemeClr val="accent2"/>
                          </a:solidFill>
                          <a:latin typeface="华文仿宋"/>
                          <a:ea typeface="华文仿宋"/>
                          <a:cs typeface="华文仿宋"/>
                        </a:rPr>
                        <a:t>                         </a:t>
                      </a:r>
                      <a:r>
                        <a:rPr lang="zh-CN" altLang="en-US" sz="1600" baseline="0" dirty="0">
                          <a:solidFill>
                            <a:schemeClr val="accent2"/>
                          </a:solidFill>
                          <a:latin typeface="华文仿宋"/>
                          <a:ea typeface="华文仿宋"/>
                          <a:cs typeface="华文仿宋"/>
                        </a:rPr>
                        <a:t>：每千瓦时，</a:t>
                      </a:r>
                      <a:r>
                        <a:rPr lang="en-US" altLang="zh-CN" sz="1600" b="1" baseline="0" dirty="0">
                          <a:solidFill>
                            <a:srgbClr val="FF0000"/>
                          </a:solidFill>
                          <a:latin typeface="华文仿宋"/>
                          <a:ea typeface="华文仿宋"/>
                          <a:cs typeface="华文仿宋"/>
                        </a:rPr>
                        <a:t>RM0.219</a:t>
                      </a:r>
                    </a:p>
                    <a:p>
                      <a:pPr algn="l"/>
                      <a:r>
                        <a:rPr lang="en-US" altLang="zh-CN" sz="1600" baseline="0" dirty="0">
                          <a:solidFill>
                            <a:schemeClr val="accent2"/>
                          </a:solidFill>
                          <a:latin typeface="华文仿宋"/>
                          <a:ea typeface="华文仿宋"/>
                          <a:cs typeface="华文仿宋"/>
                        </a:rPr>
                        <a:t>MD</a:t>
                      </a:r>
                      <a:r>
                        <a:rPr lang="zh-CN" altLang="en-US" sz="1600" baseline="0" dirty="0">
                          <a:solidFill>
                            <a:schemeClr val="accent2"/>
                          </a:solidFill>
                          <a:latin typeface="华文仿宋"/>
                          <a:ea typeface="华文仿宋"/>
                          <a:cs typeface="华文仿宋"/>
                        </a:rPr>
                        <a:t>收费</a:t>
                      </a:r>
                      <a:r>
                        <a:rPr lang="en-US" altLang="zh-CN" sz="1600" baseline="0" dirty="0">
                          <a:solidFill>
                            <a:schemeClr val="accent2"/>
                          </a:solidFill>
                          <a:latin typeface="华文仿宋"/>
                          <a:ea typeface="华文仿宋"/>
                          <a:cs typeface="华文仿宋"/>
                        </a:rPr>
                        <a:t>                                      </a:t>
                      </a:r>
                      <a:r>
                        <a:rPr lang="zh-CN" altLang="en-US" sz="1600" baseline="0" dirty="0">
                          <a:solidFill>
                            <a:schemeClr val="accent2"/>
                          </a:solidFill>
                          <a:latin typeface="华文仿宋"/>
                          <a:ea typeface="华文仿宋"/>
                          <a:cs typeface="华文仿宋"/>
                        </a:rPr>
                        <a:t>：每千瓦时，</a:t>
                      </a:r>
                      <a:r>
                        <a:rPr lang="en-US" altLang="zh-CN" sz="1600" b="1" baseline="0" dirty="0">
                          <a:solidFill>
                            <a:srgbClr val="FF0000"/>
                          </a:solidFill>
                          <a:latin typeface="华文仿宋"/>
                          <a:ea typeface="华文仿宋"/>
                          <a:cs typeface="华文仿宋"/>
                        </a:rPr>
                        <a:t>RM37.00</a:t>
                      </a:r>
                    </a:p>
                    <a:p>
                      <a:pPr algn="l"/>
                      <a:endParaRPr lang="en-US"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4532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35E5-2A00-4B56-92D5-8D11073D7352}"/>
              </a:ext>
            </a:extLst>
          </p:cNvPr>
          <p:cNvSpPr>
            <a:spLocks noGrp="1"/>
          </p:cNvSpPr>
          <p:nvPr>
            <p:ph type="title"/>
          </p:nvPr>
        </p:nvSpPr>
        <p:spPr/>
        <p:txBody>
          <a:bodyPr>
            <a:normAutofit fontScale="90000"/>
          </a:bodyPr>
          <a:lstStyle/>
          <a:p>
            <a:r>
              <a:rPr lang="en-MY" dirty="0"/>
              <a:t>Tariff C &amp; </a:t>
            </a:r>
            <a:r>
              <a:rPr lang="en-US" altLang="zh-CN" dirty="0"/>
              <a:t>E</a:t>
            </a:r>
            <a:br>
              <a:rPr lang="en-US" altLang="zh-CN" dirty="0"/>
            </a:br>
            <a:r>
              <a:rPr lang="zh-CN" altLang="en-US" sz="3100" b="1" dirty="0"/>
              <a:t>供电价目表</a:t>
            </a:r>
            <a:r>
              <a:rPr lang="en-US" altLang="zh-CN" sz="3100" b="1" dirty="0"/>
              <a:t>C &amp; E</a:t>
            </a:r>
            <a:endParaRPr lang="en-MY" dirty="0"/>
          </a:p>
        </p:txBody>
      </p:sp>
      <p:sp>
        <p:nvSpPr>
          <p:cNvPr id="3" name="Footer Placeholder 2">
            <a:extLst>
              <a:ext uri="{FF2B5EF4-FFF2-40B4-BE49-F238E27FC236}">
                <a16:creationId xmlns:a16="http://schemas.microsoft.com/office/drawing/2014/main" id="{1351DB53-4BC0-45C5-817D-0BFC54E29CE1}"/>
              </a:ext>
            </a:extLst>
          </p:cNvPr>
          <p:cNvSpPr>
            <a:spLocks noGrp="1"/>
          </p:cNvSpPr>
          <p:nvPr>
            <p:ph type="ftr" sz="quarter" idx="11"/>
          </p:nvPr>
        </p:nvSpPr>
        <p:spPr>
          <a:xfrm>
            <a:off x="0" y="6520259"/>
            <a:ext cx="9144000" cy="365125"/>
          </a:xfrm>
        </p:spPr>
        <p:txBody>
          <a:bodyPr/>
          <a:lstStyle/>
          <a:p>
            <a:r>
              <a:rPr lang="en-MY"/>
              <a:t>www.iBright.com.my</a:t>
            </a:r>
          </a:p>
        </p:txBody>
      </p:sp>
      <p:graphicFrame>
        <p:nvGraphicFramePr>
          <p:cNvPr id="4" name="Table 3">
            <a:extLst>
              <a:ext uri="{FF2B5EF4-FFF2-40B4-BE49-F238E27FC236}">
                <a16:creationId xmlns:a16="http://schemas.microsoft.com/office/drawing/2014/main" id="{09C2547F-8831-44CD-B351-0A1FE1C21314}"/>
              </a:ext>
            </a:extLst>
          </p:cNvPr>
          <p:cNvGraphicFramePr>
            <a:graphicFrameLocks noGrp="1"/>
          </p:cNvGraphicFramePr>
          <p:nvPr>
            <p:extLst>
              <p:ext uri="{D42A27DB-BD31-4B8C-83A1-F6EECF244321}">
                <p14:modId xmlns:p14="http://schemas.microsoft.com/office/powerpoint/2010/main" val="4056998126"/>
              </p:ext>
            </p:extLst>
          </p:nvPr>
        </p:nvGraphicFramePr>
        <p:xfrm>
          <a:off x="0" y="901893"/>
          <a:ext cx="9144000" cy="5592855"/>
        </p:xfrm>
        <a:graphic>
          <a:graphicData uri="http://schemas.openxmlformats.org/drawingml/2006/table">
            <a:tbl>
              <a:tblPr firstRow="1" bandRow="1"/>
              <a:tblGrid>
                <a:gridCol w="2948116">
                  <a:extLst>
                    <a:ext uri="{9D8B030D-6E8A-4147-A177-3AD203B41FA5}">
                      <a16:colId xmlns:a16="http://schemas.microsoft.com/office/drawing/2014/main" val="20000"/>
                    </a:ext>
                  </a:extLst>
                </a:gridCol>
                <a:gridCol w="6195884">
                  <a:extLst>
                    <a:ext uri="{9D8B030D-6E8A-4147-A177-3AD203B41FA5}">
                      <a16:colId xmlns:a16="http://schemas.microsoft.com/office/drawing/2014/main" val="20001"/>
                    </a:ext>
                  </a:extLst>
                </a:gridCol>
              </a:tblGrid>
              <a:tr h="36390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mn-lt"/>
                        </a:rPr>
                        <a:t>Tarif</a:t>
                      </a:r>
                      <a:r>
                        <a:rPr lang="en-US" altLang="zh-CN" dirty="0">
                          <a:latin typeface="+mn-lt"/>
                        </a:rPr>
                        <a:t>f </a:t>
                      </a:r>
                      <a:r>
                        <a:rPr lang="zh-CN" altLang="en-US" dirty="0">
                          <a:latin typeface="+mn-lt"/>
                        </a:rPr>
                        <a:t>收费</a:t>
                      </a:r>
                      <a:endParaRPr lang="en-US"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mn-lt"/>
                        </a:rPr>
                        <a:t>DESCRIPTIO</a:t>
                      </a:r>
                      <a:r>
                        <a:rPr lang="en-US" altLang="zh-CN" dirty="0">
                          <a:latin typeface="+mn-lt"/>
                        </a:rPr>
                        <a:t>N </a:t>
                      </a:r>
                      <a:r>
                        <a:rPr lang="zh-CN" altLang="en-US" dirty="0">
                          <a:latin typeface="+mn-lt"/>
                        </a:rPr>
                        <a:t>说明</a:t>
                      </a:r>
                      <a:endParaRPr lang="en-US"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57764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5400" dirty="0">
                          <a:solidFill>
                            <a:srgbClr val="002060"/>
                          </a:solidFill>
                          <a:latin typeface="Gisha" panose="020B0502040204020203" pitchFamily="34" charset="-79"/>
                          <a:cs typeface="Gisha" panose="020B0502040204020203" pitchFamily="34" charset="-79"/>
                        </a:rPr>
                        <a:t>C1 or E1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pPr>
                      <a:r>
                        <a:rPr lang="en-US" sz="1800" dirty="0">
                          <a:solidFill>
                            <a:srgbClr val="002060"/>
                          </a:solidFill>
                          <a:latin typeface="Gisha" panose="020B0502040204020203" pitchFamily="34" charset="-79"/>
                          <a:cs typeface="Gisha" panose="020B0502040204020203" pitchFamily="34" charset="-79"/>
                        </a:rPr>
                        <a:t>Good for those: Use a lot of energy during peak</a:t>
                      </a:r>
                    </a:p>
                    <a:p>
                      <a:pPr algn="l">
                        <a:lnSpc>
                          <a:spcPct val="100000"/>
                        </a:lnSpc>
                      </a:pPr>
                      <a:r>
                        <a:rPr lang="en-US" sz="1800" b="1" dirty="0">
                          <a:solidFill>
                            <a:srgbClr val="002060"/>
                          </a:solidFill>
                          <a:latin typeface="Gisha" panose="020B0502040204020203" pitchFamily="34" charset="-79"/>
                          <a:cs typeface="Gisha" panose="020B0502040204020203" pitchFamily="34" charset="-79"/>
                        </a:rPr>
                        <a:t>Use</a:t>
                      </a:r>
                      <a:r>
                        <a:rPr lang="en-US" sz="1800" b="1" baseline="0" dirty="0">
                          <a:solidFill>
                            <a:srgbClr val="002060"/>
                          </a:solidFill>
                          <a:latin typeface="Gisha" panose="020B0502040204020203" pitchFamily="34" charset="-79"/>
                          <a:cs typeface="Gisha" panose="020B0502040204020203" pitchFamily="34" charset="-79"/>
                        </a:rPr>
                        <a:t> less during off-peak</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baseline="0" dirty="0">
                          <a:solidFill>
                            <a:schemeClr val="accent2"/>
                          </a:solidFill>
                          <a:highlight>
                            <a:srgbClr val="FFFF00"/>
                          </a:highlight>
                          <a:latin typeface="华文仿宋"/>
                          <a:ea typeface="华文仿宋"/>
                          <a:cs typeface="华文仿宋"/>
                        </a:rPr>
                        <a:t>有利于在高峰时段需要使用非常多电源而在非高峰时段使用量相对较少的用户。</a:t>
                      </a:r>
                      <a:endParaRPr lang="en-MY" altLang="zh-CN" sz="1800" b="1" baseline="0" dirty="0">
                        <a:solidFill>
                          <a:schemeClr val="accent2"/>
                        </a:solidFill>
                        <a:highlight>
                          <a:srgbClr val="FFFF00"/>
                        </a:highlight>
                        <a:latin typeface="华文仿宋"/>
                        <a:ea typeface="华文仿宋"/>
                        <a:cs typeface="华文仿宋"/>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002060"/>
                        </a:solidFill>
                        <a:latin typeface="Gisha" panose="020B0502040204020203" pitchFamily="34" charset="-79"/>
                        <a:cs typeface="Gisha" panose="020B0502040204020203" pitchFamily="34" charset="-79"/>
                      </a:endParaRPr>
                    </a:p>
                    <a:p>
                      <a:pPr algn="l">
                        <a:lnSpc>
                          <a:spcPct val="100000"/>
                        </a:lnSpc>
                      </a:pPr>
                      <a:r>
                        <a:rPr lang="en-US" sz="1800" baseline="0" dirty="0">
                          <a:solidFill>
                            <a:srgbClr val="002060"/>
                          </a:solidFill>
                          <a:latin typeface="Gisha" panose="020B0502040204020203" pitchFamily="34" charset="-79"/>
                          <a:cs typeface="Gisha" panose="020B0502040204020203" pitchFamily="34" charset="-79"/>
                        </a:rPr>
                        <a:t>Can apply for special discount: OPTR</a:t>
                      </a:r>
                    </a:p>
                    <a:p>
                      <a:pPr marL="342900" indent="-342900" algn="l">
                        <a:lnSpc>
                          <a:spcPct val="100000"/>
                        </a:lnSpc>
                        <a:buFontTx/>
                        <a:buChar char="-"/>
                      </a:pPr>
                      <a:r>
                        <a:rPr lang="en-US" sz="1800" baseline="0" dirty="0">
                          <a:solidFill>
                            <a:srgbClr val="002060"/>
                          </a:solidFill>
                          <a:latin typeface="Gisha" panose="020B0502040204020203" pitchFamily="34" charset="-79"/>
                          <a:cs typeface="Gisha" panose="020B0502040204020203" pitchFamily="34" charset="-79"/>
                        </a:rPr>
                        <a:t>20% discount for off-peak use</a:t>
                      </a:r>
                    </a:p>
                    <a:p>
                      <a:pPr marL="0" indent="0" algn="l">
                        <a:lnSpc>
                          <a:spcPct val="100000"/>
                        </a:lnSpc>
                        <a:buFontTx/>
                        <a:buNone/>
                      </a:pPr>
                      <a:r>
                        <a:rPr lang="zh-CN" altLang="en-US" sz="1800" b="1" baseline="0" dirty="0">
                          <a:solidFill>
                            <a:schemeClr val="accent2"/>
                          </a:solidFill>
                          <a:highlight>
                            <a:srgbClr val="FFFF00"/>
                          </a:highlight>
                          <a:latin typeface="华文仿宋"/>
                          <a:ea typeface="华文仿宋"/>
                          <a:cs typeface="华文仿宋"/>
                        </a:rPr>
                        <a:t>可以申请非高峰时段的特价</a:t>
                      </a:r>
                      <a:endParaRPr lang="en-US" altLang="zh-CN" sz="1800" b="1" baseline="0" dirty="0">
                        <a:solidFill>
                          <a:schemeClr val="accent2"/>
                        </a:solidFill>
                        <a:highlight>
                          <a:srgbClr val="FFFF00"/>
                        </a:highlight>
                        <a:latin typeface="华文仿宋"/>
                        <a:ea typeface="华文仿宋"/>
                        <a:cs typeface="华文仿宋"/>
                      </a:endParaRPr>
                    </a:p>
                    <a:p>
                      <a:pPr marL="342900" indent="-342900" algn="l">
                        <a:lnSpc>
                          <a:spcPct val="100000"/>
                        </a:lnSpc>
                        <a:buFontTx/>
                        <a:buChar char="-"/>
                      </a:pPr>
                      <a:r>
                        <a:rPr lang="zh-CN" altLang="en-US" sz="1800" b="1" baseline="0" dirty="0">
                          <a:solidFill>
                            <a:schemeClr val="accent2"/>
                          </a:solidFill>
                          <a:highlight>
                            <a:srgbClr val="FFFF00"/>
                          </a:highlight>
                          <a:latin typeface="华文仿宋"/>
                          <a:ea typeface="华文仿宋"/>
                          <a:cs typeface="华文仿宋"/>
                        </a:rPr>
                        <a:t>非高峰时段可享有</a:t>
                      </a:r>
                      <a:r>
                        <a:rPr lang="en-US" altLang="zh-CN" sz="1800" b="1" baseline="0" dirty="0">
                          <a:solidFill>
                            <a:schemeClr val="accent2"/>
                          </a:solidFill>
                          <a:highlight>
                            <a:srgbClr val="FFFF00"/>
                          </a:highlight>
                          <a:latin typeface="华文仿宋"/>
                          <a:ea typeface="华文仿宋"/>
                          <a:cs typeface="华文仿宋"/>
                        </a:rPr>
                        <a:t>20%</a:t>
                      </a:r>
                      <a:r>
                        <a:rPr lang="zh-CN" altLang="en-US" sz="1800" b="1" baseline="0" dirty="0">
                          <a:solidFill>
                            <a:schemeClr val="accent2"/>
                          </a:solidFill>
                          <a:highlight>
                            <a:srgbClr val="FFFF00"/>
                          </a:highlight>
                          <a:latin typeface="华文仿宋"/>
                          <a:ea typeface="华文仿宋"/>
                          <a:cs typeface="华文仿宋"/>
                        </a:rPr>
                        <a:t>折扣</a:t>
                      </a:r>
                      <a:endParaRPr lang="en-US" sz="1800" b="1" dirty="0">
                        <a:solidFill>
                          <a:schemeClr val="accent2"/>
                        </a:solidFill>
                        <a:highlight>
                          <a:srgbClr val="FFFF00"/>
                        </a:highlight>
                        <a:latin typeface="华文仿宋"/>
                        <a:ea typeface="华文仿宋"/>
                        <a:cs typeface="华文仿宋"/>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263629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5400" dirty="0">
                          <a:solidFill>
                            <a:srgbClr val="002060"/>
                          </a:solidFill>
                          <a:latin typeface="Gisha" panose="020B0502040204020203" pitchFamily="34" charset="-79"/>
                          <a:cs typeface="Gisha" panose="020B0502040204020203" pitchFamily="34" charset="-79"/>
                        </a:rPr>
                        <a:t>C2 or E2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pPr>
                      <a:r>
                        <a:rPr lang="en-US" sz="1800" dirty="0">
                          <a:solidFill>
                            <a:srgbClr val="002060"/>
                          </a:solidFill>
                          <a:latin typeface="Gisha" panose="020B0502040204020203" pitchFamily="34" charset="-79"/>
                          <a:cs typeface="Gisha" panose="020B0502040204020203" pitchFamily="34" charset="-79"/>
                        </a:rPr>
                        <a:t>Good for those:</a:t>
                      </a:r>
                      <a:r>
                        <a:rPr lang="en-US" sz="1800" baseline="0" dirty="0">
                          <a:solidFill>
                            <a:srgbClr val="002060"/>
                          </a:solidFill>
                          <a:latin typeface="Gisha" panose="020B0502040204020203" pitchFamily="34" charset="-79"/>
                          <a:cs typeface="Gisha" panose="020B0502040204020203" pitchFamily="34" charset="-79"/>
                        </a:rPr>
                        <a:t> Using constant or almost constant amount of energy during peak and off-peak perio</a:t>
                      </a:r>
                      <a:r>
                        <a:rPr lang="en-US" altLang="zh-CN" sz="1800" baseline="0" dirty="0">
                          <a:solidFill>
                            <a:srgbClr val="002060"/>
                          </a:solidFill>
                          <a:latin typeface="Gisha" panose="020B0502040204020203" pitchFamily="34" charset="-79"/>
                          <a:cs typeface="Gisha" panose="020B0502040204020203" pitchFamily="34" charset="-79"/>
                        </a:rPr>
                        <a:t>d</a:t>
                      </a:r>
                      <a:endParaRPr lang="en-US" sz="1800" baseline="0" dirty="0">
                        <a:solidFill>
                          <a:srgbClr val="002060"/>
                        </a:solidFill>
                        <a:latin typeface="Gisha" panose="020B0502040204020203" pitchFamily="34" charset="-79"/>
                        <a:cs typeface="Gisha" panose="020B05020402040202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baseline="0" dirty="0">
                          <a:solidFill>
                            <a:schemeClr val="accent2"/>
                          </a:solidFill>
                          <a:highlight>
                            <a:srgbClr val="FFFF00"/>
                          </a:highlight>
                          <a:latin typeface="华文仿宋"/>
                          <a:ea typeface="华文仿宋"/>
                          <a:cs typeface="华文仿宋"/>
                        </a:rPr>
                        <a:t>有利于在高峰与非高峰时段使用量几乎相同的用户。</a:t>
                      </a:r>
                      <a:endParaRPr lang="en-MY" altLang="zh-CN" sz="1800" b="1" baseline="0" dirty="0">
                        <a:solidFill>
                          <a:schemeClr val="accent2"/>
                        </a:solidFill>
                        <a:highlight>
                          <a:srgbClr val="FFFF00"/>
                        </a:highlight>
                        <a:latin typeface="华文仿宋"/>
                        <a:ea typeface="华文仿宋"/>
                        <a:cs typeface="华文仿宋"/>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002060"/>
                        </a:solidFill>
                        <a:latin typeface="Gisha" panose="020B0502040204020203" pitchFamily="34" charset="-79"/>
                        <a:cs typeface="Gisha" panose="020B05020402040202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rgbClr val="002060"/>
                          </a:solidFill>
                          <a:latin typeface="Gisha" panose="020B0502040204020203" pitchFamily="34" charset="-79"/>
                          <a:cs typeface="Gisha" panose="020B0502040204020203" pitchFamily="34" charset="-79"/>
                        </a:rPr>
                        <a:t>No discount. </a:t>
                      </a:r>
                      <a:r>
                        <a:rPr lang="zh-CN" altLang="en-US" sz="1800" b="1" baseline="0" dirty="0">
                          <a:solidFill>
                            <a:schemeClr val="accent2"/>
                          </a:solidFill>
                          <a:highlight>
                            <a:srgbClr val="FFFF00"/>
                          </a:highlight>
                          <a:latin typeface="华文仿宋"/>
                          <a:ea typeface="华文仿宋"/>
                          <a:cs typeface="华文仿宋"/>
                        </a:rPr>
                        <a:t>没有特别的折扣。</a:t>
                      </a:r>
                      <a:endParaRPr lang="en-US" altLang="zh-CN" sz="1800" b="1" baseline="0" dirty="0">
                        <a:solidFill>
                          <a:schemeClr val="accent2"/>
                        </a:solidFill>
                        <a:highlight>
                          <a:srgbClr val="FFFF00"/>
                        </a:highlight>
                        <a:latin typeface="华文仿宋"/>
                        <a:ea typeface="华文仿宋"/>
                        <a:cs typeface="华文仿宋"/>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002060"/>
                        </a:solidFill>
                        <a:latin typeface="Gisha" panose="020B0502040204020203" pitchFamily="34" charset="-79"/>
                        <a:cs typeface="Gisha" panose="020B05020402040202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rgbClr val="002060"/>
                          </a:solidFill>
                          <a:latin typeface="Gisha" panose="020B0502040204020203" pitchFamily="34" charset="-79"/>
                          <a:cs typeface="Gisha" panose="020B0502040204020203" pitchFamily="34" charset="-79"/>
                        </a:rPr>
                        <a:t>Way to save is to use </a:t>
                      </a:r>
                      <a:r>
                        <a:rPr lang="en-US" sz="1800" b="1" baseline="0" dirty="0">
                          <a:solidFill>
                            <a:srgbClr val="002060"/>
                          </a:solidFill>
                          <a:latin typeface="Gisha" panose="020B0502040204020203" pitchFamily="34" charset="-79"/>
                          <a:cs typeface="Gisha" panose="020B0502040204020203" pitchFamily="34" charset="-79"/>
                        </a:rPr>
                        <a:t>more energy during off-peak.</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baseline="0" dirty="0">
                          <a:solidFill>
                            <a:schemeClr val="accent2"/>
                          </a:solidFill>
                          <a:highlight>
                            <a:srgbClr val="FFFF00"/>
                          </a:highlight>
                          <a:latin typeface="华文仿宋"/>
                          <a:ea typeface="华文仿宋"/>
                          <a:cs typeface="华文仿宋"/>
                        </a:rPr>
                        <a:t>在非高峰时段使用更多的电源，这可被视为节省能源的用法。</a:t>
                      </a:r>
                      <a:endParaRPr lang="en-US" sz="2000" b="1" dirty="0">
                        <a:solidFill>
                          <a:schemeClr val="accent2"/>
                        </a:solidFill>
                        <a:highlight>
                          <a:srgbClr val="FFFF00"/>
                        </a:highlight>
                        <a:latin typeface="华文仿宋"/>
                        <a:ea typeface="华文仿宋"/>
                        <a:cs typeface="华文仿宋"/>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9850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2D9B-7795-44DC-A9D3-3CCD8198F026}"/>
              </a:ext>
            </a:extLst>
          </p:cNvPr>
          <p:cNvSpPr>
            <a:spLocks noGrp="1"/>
          </p:cNvSpPr>
          <p:nvPr>
            <p:ph type="title"/>
          </p:nvPr>
        </p:nvSpPr>
        <p:spPr>
          <a:xfrm>
            <a:off x="1187624" y="13142"/>
            <a:ext cx="7956376" cy="787565"/>
          </a:xfrm>
        </p:spPr>
        <p:txBody>
          <a:bodyPr>
            <a:normAutofit fontScale="90000"/>
          </a:bodyPr>
          <a:lstStyle/>
          <a:p>
            <a:r>
              <a:rPr lang="en-MY" dirty="0"/>
              <a:t>Purpose</a:t>
            </a:r>
            <a:br>
              <a:rPr lang="en-MY" dirty="0"/>
            </a:br>
            <a:r>
              <a:rPr lang="zh-CN" altLang="en-US" sz="3100" b="1" dirty="0"/>
              <a:t>目的</a:t>
            </a:r>
            <a:endParaRPr lang="en-MY" b="1" dirty="0"/>
          </a:p>
        </p:txBody>
      </p:sp>
      <p:sp>
        <p:nvSpPr>
          <p:cNvPr id="3" name="Footer Placeholder 2">
            <a:extLst>
              <a:ext uri="{FF2B5EF4-FFF2-40B4-BE49-F238E27FC236}">
                <a16:creationId xmlns:a16="http://schemas.microsoft.com/office/drawing/2014/main" id="{817F390A-DD7B-4BC7-A16E-B0A56F4F58F5}"/>
              </a:ext>
            </a:extLst>
          </p:cNvPr>
          <p:cNvSpPr>
            <a:spLocks noGrp="1"/>
          </p:cNvSpPr>
          <p:nvPr>
            <p:ph type="ftr" sz="quarter" idx="11"/>
          </p:nvPr>
        </p:nvSpPr>
        <p:spPr>
          <a:xfrm>
            <a:off x="0" y="6520259"/>
            <a:ext cx="9144000" cy="365125"/>
          </a:xfrm>
        </p:spPr>
        <p:txBody>
          <a:bodyPr/>
          <a:lstStyle/>
          <a:p>
            <a:r>
              <a:rPr lang="en-MY"/>
              <a:t>www.iBright.com.my</a:t>
            </a:r>
          </a:p>
        </p:txBody>
      </p:sp>
      <p:sp>
        <p:nvSpPr>
          <p:cNvPr id="4" name="Content Placeholder 1">
            <a:extLst>
              <a:ext uri="{FF2B5EF4-FFF2-40B4-BE49-F238E27FC236}">
                <a16:creationId xmlns:a16="http://schemas.microsoft.com/office/drawing/2014/main" id="{2B119DFF-1CA0-4971-A2FC-C42675346143}"/>
              </a:ext>
            </a:extLst>
          </p:cNvPr>
          <p:cNvSpPr txBox="1">
            <a:spLocks/>
          </p:cNvSpPr>
          <p:nvPr/>
        </p:nvSpPr>
        <p:spPr>
          <a:xfrm>
            <a:off x="0" y="836713"/>
            <a:ext cx="9144000" cy="56430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solidFill>
                <a:srgbClr val="002060"/>
              </a:solidFill>
              <a:latin typeface="Gisha" panose="020B0502040204020203" pitchFamily="34" charset="-79"/>
              <a:cs typeface="Gisha" panose="020B0502040204020203" pitchFamily="34" charset="-79"/>
            </a:endParaRPr>
          </a:p>
          <a:p>
            <a:r>
              <a:rPr lang="en-US" dirty="0">
                <a:solidFill>
                  <a:srgbClr val="002060"/>
                </a:solidFill>
                <a:latin typeface="Gisha" panose="020B0502040204020203" pitchFamily="34" charset="-79"/>
                <a:ea typeface="Cambria Math" panose="02040503050406030204" pitchFamily="18" charset="0"/>
                <a:cs typeface="Gisha" panose="020B0502040204020203" pitchFamily="34" charset="-79"/>
              </a:rPr>
              <a:t>Applicable for Commercial Tariff (Tariff C) and Industrial Tariff (Tariff E)</a:t>
            </a:r>
          </a:p>
          <a:p>
            <a:pPr marL="0" indent="0">
              <a:buNone/>
            </a:pPr>
            <a:r>
              <a:rPr lang="zh-CN" altLang="en-US" sz="2800" b="1" dirty="0">
                <a:latin typeface="Gisha" panose="020B0502040204020203" pitchFamily="34" charset="-79"/>
                <a:ea typeface="Cambria Math" panose="02040503050406030204" pitchFamily="18" charset="0"/>
                <a:cs typeface="Gisha" panose="020B0502040204020203" pitchFamily="34" charset="-79"/>
              </a:rPr>
              <a:t>   </a:t>
            </a:r>
            <a:r>
              <a:rPr lang="zh-CN" altLang="en-US" sz="2800" b="1" dirty="0">
                <a:solidFill>
                  <a:schemeClr val="accent2">
                    <a:lumMod val="60000"/>
                    <a:lumOff val="40000"/>
                  </a:schemeClr>
                </a:solidFill>
                <a:latin typeface="Gisha" panose="020B0502040204020203" pitchFamily="34" charset="-79"/>
                <a:ea typeface="Cambria Math" panose="02040503050406030204" pitchFamily="18" charset="0"/>
                <a:cs typeface="Gisha" panose="020B0502040204020203" pitchFamily="34" charset="-79"/>
              </a:rPr>
              <a:t>适用于商业关税 </a:t>
            </a:r>
            <a:r>
              <a:rPr lang="en-US" altLang="zh-CN" sz="2800" b="1" dirty="0">
                <a:solidFill>
                  <a:schemeClr val="accent2">
                    <a:lumMod val="60000"/>
                    <a:lumOff val="40000"/>
                  </a:schemeClr>
                </a:solidFill>
                <a:latin typeface="Gisha" panose="020B0502040204020203" pitchFamily="34" charset="-79"/>
                <a:ea typeface="Cambria Math" panose="02040503050406030204" pitchFamily="18" charset="0"/>
                <a:cs typeface="Gisha" panose="020B0502040204020203" pitchFamily="34" charset="-79"/>
              </a:rPr>
              <a:t>C (Tariff C) </a:t>
            </a:r>
            <a:r>
              <a:rPr lang="zh-CN" altLang="en-US" sz="2800" b="1" dirty="0">
                <a:solidFill>
                  <a:schemeClr val="accent2">
                    <a:lumMod val="60000"/>
                    <a:lumOff val="40000"/>
                  </a:schemeClr>
                </a:solidFill>
                <a:latin typeface="Gisha" panose="020B0502040204020203" pitchFamily="34" charset="-79"/>
                <a:ea typeface="Cambria Math" panose="02040503050406030204" pitchFamily="18" charset="0"/>
                <a:cs typeface="Gisha" panose="020B0502040204020203" pitchFamily="34" charset="-79"/>
              </a:rPr>
              <a:t>和工业关税 </a:t>
            </a:r>
            <a:r>
              <a:rPr lang="en-US" altLang="zh-CN" sz="2800" b="1" dirty="0">
                <a:solidFill>
                  <a:schemeClr val="accent2">
                    <a:lumMod val="60000"/>
                    <a:lumOff val="40000"/>
                  </a:schemeClr>
                </a:solidFill>
                <a:latin typeface="Gisha" panose="020B0502040204020203" pitchFamily="34" charset="-79"/>
                <a:ea typeface="Cambria Math" panose="02040503050406030204" pitchFamily="18" charset="0"/>
                <a:cs typeface="Gisha" panose="020B0502040204020203" pitchFamily="34" charset="-79"/>
              </a:rPr>
              <a:t>E (Tariff E)</a:t>
            </a:r>
          </a:p>
          <a:p>
            <a:endParaRPr lang="en-US" dirty="0">
              <a:solidFill>
                <a:schemeClr val="accent2">
                  <a:lumMod val="60000"/>
                  <a:lumOff val="40000"/>
                </a:schemeClr>
              </a:solidFill>
              <a:latin typeface="Gisha" panose="020B0502040204020203" pitchFamily="34" charset="-79"/>
              <a:ea typeface="Cambria Math" panose="02040503050406030204" pitchFamily="18" charset="0"/>
              <a:cs typeface="Gisha" panose="020B0502040204020203" pitchFamily="34" charset="-79"/>
            </a:endParaRPr>
          </a:p>
          <a:p>
            <a:r>
              <a:rPr lang="en-US" dirty="0">
                <a:solidFill>
                  <a:srgbClr val="002060"/>
                </a:solidFill>
                <a:latin typeface="Gisha" panose="020B0502040204020203" pitchFamily="34" charset="-79"/>
                <a:ea typeface="Cambria Math" panose="02040503050406030204" pitchFamily="18" charset="0"/>
                <a:cs typeface="Gisha" panose="020B0502040204020203" pitchFamily="34" charset="-79"/>
              </a:rPr>
              <a:t>An illustration of how electricity is billed by TNB</a:t>
            </a:r>
          </a:p>
          <a:p>
            <a:pPr marL="0" indent="0">
              <a:buNone/>
            </a:pPr>
            <a:r>
              <a:rPr lang="zh-CN" altLang="en-US" sz="2800" b="1" dirty="0">
                <a:latin typeface="Gisha" panose="020B0502040204020203" pitchFamily="34" charset="-79"/>
                <a:ea typeface="Cambria Math" panose="02040503050406030204" pitchFamily="18" charset="0"/>
                <a:cs typeface="Gisha" panose="020B0502040204020203" pitchFamily="34" charset="-79"/>
              </a:rPr>
              <a:t>   </a:t>
            </a:r>
            <a:r>
              <a:rPr lang="zh-CN" altLang="en-US" sz="2800" b="1" dirty="0">
                <a:solidFill>
                  <a:schemeClr val="accent2">
                    <a:lumMod val="60000"/>
                    <a:lumOff val="40000"/>
                  </a:schemeClr>
                </a:solidFill>
                <a:latin typeface="Gisha" panose="020B0502040204020203" pitchFamily="34" charset="-79"/>
                <a:ea typeface="Cambria Math" panose="02040503050406030204" pitchFamily="18" charset="0"/>
                <a:cs typeface="Gisha" panose="020B0502040204020203" pitchFamily="34" charset="-79"/>
              </a:rPr>
              <a:t>国能如何计费的图解说明</a:t>
            </a:r>
            <a:endParaRPr lang="en-US" sz="2800" b="1" dirty="0">
              <a:solidFill>
                <a:schemeClr val="accent2">
                  <a:lumMod val="60000"/>
                  <a:lumOff val="40000"/>
                </a:schemeClr>
              </a:solidFill>
              <a:latin typeface="Gisha" panose="020B0502040204020203" pitchFamily="34" charset="-79"/>
              <a:ea typeface="Cambria Math" panose="02040503050406030204" pitchFamily="18" charset="0"/>
              <a:cs typeface="Gisha" panose="020B0502040204020203" pitchFamily="34" charset="-79"/>
            </a:endParaRPr>
          </a:p>
          <a:p>
            <a:pPr lvl="1"/>
            <a:r>
              <a:rPr lang="en-US" dirty="0">
                <a:solidFill>
                  <a:srgbClr val="002060"/>
                </a:solidFill>
                <a:latin typeface="Gisha" panose="020B0502040204020203" pitchFamily="34" charset="-79"/>
                <a:ea typeface="Cambria Math" panose="02040503050406030204" pitchFamily="18" charset="0"/>
                <a:cs typeface="Gisha" panose="020B0502040204020203" pitchFamily="34" charset="-79"/>
              </a:rPr>
              <a:t>Peak and off-peak use </a:t>
            </a:r>
            <a:r>
              <a:rPr lang="zh-CN" altLang="en-US" b="1" dirty="0">
                <a:solidFill>
                  <a:schemeClr val="accent2">
                    <a:lumMod val="60000"/>
                    <a:lumOff val="40000"/>
                  </a:schemeClr>
                </a:solidFill>
                <a:latin typeface="Gisha" panose="020B0502040204020203" pitchFamily="34" charset="-79"/>
                <a:ea typeface="Cambria Math" panose="02040503050406030204" pitchFamily="18" charset="0"/>
                <a:cs typeface="Gisha" panose="020B0502040204020203" pitchFamily="34" charset="-79"/>
              </a:rPr>
              <a:t>高峰和非高峰的使用</a:t>
            </a:r>
            <a:endParaRPr lang="en-US" b="1" dirty="0">
              <a:solidFill>
                <a:schemeClr val="accent2">
                  <a:lumMod val="60000"/>
                  <a:lumOff val="40000"/>
                </a:schemeClr>
              </a:solidFill>
              <a:latin typeface="Gisha" panose="020B0502040204020203" pitchFamily="34" charset="-79"/>
              <a:ea typeface="Cambria Math" panose="02040503050406030204" pitchFamily="18" charset="0"/>
              <a:cs typeface="Gisha" panose="020B0502040204020203" pitchFamily="34" charset="-79"/>
            </a:endParaRPr>
          </a:p>
          <a:p>
            <a:pPr lvl="1"/>
            <a:r>
              <a:rPr lang="en-US" dirty="0">
                <a:solidFill>
                  <a:srgbClr val="002060"/>
                </a:solidFill>
                <a:latin typeface="Gisha" panose="020B0502040204020203" pitchFamily="34" charset="-79"/>
                <a:ea typeface="Cambria Math" panose="02040503050406030204" pitchFamily="18" charset="0"/>
                <a:cs typeface="Gisha" panose="020B0502040204020203" pitchFamily="34" charset="-79"/>
              </a:rPr>
              <a:t>Energy </a:t>
            </a:r>
            <a:r>
              <a:rPr lang="zh-CN" altLang="en-US" b="1" dirty="0">
                <a:solidFill>
                  <a:schemeClr val="accent2">
                    <a:lumMod val="60000"/>
                    <a:lumOff val="40000"/>
                  </a:schemeClr>
                </a:solidFill>
                <a:latin typeface="Gisha" panose="020B0502040204020203" pitchFamily="34" charset="-79"/>
                <a:ea typeface="Cambria Math" panose="02040503050406030204" pitchFamily="18" charset="0"/>
                <a:cs typeface="Gisha" panose="020B0502040204020203" pitchFamily="34" charset="-79"/>
              </a:rPr>
              <a:t>能源</a:t>
            </a:r>
            <a:endParaRPr lang="en-US" b="1" dirty="0">
              <a:solidFill>
                <a:schemeClr val="accent2">
                  <a:lumMod val="60000"/>
                  <a:lumOff val="40000"/>
                </a:schemeClr>
              </a:solidFill>
              <a:latin typeface="Gisha" panose="020B0502040204020203" pitchFamily="34" charset="-79"/>
              <a:ea typeface="Cambria Math" panose="02040503050406030204" pitchFamily="18" charset="0"/>
              <a:cs typeface="Gisha" panose="020B0502040204020203" pitchFamily="34" charset="-79"/>
            </a:endParaRPr>
          </a:p>
          <a:p>
            <a:pPr lvl="1"/>
            <a:r>
              <a:rPr lang="en-US" dirty="0">
                <a:solidFill>
                  <a:srgbClr val="002060"/>
                </a:solidFill>
                <a:latin typeface="Gisha" panose="020B0502040204020203" pitchFamily="34" charset="-79"/>
                <a:ea typeface="Cambria Math" panose="02040503050406030204" pitchFamily="18" charset="0"/>
                <a:cs typeface="Gisha" panose="020B0502040204020203" pitchFamily="34" charset="-79"/>
              </a:rPr>
              <a:t>Demand, Maximum Demand </a:t>
            </a:r>
            <a:r>
              <a:rPr lang="zh-CN" altLang="en-US" b="1" dirty="0">
                <a:solidFill>
                  <a:schemeClr val="accent2">
                    <a:lumMod val="60000"/>
                    <a:lumOff val="40000"/>
                  </a:schemeClr>
                </a:solidFill>
                <a:latin typeface="Gisha" panose="020B0502040204020203" pitchFamily="34" charset="-79"/>
                <a:ea typeface="Cambria Math" panose="02040503050406030204" pitchFamily="18" charset="0"/>
                <a:cs typeface="Gisha" panose="020B0502040204020203" pitchFamily="34" charset="-79"/>
              </a:rPr>
              <a:t>需求与最大需求量</a:t>
            </a:r>
            <a:endParaRPr lang="en-US" b="1" dirty="0">
              <a:solidFill>
                <a:schemeClr val="accent2">
                  <a:lumMod val="60000"/>
                  <a:lumOff val="40000"/>
                </a:schemeClr>
              </a:solidFill>
              <a:latin typeface="Gisha" panose="020B0502040204020203" pitchFamily="34" charset="-79"/>
              <a:ea typeface="Cambria Math" panose="02040503050406030204" pitchFamily="18" charset="0"/>
              <a:cs typeface="Gisha" panose="020B0502040204020203" pitchFamily="34" charset="-79"/>
            </a:endParaRPr>
          </a:p>
          <a:p>
            <a:pPr lvl="1"/>
            <a:endParaRPr lang="en-MY" dirty="0">
              <a:solidFill>
                <a:srgbClr val="002060"/>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075243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263E-396C-42B1-B902-7F4B62A5B5B2}"/>
              </a:ext>
            </a:extLst>
          </p:cNvPr>
          <p:cNvSpPr>
            <a:spLocks noGrp="1"/>
          </p:cNvSpPr>
          <p:nvPr>
            <p:ph type="title"/>
          </p:nvPr>
        </p:nvSpPr>
        <p:spPr>
          <a:xfrm>
            <a:off x="1168287" y="106484"/>
            <a:ext cx="7956376" cy="686753"/>
          </a:xfrm>
        </p:spPr>
        <p:txBody>
          <a:bodyPr anchor="ctr">
            <a:normAutofit fontScale="90000"/>
          </a:bodyPr>
          <a:lstStyle/>
          <a:p>
            <a:r>
              <a:rPr lang="en-MY" dirty="0"/>
              <a:t>Power Factor</a:t>
            </a:r>
            <a:br>
              <a:rPr lang="en-MY" dirty="0"/>
            </a:br>
            <a:r>
              <a:rPr lang="zh-CN" altLang="en-US" sz="3100" b="1" dirty="0"/>
              <a:t>功率因数</a:t>
            </a:r>
            <a:endParaRPr lang="en-MY" b="1" dirty="0"/>
          </a:p>
        </p:txBody>
      </p:sp>
      <p:graphicFrame>
        <p:nvGraphicFramePr>
          <p:cNvPr id="7" name="Table 7">
            <a:extLst>
              <a:ext uri="{FF2B5EF4-FFF2-40B4-BE49-F238E27FC236}">
                <a16:creationId xmlns:a16="http://schemas.microsoft.com/office/drawing/2014/main" id="{5C26C296-AD56-46A9-AEAA-CA91FB82CC9E}"/>
              </a:ext>
            </a:extLst>
          </p:cNvPr>
          <p:cNvGraphicFramePr>
            <a:graphicFrameLocks noGrp="1"/>
          </p:cNvGraphicFramePr>
          <p:nvPr>
            <p:ph idx="1"/>
            <p:extLst>
              <p:ext uri="{D42A27DB-BD31-4B8C-83A1-F6EECF244321}">
                <p14:modId xmlns:p14="http://schemas.microsoft.com/office/powerpoint/2010/main" val="3110469409"/>
              </p:ext>
            </p:extLst>
          </p:nvPr>
        </p:nvGraphicFramePr>
        <p:xfrm>
          <a:off x="125760" y="3167711"/>
          <a:ext cx="8892480" cy="3646006"/>
        </p:xfrm>
        <a:graphic>
          <a:graphicData uri="http://schemas.openxmlformats.org/drawingml/2006/table">
            <a:tbl>
              <a:tblPr firstRow="1" bandRow="1">
                <a:tableStyleId>{7DF18680-E054-41AD-8BC1-D1AEF772440D}</a:tableStyleId>
              </a:tblPr>
              <a:tblGrid>
                <a:gridCol w="1925457">
                  <a:extLst>
                    <a:ext uri="{9D8B030D-6E8A-4147-A177-3AD203B41FA5}">
                      <a16:colId xmlns:a16="http://schemas.microsoft.com/office/drawing/2014/main" val="2729064620"/>
                    </a:ext>
                  </a:extLst>
                </a:gridCol>
                <a:gridCol w="6967023">
                  <a:extLst>
                    <a:ext uri="{9D8B030D-6E8A-4147-A177-3AD203B41FA5}">
                      <a16:colId xmlns:a16="http://schemas.microsoft.com/office/drawing/2014/main" val="3556720157"/>
                    </a:ext>
                  </a:extLst>
                </a:gridCol>
              </a:tblGrid>
              <a:tr h="516278">
                <a:tc>
                  <a:txBody>
                    <a:bodyPr/>
                    <a:lstStyle/>
                    <a:p>
                      <a:endParaRPr lang="en-MY" dirty="0"/>
                    </a:p>
                  </a:txBody>
                  <a:tcPr/>
                </a:tc>
                <a:tc>
                  <a:txBody>
                    <a:bodyPr/>
                    <a:lstStyle/>
                    <a:p>
                      <a:pPr algn="ctr"/>
                      <a:r>
                        <a:rPr lang="en-MY" dirty="0">
                          <a:latin typeface="Gisha" panose="020B0502040204020203" pitchFamily="34" charset="-79"/>
                          <a:cs typeface="Gisha" panose="020B0502040204020203" pitchFamily="34" charset="-79"/>
                        </a:rPr>
                        <a:t>DESCRIPTIO</a:t>
                      </a:r>
                      <a:r>
                        <a:rPr lang="en-US" altLang="zh-CN" dirty="0">
                          <a:latin typeface="Gisha" panose="020B0502040204020203" pitchFamily="34" charset="-79"/>
                          <a:cs typeface="Gisha" panose="020B0502040204020203" pitchFamily="34" charset="-79"/>
                        </a:rPr>
                        <a:t>N </a:t>
                      </a:r>
                      <a:r>
                        <a:rPr lang="zh-CN" altLang="en-US" dirty="0">
                          <a:latin typeface="Gisha" panose="020B0502040204020203" pitchFamily="34" charset="-79"/>
                          <a:cs typeface="Gisha" panose="020B0502040204020203" pitchFamily="34" charset="-79"/>
                        </a:rPr>
                        <a:t>说明</a:t>
                      </a:r>
                      <a:endParaRPr lang="en-MY" dirty="0">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1373501923"/>
                  </a:ext>
                </a:extLst>
              </a:tr>
              <a:tr h="1118048">
                <a:tc>
                  <a:txBody>
                    <a:bodyPr/>
                    <a:lstStyle/>
                    <a:p>
                      <a:endParaRPr lang="en-MY" dirty="0"/>
                    </a:p>
                  </a:txBody>
                  <a:tcPr/>
                </a:tc>
                <a:tc>
                  <a:txBody>
                    <a:bodyPr/>
                    <a:lstStyle/>
                    <a:p>
                      <a:pPr marL="285750" indent="-285750" algn="l">
                        <a:lnSpc>
                          <a:spcPct val="100000"/>
                        </a:lnSpc>
                        <a:buFont typeface="Arial" panose="020B0604020202020204" pitchFamily="34" charset="0"/>
                        <a:buChar char="•"/>
                      </a:pPr>
                      <a:r>
                        <a:rPr lang="en-MY" dirty="0">
                          <a:latin typeface="Gisha" panose="020B0502040204020203" pitchFamily="34" charset="-79"/>
                          <a:cs typeface="Gisha" panose="020B0502040204020203" pitchFamily="34" charset="-79"/>
                        </a:rPr>
                        <a:t>You order (for example) 100 burgers, but you return 20 burgers.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800" b="1" baseline="0" dirty="0">
                          <a:solidFill>
                            <a:schemeClr val="accent2"/>
                          </a:solidFill>
                          <a:latin typeface="华文仿宋"/>
                          <a:ea typeface="华文仿宋"/>
                          <a:cs typeface="华文仿宋"/>
                        </a:rPr>
                        <a:t>    举例：你买了</a:t>
                      </a:r>
                      <a:r>
                        <a:rPr lang="en-US" altLang="zh-CN" sz="1800" b="1" baseline="0" dirty="0">
                          <a:solidFill>
                            <a:schemeClr val="accent2"/>
                          </a:solidFill>
                          <a:latin typeface="华文仿宋"/>
                          <a:ea typeface="华文仿宋"/>
                          <a:cs typeface="华文仿宋"/>
                        </a:rPr>
                        <a:t>100</a:t>
                      </a:r>
                      <a:r>
                        <a:rPr lang="zh-CN" altLang="en-US" sz="1800" b="1" baseline="0" dirty="0">
                          <a:solidFill>
                            <a:schemeClr val="accent2"/>
                          </a:solidFill>
                          <a:latin typeface="华文仿宋"/>
                          <a:ea typeface="华文仿宋"/>
                          <a:cs typeface="华文仿宋"/>
                        </a:rPr>
                        <a:t>个汉堡，但退还了</a:t>
                      </a:r>
                      <a:r>
                        <a:rPr lang="en-US" altLang="zh-CN" sz="1800" b="1" baseline="0" dirty="0">
                          <a:solidFill>
                            <a:schemeClr val="accent2"/>
                          </a:solidFill>
                          <a:latin typeface="华文仿宋"/>
                          <a:ea typeface="华文仿宋"/>
                          <a:cs typeface="华文仿宋"/>
                        </a:rPr>
                        <a:t>20</a:t>
                      </a:r>
                      <a:r>
                        <a:rPr lang="zh-CN" altLang="en-US" sz="1800" b="1" baseline="0" dirty="0">
                          <a:solidFill>
                            <a:schemeClr val="accent2"/>
                          </a:solidFill>
                          <a:latin typeface="华文仿宋"/>
                          <a:ea typeface="华文仿宋"/>
                          <a:cs typeface="华文仿宋"/>
                        </a:rPr>
                        <a:t>个。</a:t>
                      </a:r>
                      <a:endParaRPr lang="en-US" sz="1800" b="1" dirty="0">
                        <a:solidFill>
                          <a:schemeClr val="accent2"/>
                        </a:solidFill>
                        <a:latin typeface="华文仿宋"/>
                        <a:ea typeface="华文仿宋"/>
                        <a:cs typeface="华文仿宋"/>
                      </a:endParaRPr>
                    </a:p>
                  </a:txBody>
                  <a:tcPr anchor="ctr"/>
                </a:tc>
                <a:extLst>
                  <a:ext uri="{0D108BD9-81ED-4DB2-BD59-A6C34878D82A}">
                    <a16:rowId xmlns:a16="http://schemas.microsoft.com/office/drawing/2014/main" val="1361851069"/>
                  </a:ext>
                </a:extLst>
              </a:tr>
              <a:tr h="1975351">
                <a:tc>
                  <a:txBody>
                    <a:bodyPr/>
                    <a:lstStyle/>
                    <a:p>
                      <a:endParaRPr lang="en-MY"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MY" dirty="0">
                          <a:latin typeface="Gisha" panose="020B0502040204020203" pitchFamily="34" charset="-79"/>
                          <a:cs typeface="Gisha" panose="020B0502040204020203" pitchFamily="34" charset="-79"/>
                        </a:rPr>
                        <a:t>You take energy, but don’t use it. Instead, you return in to TNB.</a:t>
                      </a:r>
                      <a:r>
                        <a:rPr lang="zh-CN" altLang="en-US" sz="1800" b="1" baseline="0" dirty="0">
                          <a:solidFill>
                            <a:schemeClr val="accent2"/>
                          </a:solidFill>
                          <a:latin typeface="华文仿宋"/>
                          <a:ea typeface="华文仿宋"/>
                          <a:cs typeface="华文仿宋"/>
                        </a:rPr>
                        <a:t>你预购的能量，你没使用它。反而把它退还给</a:t>
                      </a:r>
                      <a:r>
                        <a:rPr lang="en-US" altLang="zh-CN" sz="1800" b="1" baseline="0" dirty="0">
                          <a:solidFill>
                            <a:schemeClr val="accent2"/>
                          </a:solidFill>
                          <a:latin typeface="华文仿宋"/>
                          <a:ea typeface="华文仿宋"/>
                          <a:cs typeface="华文仿宋"/>
                        </a:rPr>
                        <a:t>TNB</a:t>
                      </a:r>
                      <a:r>
                        <a:rPr lang="zh-CN" altLang="en-US" sz="1800" b="1" baseline="0" dirty="0">
                          <a:solidFill>
                            <a:schemeClr val="accent2"/>
                          </a:solidFill>
                          <a:latin typeface="华文仿宋"/>
                          <a:ea typeface="华文仿宋"/>
                          <a:cs typeface="华文仿宋"/>
                        </a:rPr>
                        <a:t>了。</a:t>
                      </a:r>
                      <a:endParaRPr lang="en-MY" b="1" dirty="0">
                        <a:solidFill>
                          <a:schemeClr val="accent2"/>
                        </a:solidFill>
                        <a:latin typeface="Gisha" panose="020B0502040204020203" pitchFamily="34" charset="-79"/>
                        <a:cs typeface="Gisha" panose="020B0502040204020203" pitchFamily="34"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MY" dirty="0">
                          <a:latin typeface="Gisha" panose="020B0502040204020203" pitchFamily="34" charset="-79"/>
                          <a:cs typeface="Gisha" panose="020B0502040204020203" pitchFamily="34" charset="-79"/>
                        </a:rPr>
                        <a:t>This is called “Reactive Energy”.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MY" altLang="zh-CN" sz="1800" b="1" baseline="0" dirty="0">
                          <a:solidFill>
                            <a:schemeClr val="accent2"/>
                          </a:solidFill>
                          <a:latin typeface="Gisha" panose="020B0502040204020203" pitchFamily="34" charset="-79"/>
                          <a:ea typeface="华文仿宋"/>
                          <a:cs typeface="Gisha" panose="020B0502040204020203" pitchFamily="34" charset="-79"/>
                        </a:rPr>
                        <a:t>    </a:t>
                      </a:r>
                      <a:r>
                        <a:rPr lang="zh-CN" altLang="en-US" sz="1800" b="1" baseline="0" dirty="0">
                          <a:solidFill>
                            <a:schemeClr val="accent2"/>
                          </a:solidFill>
                          <a:latin typeface="华文仿宋"/>
                          <a:ea typeface="华文仿宋"/>
                          <a:cs typeface="华文仿宋"/>
                        </a:rPr>
                        <a:t>这被称为“无功电量</a:t>
                      </a:r>
                      <a:r>
                        <a:rPr lang="zh-TW" altLang="en-US" sz="1800" b="1" baseline="0" dirty="0">
                          <a:solidFill>
                            <a:schemeClr val="accent2"/>
                          </a:solidFill>
                          <a:latin typeface="华文仿宋"/>
                          <a:ea typeface="华文仿宋"/>
                          <a:cs typeface="华文仿宋"/>
                        </a:rPr>
                        <a:t>”。</a:t>
                      </a:r>
                      <a:endParaRPr lang="en-MY" b="1" dirty="0">
                        <a:solidFill>
                          <a:schemeClr val="accent2"/>
                        </a:solidFill>
                        <a:latin typeface="Gisha" panose="020B0502040204020203" pitchFamily="34" charset="-79"/>
                        <a:cs typeface="Gisha" panose="020B0502040204020203" pitchFamily="34"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MY" dirty="0">
                          <a:latin typeface="Gisha" panose="020B0502040204020203" pitchFamily="34" charset="-79"/>
                          <a:cs typeface="Gisha" panose="020B0502040204020203" pitchFamily="34" charset="-79"/>
                        </a:rPr>
                        <a:t>Units in </a:t>
                      </a:r>
                      <a:r>
                        <a:rPr lang="en-MY" dirty="0" err="1">
                          <a:latin typeface="Gisha" panose="020B0502040204020203" pitchFamily="34" charset="-79"/>
                          <a:cs typeface="Gisha" panose="020B0502040204020203" pitchFamily="34" charset="-79"/>
                        </a:rPr>
                        <a:t>kVArh</a:t>
                      </a:r>
                      <a:endParaRPr lang="en-MY" dirty="0">
                        <a:latin typeface="Gisha" panose="020B0502040204020203" pitchFamily="34" charset="-79"/>
                        <a:cs typeface="Gisha" panose="020B0502040204020203" pitchFamily="34"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MY" altLang="zh-CN" sz="1800" b="1" baseline="0" dirty="0">
                          <a:solidFill>
                            <a:schemeClr val="accent2"/>
                          </a:solidFill>
                          <a:latin typeface="Gisha" panose="020B0502040204020203" pitchFamily="34" charset="-79"/>
                          <a:ea typeface="华文仿宋"/>
                          <a:cs typeface="Gisha" panose="020B0502040204020203" pitchFamily="34" charset="-79"/>
                        </a:rPr>
                        <a:t>    </a:t>
                      </a:r>
                      <a:r>
                        <a:rPr lang="zh-CN" altLang="en-US" sz="1800" b="1" baseline="0" dirty="0">
                          <a:solidFill>
                            <a:schemeClr val="accent2"/>
                          </a:solidFill>
                          <a:latin typeface="华文仿宋"/>
                          <a:ea typeface="华文仿宋"/>
                          <a:cs typeface="华文仿宋"/>
                        </a:rPr>
                        <a:t>单位是</a:t>
                      </a:r>
                      <a:r>
                        <a:rPr lang="en-US" altLang="zh-CN" sz="1800" b="1" baseline="0" dirty="0">
                          <a:solidFill>
                            <a:schemeClr val="accent2"/>
                          </a:solidFill>
                          <a:latin typeface="华文仿宋"/>
                          <a:ea typeface="华文仿宋"/>
                          <a:cs typeface="华文仿宋"/>
                        </a:rPr>
                        <a:t> </a:t>
                      </a:r>
                      <a:r>
                        <a:rPr lang="zh-CN" altLang="en-US" sz="1800" b="1" baseline="0" dirty="0">
                          <a:solidFill>
                            <a:schemeClr val="accent2"/>
                          </a:solidFill>
                          <a:latin typeface="华文仿宋"/>
                          <a:ea typeface="华文仿宋"/>
                          <a:cs typeface="华文仿宋"/>
                        </a:rPr>
                        <a:t>“千乏时”。</a:t>
                      </a:r>
                      <a:endParaRPr lang="en-US" sz="1800" b="1" baseline="0" dirty="0">
                        <a:solidFill>
                          <a:schemeClr val="accent2"/>
                        </a:solidFill>
                        <a:latin typeface="华文仿宋"/>
                        <a:ea typeface="华文仿宋"/>
                        <a:cs typeface="华文仿宋"/>
                      </a:endParaRPr>
                    </a:p>
                    <a:p>
                      <a:pPr marL="285750" indent="-285750">
                        <a:lnSpc>
                          <a:spcPct val="100000"/>
                        </a:lnSpc>
                        <a:buFont typeface="Arial" panose="020B0604020202020204" pitchFamily="34" charset="0"/>
                        <a:buChar char="•"/>
                      </a:pPr>
                      <a:endParaRPr lang="en-MY" dirty="0">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2704474426"/>
                  </a:ext>
                </a:extLst>
              </a:tr>
            </a:tbl>
          </a:graphicData>
        </a:graphic>
      </p:graphicFrame>
      <p:sp>
        <p:nvSpPr>
          <p:cNvPr id="5" name="Text Placeholder 4">
            <a:extLst>
              <a:ext uri="{FF2B5EF4-FFF2-40B4-BE49-F238E27FC236}">
                <a16:creationId xmlns:a16="http://schemas.microsoft.com/office/drawing/2014/main" id="{97E1FA73-88ED-449C-A9D8-909E6C04CAA6}"/>
              </a:ext>
            </a:extLst>
          </p:cNvPr>
          <p:cNvSpPr>
            <a:spLocks noGrp="1"/>
          </p:cNvSpPr>
          <p:nvPr>
            <p:ph type="body" sz="half" idx="2"/>
          </p:nvPr>
        </p:nvSpPr>
        <p:spPr>
          <a:xfrm>
            <a:off x="125760" y="908720"/>
            <a:ext cx="8892480" cy="2258991"/>
          </a:xfrm>
        </p:spPr>
        <p:txBody>
          <a:bodyPr anchor="ctr">
            <a:noAutofit/>
          </a:bodyPr>
          <a:lstStyle/>
          <a:p>
            <a:pPr marL="285750" indent="-285750">
              <a:lnSpc>
                <a:spcPct val="150000"/>
              </a:lnSpc>
              <a:buFont typeface="Arial" panose="020B0604020202020204" pitchFamily="34" charset="0"/>
              <a:buChar char="•"/>
            </a:pPr>
            <a:r>
              <a:rPr lang="en-MY" dirty="0"/>
              <a:t>Also called “PF” for short. </a:t>
            </a:r>
            <a:r>
              <a:rPr lang="zh-CN" altLang="en-US" dirty="0">
                <a:solidFill>
                  <a:srgbClr val="FFFF00"/>
                </a:solidFill>
              </a:rPr>
              <a:t>简称为“</a:t>
            </a:r>
            <a:r>
              <a:rPr lang="en-US" altLang="zh-CN" dirty="0">
                <a:solidFill>
                  <a:srgbClr val="FFFF00"/>
                </a:solidFill>
              </a:rPr>
              <a:t>PF”</a:t>
            </a:r>
            <a:r>
              <a:rPr lang="zh-CN" altLang="en-US" dirty="0">
                <a:solidFill>
                  <a:srgbClr val="FFFF00"/>
                </a:solidFill>
              </a:rPr>
              <a:t>。</a:t>
            </a:r>
            <a:endParaRPr lang="en-MY" dirty="0">
              <a:solidFill>
                <a:srgbClr val="FFFF00"/>
              </a:solidFill>
            </a:endParaRPr>
          </a:p>
          <a:p>
            <a:pPr marL="285750" indent="-285750">
              <a:lnSpc>
                <a:spcPct val="150000"/>
              </a:lnSpc>
              <a:buFont typeface="Arial" panose="020B0604020202020204" pitchFamily="34" charset="0"/>
              <a:buChar char="•"/>
            </a:pPr>
            <a:r>
              <a:rPr lang="en-MY" dirty="0"/>
              <a:t>Does not have unit, as it is a ‘ratio’. </a:t>
            </a:r>
            <a:r>
              <a:rPr lang="zh-CN" altLang="en-US" dirty="0">
                <a:solidFill>
                  <a:srgbClr val="FFFF00"/>
                </a:solidFill>
              </a:rPr>
              <a:t>无计算单位，这是个比率。</a:t>
            </a:r>
            <a:endParaRPr lang="en-MY" dirty="0">
              <a:solidFill>
                <a:srgbClr val="FFFF00"/>
              </a:solidFill>
            </a:endParaRPr>
          </a:p>
          <a:p>
            <a:pPr marL="285750" indent="-285750">
              <a:lnSpc>
                <a:spcPct val="150000"/>
              </a:lnSpc>
              <a:buFont typeface="Arial" panose="020B0604020202020204" pitchFamily="34" charset="0"/>
              <a:buChar char="•"/>
            </a:pPr>
            <a:r>
              <a:rPr lang="en-MY" dirty="0"/>
              <a:t>This is penalty. (If pf drop below 0.85) </a:t>
            </a:r>
            <a:r>
              <a:rPr lang="zh-CN" altLang="en-US" dirty="0">
                <a:solidFill>
                  <a:srgbClr val="FFFF00"/>
                </a:solidFill>
              </a:rPr>
              <a:t>若</a:t>
            </a:r>
            <a:r>
              <a:rPr lang="en-US" altLang="zh-CN" dirty="0">
                <a:solidFill>
                  <a:srgbClr val="FFFF00"/>
                </a:solidFill>
              </a:rPr>
              <a:t>PF</a:t>
            </a:r>
            <a:r>
              <a:rPr lang="zh-CN" altLang="en-US" dirty="0">
                <a:solidFill>
                  <a:srgbClr val="FFFF00"/>
                </a:solidFill>
              </a:rPr>
              <a:t>低于</a:t>
            </a:r>
            <a:r>
              <a:rPr lang="en-US" altLang="zh-CN" dirty="0">
                <a:solidFill>
                  <a:srgbClr val="FFFF00"/>
                </a:solidFill>
              </a:rPr>
              <a:t>0.85</a:t>
            </a:r>
            <a:r>
              <a:rPr lang="zh-CN" altLang="en-US" dirty="0">
                <a:solidFill>
                  <a:srgbClr val="FFFF00"/>
                </a:solidFill>
              </a:rPr>
              <a:t>，会遭罚款。</a:t>
            </a:r>
            <a:endParaRPr lang="en-MY" dirty="0">
              <a:solidFill>
                <a:srgbClr val="FFFF00"/>
              </a:solidFill>
            </a:endParaRPr>
          </a:p>
          <a:p>
            <a:pPr marL="285750" indent="-285750">
              <a:lnSpc>
                <a:spcPct val="150000"/>
              </a:lnSpc>
              <a:buFont typeface="Arial" panose="020B0604020202020204" pitchFamily="34" charset="0"/>
              <a:buChar char="•"/>
            </a:pPr>
            <a:r>
              <a:rPr lang="en-MY" dirty="0"/>
              <a:t>Big Mac Example: You order food but return some of it. </a:t>
            </a:r>
          </a:p>
          <a:p>
            <a:pPr>
              <a:lnSpc>
                <a:spcPct val="150000"/>
              </a:lnSpc>
            </a:pPr>
            <a:r>
              <a:rPr lang="zh-CN" altLang="en-US" dirty="0">
                <a:solidFill>
                  <a:srgbClr val="FFFF00"/>
                </a:solidFill>
              </a:rPr>
              <a:t>     以巨无霸为例：你把订购了的食物部分退还。</a:t>
            </a:r>
          </a:p>
          <a:p>
            <a:pPr marL="285750" indent="-285750">
              <a:buFont typeface="Arial" panose="020B0604020202020204" pitchFamily="34" charset="0"/>
              <a:buChar char="•"/>
            </a:pPr>
            <a:endParaRPr lang="en-MY" dirty="0"/>
          </a:p>
        </p:txBody>
      </p:sp>
      <p:sp>
        <p:nvSpPr>
          <p:cNvPr id="3" name="Footer Placeholder 2">
            <a:extLst>
              <a:ext uri="{FF2B5EF4-FFF2-40B4-BE49-F238E27FC236}">
                <a16:creationId xmlns:a16="http://schemas.microsoft.com/office/drawing/2014/main" id="{9C7EBF5E-FFAF-49ED-AAB8-A589F279663D}"/>
              </a:ext>
            </a:extLst>
          </p:cNvPr>
          <p:cNvSpPr>
            <a:spLocks noGrp="1"/>
          </p:cNvSpPr>
          <p:nvPr>
            <p:ph type="ftr" sz="quarter" idx="11"/>
          </p:nvPr>
        </p:nvSpPr>
        <p:spPr>
          <a:xfrm>
            <a:off x="0" y="6520259"/>
            <a:ext cx="9144000" cy="365125"/>
          </a:xfrm>
        </p:spPr>
        <p:txBody>
          <a:bodyPr/>
          <a:lstStyle/>
          <a:p>
            <a:r>
              <a:rPr lang="en-MY"/>
              <a:t>www.iBright.com.my</a:t>
            </a:r>
          </a:p>
        </p:txBody>
      </p:sp>
      <p:pic>
        <p:nvPicPr>
          <p:cNvPr id="12" name="Content Placeholder 11" descr="A close up of a sign&#10;&#10;Description automatically generated">
            <a:extLst>
              <a:ext uri="{FF2B5EF4-FFF2-40B4-BE49-F238E27FC236}">
                <a16:creationId xmlns:a16="http://schemas.microsoft.com/office/drawing/2014/main" id="{4546D630-0CA3-498A-9C09-CE6DB01E88EE}"/>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09202" y="3789040"/>
            <a:ext cx="1110207" cy="931141"/>
          </a:xfrm>
        </p:spPr>
      </p:pic>
      <p:pic>
        <p:nvPicPr>
          <p:cNvPr id="6" name="Picture 5" descr="A picture containing drawing&#10;&#10;Description automatically generated">
            <a:extLst>
              <a:ext uri="{FF2B5EF4-FFF2-40B4-BE49-F238E27FC236}">
                <a16:creationId xmlns:a16="http://schemas.microsoft.com/office/drawing/2014/main" id="{81A33E16-AE17-46DF-8242-9ADFB2050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02" y="5134386"/>
            <a:ext cx="1110207" cy="931141"/>
          </a:xfrm>
          <a:prstGeom prst="rect">
            <a:avLst/>
          </a:prstGeom>
        </p:spPr>
      </p:pic>
    </p:spTree>
    <p:extLst>
      <p:ext uri="{BB962C8B-B14F-4D97-AF65-F5344CB8AC3E}">
        <p14:creationId xmlns:p14="http://schemas.microsoft.com/office/powerpoint/2010/main" val="4213291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223B1-7CCB-4D1A-96BA-9AFCA0E0884A}"/>
              </a:ext>
            </a:extLst>
          </p:cNvPr>
          <p:cNvSpPr>
            <a:spLocks noGrp="1"/>
          </p:cNvSpPr>
          <p:nvPr>
            <p:ph type="title"/>
          </p:nvPr>
        </p:nvSpPr>
        <p:spPr/>
        <p:txBody>
          <a:bodyPr>
            <a:normAutofit fontScale="90000"/>
          </a:bodyPr>
          <a:lstStyle/>
          <a:p>
            <a:r>
              <a:rPr lang="en-MY" dirty="0"/>
              <a:t>Energy: Active and Reactive</a:t>
            </a:r>
            <a:br>
              <a:rPr lang="en-MY" dirty="0"/>
            </a:br>
            <a:r>
              <a:rPr lang="zh-CN" altLang="en-US" sz="3100" b="1" dirty="0"/>
              <a:t>能源：有功与无功</a:t>
            </a:r>
            <a:endParaRPr lang="en-MY" b="1" dirty="0"/>
          </a:p>
        </p:txBody>
      </p:sp>
      <p:sp>
        <p:nvSpPr>
          <p:cNvPr id="3" name="Footer Placeholder 2">
            <a:extLst>
              <a:ext uri="{FF2B5EF4-FFF2-40B4-BE49-F238E27FC236}">
                <a16:creationId xmlns:a16="http://schemas.microsoft.com/office/drawing/2014/main" id="{1E45FA00-4ACD-491E-A086-0CBD3EB5AC75}"/>
              </a:ext>
            </a:extLst>
          </p:cNvPr>
          <p:cNvSpPr>
            <a:spLocks noGrp="1"/>
          </p:cNvSpPr>
          <p:nvPr>
            <p:ph type="ftr" sz="quarter" idx="11"/>
          </p:nvPr>
        </p:nvSpPr>
        <p:spPr>
          <a:xfrm>
            <a:off x="0" y="6520259"/>
            <a:ext cx="9144000" cy="365125"/>
          </a:xfrm>
        </p:spPr>
        <p:txBody>
          <a:bodyPr/>
          <a:lstStyle/>
          <a:p>
            <a:r>
              <a:rPr lang="en-MY"/>
              <a:t>www.iBright.com.my</a:t>
            </a:r>
          </a:p>
        </p:txBody>
      </p:sp>
      <p:graphicFrame>
        <p:nvGraphicFramePr>
          <p:cNvPr id="4" name="Table 3">
            <a:extLst>
              <a:ext uri="{FF2B5EF4-FFF2-40B4-BE49-F238E27FC236}">
                <a16:creationId xmlns:a16="http://schemas.microsoft.com/office/drawing/2014/main" id="{FFA4DE11-87D2-4F76-9A31-503CD5E71AF2}"/>
              </a:ext>
            </a:extLst>
          </p:cNvPr>
          <p:cNvGraphicFramePr>
            <a:graphicFrameLocks noGrp="1"/>
          </p:cNvGraphicFramePr>
          <p:nvPr>
            <p:extLst>
              <p:ext uri="{D42A27DB-BD31-4B8C-83A1-F6EECF244321}">
                <p14:modId xmlns:p14="http://schemas.microsoft.com/office/powerpoint/2010/main" val="1168318495"/>
              </p:ext>
            </p:extLst>
          </p:nvPr>
        </p:nvGraphicFramePr>
        <p:xfrm>
          <a:off x="179512" y="902919"/>
          <a:ext cx="8784976" cy="5562025"/>
        </p:xfrm>
        <a:graphic>
          <a:graphicData uri="http://schemas.openxmlformats.org/drawingml/2006/table">
            <a:tbl>
              <a:tblPr firstRow="1" bandRow="1"/>
              <a:tblGrid>
                <a:gridCol w="1575953">
                  <a:extLst>
                    <a:ext uri="{9D8B030D-6E8A-4147-A177-3AD203B41FA5}">
                      <a16:colId xmlns:a16="http://schemas.microsoft.com/office/drawing/2014/main" val="20000"/>
                    </a:ext>
                  </a:extLst>
                </a:gridCol>
                <a:gridCol w="3355963">
                  <a:extLst>
                    <a:ext uri="{9D8B030D-6E8A-4147-A177-3AD203B41FA5}">
                      <a16:colId xmlns:a16="http://schemas.microsoft.com/office/drawing/2014/main" val="20001"/>
                    </a:ext>
                  </a:extLst>
                </a:gridCol>
                <a:gridCol w="3853060">
                  <a:extLst>
                    <a:ext uri="{9D8B030D-6E8A-4147-A177-3AD203B41FA5}">
                      <a16:colId xmlns:a16="http://schemas.microsoft.com/office/drawing/2014/main" val="20002"/>
                    </a:ext>
                  </a:extLst>
                </a:gridCol>
              </a:tblGrid>
              <a:tr h="46022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en-US" sz="2400" dirty="0">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a:latin typeface="Gisha" panose="020B0502040204020203" pitchFamily="34" charset="-79"/>
                          <a:cs typeface="Gisha" panose="020B0502040204020203" pitchFamily="34" charset="-79"/>
                        </a:rPr>
                        <a:t>Energy </a:t>
                      </a:r>
                      <a:r>
                        <a:rPr lang="zh-CN" altLang="en-US" sz="2400" dirty="0">
                          <a:latin typeface="Gisha" panose="020B0502040204020203" pitchFamily="34" charset="-79"/>
                          <a:cs typeface="Gisha" panose="020B0502040204020203" pitchFamily="34" charset="-79"/>
                        </a:rPr>
                        <a:t>有功能源</a:t>
                      </a:r>
                      <a:endParaRPr lang="en-US" sz="2400" dirty="0">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a:latin typeface="Gisha" panose="020B0502040204020203" pitchFamily="34" charset="-79"/>
                          <a:cs typeface="Gisha" panose="020B0502040204020203" pitchFamily="34" charset="-79"/>
                        </a:rPr>
                        <a:t>Reactive</a:t>
                      </a:r>
                      <a:r>
                        <a:rPr lang="en-US" sz="2400" baseline="0" dirty="0">
                          <a:latin typeface="Gisha" panose="020B0502040204020203" pitchFamily="34" charset="-79"/>
                          <a:cs typeface="Gisha" panose="020B0502040204020203" pitchFamily="34" charset="-79"/>
                        </a:rPr>
                        <a:t> Energy </a:t>
                      </a:r>
                      <a:r>
                        <a:rPr lang="zh-CN" altLang="en-US" sz="2400" baseline="0" dirty="0">
                          <a:latin typeface="Gisha" panose="020B0502040204020203" pitchFamily="34" charset="-79"/>
                          <a:cs typeface="Gisha" panose="020B0502040204020203" pitchFamily="34" charset="-79"/>
                        </a:rPr>
                        <a:t>无功能源</a:t>
                      </a:r>
                      <a:endParaRPr lang="en-US" sz="2400" dirty="0">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17879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b="1" dirty="0">
                          <a:solidFill>
                            <a:srgbClr val="002060"/>
                          </a:solidFill>
                          <a:latin typeface="Gisha" panose="020B0502040204020203" pitchFamily="34" charset="-79"/>
                          <a:cs typeface="Gisha" panose="020B0502040204020203" pitchFamily="34" charset="-79"/>
                        </a:rPr>
                        <a:t>Description</a:t>
                      </a:r>
                    </a:p>
                    <a:p>
                      <a:pPr algn="ctr"/>
                      <a:r>
                        <a:rPr lang="zh-CN" altLang="en-US" sz="2000" b="1" dirty="0">
                          <a:solidFill>
                            <a:srgbClr val="002060"/>
                          </a:solidFill>
                          <a:latin typeface="Gisha" panose="020B0502040204020203" pitchFamily="34" charset="-79"/>
                          <a:cs typeface="Gisha" panose="020B0502040204020203" pitchFamily="34" charset="-79"/>
                        </a:rPr>
                        <a:t>说明</a:t>
                      </a:r>
                      <a:endParaRPr lang="en-US" sz="2000" b="1"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You take the energy, you use it.</a:t>
                      </a:r>
                    </a:p>
                    <a:p>
                      <a:pPr algn="ctr"/>
                      <a:r>
                        <a:rPr lang="zh-CN" altLang="en-US" sz="2000" b="1" dirty="0">
                          <a:solidFill>
                            <a:srgbClr val="002060"/>
                          </a:solidFill>
                          <a:highlight>
                            <a:srgbClr val="FFFF00"/>
                          </a:highlight>
                          <a:latin typeface="Gisha" panose="020B0502040204020203" pitchFamily="34" charset="-79"/>
                          <a:cs typeface="Gisha" panose="020B0502040204020203" pitchFamily="34" charset="-79"/>
                        </a:rPr>
                        <a:t>取了电源 而使用了它</a:t>
                      </a:r>
                      <a:endParaRPr lang="en-US" sz="2400" dirty="0">
                        <a:solidFill>
                          <a:srgbClr val="002060"/>
                        </a:solidFill>
                        <a:highlight>
                          <a:srgbClr val="FFFF00"/>
                        </a:highlight>
                        <a:latin typeface="Gisha" panose="020B0502040204020203" pitchFamily="34" charset="-79"/>
                        <a:cs typeface="Gisha" panose="020B0502040204020203" pitchFamily="34" charset="-79"/>
                      </a:endParaRPr>
                    </a:p>
                    <a:p>
                      <a:pPr algn="ctr"/>
                      <a:r>
                        <a:rPr lang="en-US" sz="1800" dirty="0">
                          <a:solidFill>
                            <a:srgbClr val="002060"/>
                          </a:solidFill>
                          <a:latin typeface="Gisha" panose="020B0502040204020203" pitchFamily="34" charset="-79"/>
                          <a:cs typeface="Gisha" panose="020B0502040204020203" pitchFamily="34" charset="-79"/>
                        </a:rPr>
                        <a:t>Also</a:t>
                      </a:r>
                      <a:r>
                        <a:rPr lang="en-US" sz="1800" baseline="0" dirty="0">
                          <a:solidFill>
                            <a:srgbClr val="002060"/>
                          </a:solidFill>
                          <a:latin typeface="Gisha" panose="020B0502040204020203" pitchFamily="34" charset="-79"/>
                          <a:cs typeface="Gisha" panose="020B0502040204020203" pitchFamily="34" charset="-79"/>
                        </a:rPr>
                        <a:t> known as “real energy” or “active energy”.</a:t>
                      </a:r>
                    </a:p>
                    <a:p>
                      <a:pPr algn="ctr"/>
                      <a:r>
                        <a:rPr lang="zh-CN" altLang="en-US" sz="1800" b="1" baseline="0" dirty="0">
                          <a:solidFill>
                            <a:srgbClr val="002060"/>
                          </a:solidFill>
                          <a:highlight>
                            <a:srgbClr val="FFFF00"/>
                          </a:highlight>
                          <a:latin typeface="Gisha" panose="020B0502040204020203" pitchFamily="34" charset="-79"/>
                          <a:cs typeface="Gisha" panose="020B0502040204020203" pitchFamily="34" charset="-79"/>
                        </a:rPr>
                        <a:t>也被称为 “真正的能源” </a:t>
                      </a:r>
                      <a:endParaRPr lang="en-MY" altLang="zh-CN" sz="1800" b="1" baseline="0" dirty="0">
                        <a:solidFill>
                          <a:srgbClr val="002060"/>
                        </a:solidFill>
                        <a:highlight>
                          <a:srgbClr val="FFFF00"/>
                        </a:highlight>
                        <a:latin typeface="Gisha" panose="020B0502040204020203" pitchFamily="34" charset="-79"/>
                        <a:cs typeface="Gisha" panose="020B0502040204020203" pitchFamily="34" charset="-79"/>
                      </a:endParaRPr>
                    </a:p>
                    <a:p>
                      <a:pPr algn="ctr"/>
                      <a:r>
                        <a:rPr lang="zh-CN" altLang="en-US" sz="1800" b="1" baseline="0" dirty="0">
                          <a:solidFill>
                            <a:srgbClr val="002060"/>
                          </a:solidFill>
                          <a:highlight>
                            <a:srgbClr val="FFFF00"/>
                          </a:highlight>
                          <a:latin typeface="Gisha" panose="020B0502040204020203" pitchFamily="34" charset="-79"/>
                          <a:cs typeface="Gisha" panose="020B0502040204020203" pitchFamily="34" charset="-79"/>
                        </a:rPr>
                        <a:t>或 “有功能源”</a:t>
                      </a:r>
                      <a:endParaRPr lang="en-US" sz="1800" b="1" dirty="0">
                        <a:solidFill>
                          <a:srgbClr val="002060"/>
                        </a:solidFill>
                        <a:highlight>
                          <a:srgbClr val="FFFF00"/>
                        </a:highlight>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You take the energy, but you return</a:t>
                      </a:r>
                      <a:r>
                        <a:rPr lang="en-US" sz="2400" baseline="0" dirty="0">
                          <a:solidFill>
                            <a:srgbClr val="002060"/>
                          </a:solidFill>
                          <a:latin typeface="Gisha" panose="020B0502040204020203" pitchFamily="34" charset="-79"/>
                          <a:cs typeface="Gisha" panose="020B0502040204020203" pitchFamily="34" charset="-79"/>
                        </a:rPr>
                        <a:t> it.</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1" dirty="0">
                          <a:solidFill>
                            <a:srgbClr val="002060"/>
                          </a:solidFill>
                          <a:highlight>
                            <a:srgbClr val="FFFF00"/>
                          </a:highlight>
                          <a:latin typeface="Gisha" panose="020B0502040204020203" pitchFamily="34" charset="-79"/>
                          <a:cs typeface="Gisha" panose="020B0502040204020203" pitchFamily="34" charset="-79"/>
                        </a:rPr>
                        <a:t>取了电源 而退还它</a:t>
                      </a:r>
                      <a:endParaRPr lang="en-US" sz="2000" baseline="0" dirty="0">
                        <a:solidFill>
                          <a:srgbClr val="002060"/>
                        </a:solidFill>
                        <a:latin typeface="Gisha" panose="020B0502040204020203" pitchFamily="34" charset="-79"/>
                        <a:cs typeface="Gisha" panose="020B0502040204020203" pitchFamily="34" charset="-79"/>
                      </a:endParaRPr>
                    </a:p>
                    <a:p>
                      <a:pPr algn="ctr"/>
                      <a:r>
                        <a:rPr lang="en-US" sz="2400" baseline="0" dirty="0">
                          <a:solidFill>
                            <a:srgbClr val="002060"/>
                          </a:solidFill>
                          <a:latin typeface="Gisha" panose="020B0502040204020203" pitchFamily="34" charset="-79"/>
                          <a:cs typeface="Gisha" panose="020B0502040204020203" pitchFamily="34" charset="-79"/>
                        </a:rPr>
                        <a:t>You take and return 50 times per second.</a:t>
                      </a:r>
                    </a:p>
                    <a:p>
                      <a:pPr algn="ctr"/>
                      <a:r>
                        <a:rPr lang="zh-CN" altLang="en-US" sz="1800" b="1" baseline="0" dirty="0">
                          <a:solidFill>
                            <a:srgbClr val="002060"/>
                          </a:solidFill>
                          <a:highlight>
                            <a:srgbClr val="FFFF00"/>
                          </a:highlight>
                          <a:latin typeface="Gisha" panose="020B0502040204020203" pitchFamily="34" charset="-79"/>
                          <a:cs typeface="Gisha" panose="020B0502040204020203" pitchFamily="34" charset="-79"/>
                        </a:rPr>
                        <a:t>退还以每秒</a:t>
                      </a:r>
                      <a:r>
                        <a:rPr lang="en-MY" altLang="zh-CN" sz="1800" b="1" baseline="0" dirty="0">
                          <a:solidFill>
                            <a:srgbClr val="002060"/>
                          </a:solidFill>
                          <a:highlight>
                            <a:srgbClr val="FFFF00"/>
                          </a:highlight>
                          <a:latin typeface="Gisha" panose="020B0502040204020203" pitchFamily="34" charset="-79"/>
                          <a:cs typeface="Gisha" panose="020B0502040204020203" pitchFamily="34" charset="-79"/>
                        </a:rPr>
                        <a:t>50</a:t>
                      </a:r>
                      <a:r>
                        <a:rPr lang="zh-CN" altLang="en-US" sz="1800" b="1" baseline="0" dirty="0">
                          <a:solidFill>
                            <a:srgbClr val="002060"/>
                          </a:solidFill>
                          <a:highlight>
                            <a:srgbClr val="FFFF00"/>
                          </a:highlight>
                          <a:latin typeface="Gisha" panose="020B0502040204020203" pitchFamily="34" charset="-79"/>
                          <a:cs typeface="Gisha" panose="020B0502040204020203" pitchFamily="34" charset="-79"/>
                        </a:rPr>
                        <a:t>倍计算</a:t>
                      </a:r>
                      <a:endParaRPr lang="en-US" sz="1800" b="1" dirty="0">
                        <a:solidFill>
                          <a:srgbClr val="002060"/>
                        </a:solidFill>
                        <a:highlight>
                          <a:srgbClr val="FFFF00"/>
                        </a:highlight>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0784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b="1" dirty="0">
                          <a:solidFill>
                            <a:srgbClr val="002060"/>
                          </a:solidFill>
                          <a:latin typeface="Gisha" panose="020B0502040204020203" pitchFamily="34" charset="-79"/>
                          <a:cs typeface="Gisha" panose="020B0502040204020203" pitchFamily="34" charset="-79"/>
                        </a:rPr>
                        <a:t>Units</a:t>
                      </a:r>
                    </a:p>
                    <a:p>
                      <a:pPr algn="ctr"/>
                      <a:r>
                        <a:rPr lang="zh-CN" altLang="en-US" sz="2000" b="1" dirty="0">
                          <a:solidFill>
                            <a:srgbClr val="002060"/>
                          </a:solidFill>
                          <a:latin typeface="Gisha" panose="020B0502040204020203" pitchFamily="34" charset="-79"/>
                          <a:cs typeface="Gisha" panose="020B0502040204020203" pitchFamily="34" charset="-79"/>
                        </a:rPr>
                        <a:t>单位</a:t>
                      </a:r>
                      <a:endParaRPr lang="en-US" sz="2000" b="1"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kWh </a:t>
                      </a:r>
                      <a:r>
                        <a:rPr lang="zh-CN" altLang="en-US" sz="2400" b="1" dirty="0">
                          <a:solidFill>
                            <a:srgbClr val="002060"/>
                          </a:solidFill>
                          <a:latin typeface="Gisha" panose="020B0502040204020203" pitchFamily="34" charset="-79"/>
                          <a:cs typeface="Gisha" panose="020B0502040204020203" pitchFamily="34" charset="-79"/>
                        </a:rPr>
                        <a:t>千瓦时</a:t>
                      </a:r>
                      <a:endParaRPr lang="en-US" sz="2400" b="1"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err="1">
                          <a:solidFill>
                            <a:srgbClr val="002060"/>
                          </a:solidFill>
                          <a:latin typeface="Gisha" panose="020B0502040204020203" pitchFamily="34" charset="-79"/>
                          <a:cs typeface="Gisha" panose="020B0502040204020203" pitchFamily="34" charset="-79"/>
                        </a:rPr>
                        <a:t>kVArh</a:t>
                      </a:r>
                      <a:r>
                        <a:rPr lang="en-US" sz="2400" dirty="0">
                          <a:solidFill>
                            <a:srgbClr val="002060"/>
                          </a:solidFill>
                          <a:latin typeface="Gisha" panose="020B0502040204020203" pitchFamily="34" charset="-79"/>
                          <a:cs typeface="Gisha" panose="020B0502040204020203" pitchFamily="34" charset="-79"/>
                        </a:rPr>
                        <a:t> </a:t>
                      </a:r>
                      <a:r>
                        <a:rPr lang="zh-CN" altLang="en-US" sz="2400" b="1" dirty="0">
                          <a:solidFill>
                            <a:srgbClr val="002060"/>
                          </a:solidFill>
                          <a:latin typeface="Gisha" panose="020B0502040204020203" pitchFamily="34" charset="-79"/>
                          <a:cs typeface="Gisha" panose="020B0502040204020203" pitchFamily="34" charset="-79"/>
                        </a:rPr>
                        <a:t>千乏时</a:t>
                      </a:r>
                      <a:endParaRPr lang="en-US" sz="2400" b="1"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76094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b="1" dirty="0">
                          <a:solidFill>
                            <a:srgbClr val="002060"/>
                          </a:solidFill>
                          <a:latin typeface="Gisha" panose="020B0502040204020203" pitchFamily="34" charset="-79"/>
                          <a:cs typeface="Gisha" panose="020B0502040204020203" pitchFamily="34" charset="-79"/>
                        </a:rPr>
                        <a:t>Equipment</a:t>
                      </a:r>
                    </a:p>
                    <a:p>
                      <a:pPr algn="ctr"/>
                      <a:r>
                        <a:rPr lang="zh-CN" altLang="en-US" sz="2000" b="1" dirty="0">
                          <a:solidFill>
                            <a:srgbClr val="002060"/>
                          </a:solidFill>
                          <a:latin typeface="Gisha" panose="020B0502040204020203" pitchFamily="34" charset="-79"/>
                          <a:cs typeface="Gisha" panose="020B0502040204020203" pitchFamily="34" charset="-79"/>
                        </a:rPr>
                        <a:t>设备</a:t>
                      </a:r>
                      <a:endParaRPr lang="en-US" sz="2000" b="1"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Oven,</a:t>
                      </a:r>
                      <a:r>
                        <a:rPr lang="en-US" sz="2400" baseline="0" dirty="0">
                          <a:solidFill>
                            <a:srgbClr val="002060"/>
                          </a:solidFill>
                          <a:latin typeface="Gisha" panose="020B0502040204020203" pitchFamily="34" charset="-79"/>
                          <a:cs typeface="Gisha" panose="020B0502040204020203" pitchFamily="34" charset="-79"/>
                        </a:rPr>
                        <a:t> heaters</a:t>
                      </a:r>
                    </a:p>
                    <a:p>
                      <a:pPr algn="ctr"/>
                      <a:r>
                        <a:rPr lang="zh-CN" altLang="en-US" sz="2200" b="1" dirty="0">
                          <a:solidFill>
                            <a:srgbClr val="002060"/>
                          </a:solidFill>
                          <a:latin typeface="Gisha" panose="020B0502040204020203" pitchFamily="34" charset="-79"/>
                          <a:cs typeface="Gisha" panose="020B0502040204020203" pitchFamily="34" charset="-79"/>
                        </a:rPr>
                        <a:t>烤炉，加热器</a:t>
                      </a:r>
                      <a:endParaRPr lang="en-US" sz="2200" b="1"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Motors</a:t>
                      </a:r>
                      <a:r>
                        <a:rPr lang="en-US" sz="2400" baseline="0" dirty="0">
                          <a:solidFill>
                            <a:srgbClr val="002060"/>
                          </a:solidFill>
                          <a:latin typeface="Gisha" panose="020B0502040204020203" pitchFamily="34" charset="-79"/>
                          <a:cs typeface="Gisha" panose="020B0502040204020203" pitchFamily="34" charset="-79"/>
                        </a:rPr>
                        <a:t>, fluorescent lamps</a:t>
                      </a:r>
                    </a:p>
                    <a:p>
                      <a:pPr algn="ctr"/>
                      <a:r>
                        <a:rPr lang="en-US" sz="2400" baseline="0" dirty="0">
                          <a:solidFill>
                            <a:srgbClr val="002060"/>
                          </a:solidFill>
                          <a:latin typeface="Gisha" panose="020B0502040204020203" pitchFamily="34" charset="-79"/>
                          <a:cs typeface="Gisha" panose="020B0502040204020203" pitchFamily="34" charset="-79"/>
                        </a:rPr>
                        <a:t>(part of it used, part of it returned)</a:t>
                      </a:r>
                    </a:p>
                    <a:p>
                      <a:pPr algn="ctr"/>
                      <a:r>
                        <a:rPr lang="zh-CN" altLang="en-US" sz="2000" b="1" baseline="0" dirty="0">
                          <a:solidFill>
                            <a:srgbClr val="002060"/>
                          </a:solidFill>
                          <a:latin typeface="Gisha" panose="020B0502040204020203" pitchFamily="34" charset="-79"/>
                          <a:cs typeface="Gisha" panose="020B0502040204020203" pitchFamily="34" charset="-79"/>
                        </a:rPr>
                        <a:t>马达（发动机），荧光灯等</a:t>
                      </a:r>
                      <a:endParaRPr lang="en-MY" altLang="zh-CN" sz="2000" b="1" baseline="0" dirty="0">
                        <a:solidFill>
                          <a:srgbClr val="002060"/>
                        </a:solidFill>
                        <a:latin typeface="Gisha" panose="020B0502040204020203" pitchFamily="34" charset="-79"/>
                        <a:cs typeface="Gisha" panose="020B0502040204020203" pitchFamily="34" charset="-79"/>
                      </a:endParaRPr>
                    </a:p>
                    <a:p>
                      <a:pPr algn="ctr"/>
                      <a:r>
                        <a:rPr lang="zh-CN" altLang="en-US" sz="2000" b="1" baseline="0" dirty="0">
                          <a:solidFill>
                            <a:srgbClr val="002060"/>
                          </a:solidFill>
                          <a:latin typeface="Gisha" panose="020B0502040204020203" pitchFamily="34" charset="-79"/>
                          <a:cs typeface="Gisha" panose="020B0502040204020203" pitchFamily="34" charset="-79"/>
                        </a:rPr>
                        <a:t>（一部分被使用，一部分被退还）</a:t>
                      </a:r>
                      <a:endParaRPr lang="en-US" sz="2000" b="1" baseline="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7891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4D8-6422-41D7-A89B-5270452DDACB}"/>
              </a:ext>
            </a:extLst>
          </p:cNvPr>
          <p:cNvSpPr>
            <a:spLocks noGrp="1"/>
          </p:cNvSpPr>
          <p:nvPr>
            <p:ph type="title"/>
          </p:nvPr>
        </p:nvSpPr>
        <p:spPr/>
        <p:txBody>
          <a:bodyPr>
            <a:normAutofit fontScale="90000"/>
          </a:bodyPr>
          <a:lstStyle/>
          <a:p>
            <a:r>
              <a:rPr lang="en-MY" dirty="0"/>
              <a:t>Power Factor</a:t>
            </a:r>
            <a:br>
              <a:rPr lang="en-MY" dirty="0"/>
            </a:br>
            <a:r>
              <a:rPr lang="zh-CN" altLang="en-US" sz="3100" b="1" dirty="0"/>
              <a:t>功率因数</a:t>
            </a:r>
            <a:endParaRPr lang="en-MY" b="1" dirty="0"/>
          </a:p>
        </p:txBody>
      </p:sp>
      <p:sp>
        <p:nvSpPr>
          <p:cNvPr id="3" name="Footer Placeholder 2">
            <a:extLst>
              <a:ext uri="{FF2B5EF4-FFF2-40B4-BE49-F238E27FC236}">
                <a16:creationId xmlns:a16="http://schemas.microsoft.com/office/drawing/2014/main" id="{4284FD9B-A2CF-4A54-A179-160A01C4EE5A}"/>
              </a:ext>
            </a:extLst>
          </p:cNvPr>
          <p:cNvSpPr>
            <a:spLocks noGrp="1"/>
          </p:cNvSpPr>
          <p:nvPr>
            <p:ph type="ftr" sz="quarter" idx="11"/>
          </p:nvPr>
        </p:nvSpPr>
        <p:spPr>
          <a:xfrm>
            <a:off x="0" y="6520259"/>
            <a:ext cx="9144000" cy="365125"/>
          </a:xfrm>
        </p:spPr>
        <p:txBody>
          <a:bodyPr/>
          <a:lstStyle/>
          <a:p>
            <a:r>
              <a:rPr lang="en-MY"/>
              <a:t>www.iBright.com.my</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B0FD0284-9764-4FEC-AA8F-95647A53CCF5}"/>
                  </a:ext>
                </a:extLst>
              </p:cNvPr>
              <p:cNvSpPr txBox="1">
                <a:spLocks/>
              </p:cNvSpPr>
              <p:nvPr/>
            </p:nvSpPr>
            <p:spPr>
              <a:xfrm>
                <a:off x="190500" y="1049419"/>
                <a:ext cx="8763000" cy="2590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002060"/>
                    </a:solidFill>
                    <a:latin typeface="Gisha" panose="020B0502040204020203" pitchFamily="34" charset="-79"/>
                    <a:cs typeface="Gisha" panose="020B0502040204020203" pitchFamily="34" charset="-79"/>
                  </a:rPr>
                  <a:t>Power Factor = </a:t>
                </a:r>
                <a14:m>
                  <m:oMath xmlns:m="http://schemas.openxmlformats.org/officeDocument/2006/math">
                    <m:f>
                      <m:fPr>
                        <m:ctrlPr>
                          <a:rPr lang="en-US" i="1" smtClean="0">
                            <a:solidFill>
                              <a:srgbClr val="002060"/>
                            </a:solidFill>
                            <a:latin typeface="Cambria Math" panose="02040503050406030204" pitchFamily="18" charset="0"/>
                          </a:rPr>
                        </m:ctrlPr>
                      </m:fPr>
                      <m:num>
                        <m:r>
                          <a:rPr lang="en-US" i="1" smtClean="0">
                            <a:solidFill>
                              <a:srgbClr val="002060"/>
                            </a:solidFill>
                            <a:latin typeface="Cambria Math" panose="02040503050406030204" pitchFamily="18" charset="0"/>
                          </a:rPr>
                          <m:t>𝑅𝑒𝑎𝑙</m:t>
                        </m:r>
                        <m:r>
                          <a:rPr lang="en-US" i="1" smtClean="0">
                            <a:solidFill>
                              <a:srgbClr val="002060"/>
                            </a:solidFill>
                            <a:latin typeface="Cambria Math" panose="02040503050406030204" pitchFamily="18" charset="0"/>
                          </a:rPr>
                          <m:t> </m:t>
                        </m:r>
                        <m:r>
                          <a:rPr lang="en-US" i="1" smtClean="0">
                            <a:solidFill>
                              <a:srgbClr val="002060"/>
                            </a:solidFill>
                            <a:latin typeface="Cambria Math" panose="02040503050406030204" pitchFamily="18" charset="0"/>
                          </a:rPr>
                          <m:t>𝐸𝑛𝑒𝑟𝑔𝑦</m:t>
                        </m:r>
                      </m:num>
                      <m:den>
                        <m:rad>
                          <m:radPr>
                            <m:ctrlPr>
                              <a:rPr lang="en-US" i="1" smtClean="0">
                                <a:solidFill>
                                  <a:srgbClr val="002060"/>
                                </a:solidFill>
                                <a:latin typeface="Cambria Math" panose="02040503050406030204" pitchFamily="18" charset="0"/>
                              </a:rPr>
                            </m:ctrlPr>
                          </m:radPr>
                          <m:deg>
                            <m:r>
                              <a:rPr lang="en-US" i="1" smtClean="0">
                                <a:solidFill>
                                  <a:srgbClr val="002060"/>
                                </a:solidFill>
                                <a:latin typeface="Cambria Math" panose="02040503050406030204" pitchFamily="18" charset="0"/>
                              </a:rPr>
                              <m:t>2</m:t>
                            </m:r>
                          </m:deg>
                          <m:e>
                            <m:sSup>
                              <m:sSupPr>
                                <m:ctrlPr>
                                  <a:rPr lang="en-US" i="1" smtClean="0">
                                    <a:solidFill>
                                      <a:srgbClr val="002060"/>
                                    </a:solidFill>
                                    <a:latin typeface="Cambria Math" panose="02040503050406030204" pitchFamily="18" charset="0"/>
                                  </a:rPr>
                                </m:ctrlPr>
                              </m:sSupPr>
                              <m:e>
                                <m:sSup>
                                  <m:sSupPr>
                                    <m:ctrlPr>
                                      <a:rPr lang="en-US" i="1" smtClean="0">
                                        <a:solidFill>
                                          <a:srgbClr val="002060"/>
                                        </a:solidFill>
                                        <a:latin typeface="Cambria Math" panose="02040503050406030204" pitchFamily="18" charset="0"/>
                                      </a:rPr>
                                    </m:ctrlPr>
                                  </m:sSupPr>
                                  <m:e>
                                    <m:r>
                                      <a:rPr lang="en-US" i="1" smtClean="0">
                                        <a:solidFill>
                                          <a:srgbClr val="002060"/>
                                        </a:solidFill>
                                        <a:latin typeface="Cambria Math" panose="02040503050406030204" pitchFamily="18" charset="0"/>
                                      </a:rPr>
                                      <m:t>(</m:t>
                                    </m:r>
                                    <m:r>
                                      <a:rPr lang="en-US" i="1" smtClean="0">
                                        <a:solidFill>
                                          <a:srgbClr val="002060"/>
                                        </a:solidFill>
                                        <a:latin typeface="Cambria Math" panose="02040503050406030204" pitchFamily="18" charset="0"/>
                                      </a:rPr>
                                      <m:t>𝑅𝑒𝑎𝑙</m:t>
                                    </m:r>
                                    <m:r>
                                      <a:rPr lang="en-US" i="1" smtClean="0">
                                        <a:solidFill>
                                          <a:srgbClr val="002060"/>
                                        </a:solidFill>
                                        <a:latin typeface="Cambria Math" panose="02040503050406030204" pitchFamily="18" charset="0"/>
                                      </a:rPr>
                                      <m:t> </m:t>
                                    </m:r>
                                    <m:r>
                                      <a:rPr lang="en-US" i="1" smtClean="0">
                                        <a:solidFill>
                                          <a:srgbClr val="002060"/>
                                        </a:solidFill>
                                        <a:latin typeface="Cambria Math" panose="02040503050406030204" pitchFamily="18" charset="0"/>
                                      </a:rPr>
                                      <m:t>𝐸𝑛𝑒𝑟𝑔𝑦</m:t>
                                    </m:r>
                                    <m:r>
                                      <a:rPr lang="en-US" i="1" smtClean="0">
                                        <a:solidFill>
                                          <a:srgbClr val="002060"/>
                                        </a:solidFill>
                                        <a:latin typeface="Cambria Math" panose="02040503050406030204" pitchFamily="18" charset="0"/>
                                      </a:rPr>
                                      <m:t>)</m:t>
                                    </m:r>
                                  </m:e>
                                  <m:sup>
                                    <m:r>
                                      <a:rPr lang="en-US" i="1" smtClean="0">
                                        <a:solidFill>
                                          <a:srgbClr val="002060"/>
                                        </a:solidFill>
                                        <a:latin typeface="Cambria Math" panose="02040503050406030204" pitchFamily="18" charset="0"/>
                                      </a:rPr>
                                      <m:t>2</m:t>
                                    </m:r>
                                  </m:sup>
                                </m:sSup>
                                <m:r>
                                  <a:rPr lang="en-US" i="1" smtClean="0">
                                    <a:solidFill>
                                      <a:srgbClr val="002060"/>
                                    </a:solidFill>
                                    <a:latin typeface="Cambria Math" panose="02040503050406030204" pitchFamily="18" charset="0"/>
                                  </a:rPr>
                                  <m:t>+(</m:t>
                                </m:r>
                                <m:r>
                                  <a:rPr lang="en-US" i="1" smtClean="0">
                                    <a:solidFill>
                                      <a:srgbClr val="002060"/>
                                    </a:solidFill>
                                    <a:latin typeface="Cambria Math" panose="02040503050406030204" pitchFamily="18" charset="0"/>
                                  </a:rPr>
                                  <m:t>𝑅𝑒𝑎𝑐𝑡𝑖𝑣𝑒</m:t>
                                </m:r>
                                <m:r>
                                  <a:rPr lang="en-US" i="1" smtClean="0">
                                    <a:solidFill>
                                      <a:srgbClr val="002060"/>
                                    </a:solidFill>
                                    <a:latin typeface="Cambria Math" panose="02040503050406030204" pitchFamily="18" charset="0"/>
                                  </a:rPr>
                                  <m:t> </m:t>
                                </m:r>
                                <m:r>
                                  <a:rPr lang="en-US" i="1" smtClean="0">
                                    <a:solidFill>
                                      <a:srgbClr val="002060"/>
                                    </a:solidFill>
                                    <a:latin typeface="Cambria Math" panose="02040503050406030204" pitchFamily="18" charset="0"/>
                                  </a:rPr>
                                  <m:t>𝐸𝑛𝑒𝑟𝑔𝑦</m:t>
                                </m:r>
                                <m:r>
                                  <a:rPr lang="en-US" i="1" smtClean="0">
                                    <a:solidFill>
                                      <a:srgbClr val="002060"/>
                                    </a:solidFill>
                                    <a:latin typeface="Cambria Math" panose="02040503050406030204" pitchFamily="18" charset="0"/>
                                  </a:rPr>
                                  <m:t>)</m:t>
                                </m:r>
                              </m:e>
                              <m:sup>
                                <m:r>
                                  <a:rPr lang="en-US" i="1" smtClean="0">
                                    <a:solidFill>
                                      <a:srgbClr val="002060"/>
                                    </a:solidFill>
                                    <a:latin typeface="Cambria Math" panose="02040503050406030204" pitchFamily="18" charset="0"/>
                                  </a:rPr>
                                  <m:t>2</m:t>
                                </m:r>
                              </m:sup>
                            </m:sSup>
                          </m:e>
                        </m:rad>
                      </m:den>
                    </m:f>
                  </m:oMath>
                </a14:m>
                <a:endParaRPr lang="en-US" dirty="0">
                  <a:solidFill>
                    <a:srgbClr val="002060"/>
                  </a:solidFill>
                  <a:latin typeface="Gisha" panose="020B0502040204020203" pitchFamily="34" charset="-79"/>
                  <a:cs typeface="Gisha" panose="020B0502040204020203" pitchFamily="34" charset="-79"/>
                </a:endParaRPr>
              </a:p>
              <a:p>
                <a:pPr marL="0" indent="0">
                  <a:buFont typeface="Arial" pitchFamily="34" charset="0"/>
                  <a:buNone/>
                </a:pPr>
                <a:r>
                  <a:rPr lang="en-US" dirty="0">
                    <a:solidFill>
                      <a:srgbClr val="002060"/>
                    </a:solidFill>
                    <a:latin typeface="Gisha" panose="020B0502040204020203" pitchFamily="34" charset="-79"/>
                    <a:cs typeface="Gisha" panose="020B0502040204020203" pitchFamily="34" charset="-79"/>
                  </a:rPr>
                  <a:t>                           = </a:t>
                </a:r>
                <a14:m>
                  <m:oMath xmlns:m="http://schemas.openxmlformats.org/officeDocument/2006/math">
                    <m:f>
                      <m:fPr>
                        <m:ctrlPr>
                          <a:rPr lang="en-US" i="1">
                            <a:solidFill>
                              <a:srgbClr val="002060"/>
                            </a:solidFill>
                            <a:latin typeface="Cambria Math" panose="02040503050406030204" pitchFamily="18" charset="0"/>
                          </a:rPr>
                        </m:ctrlPr>
                      </m:fPr>
                      <m:num>
                        <m:r>
                          <a:rPr lang="en-US" i="1" smtClean="0">
                            <a:solidFill>
                              <a:srgbClr val="002060"/>
                            </a:solidFill>
                            <a:latin typeface="Cambria Math" panose="02040503050406030204" pitchFamily="18" charset="0"/>
                          </a:rPr>
                          <m:t>𝑘𝑊h</m:t>
                        </m:r>
                      </m:num>
                      <m:den>
                        <m:rad>
                          <m:radPr>
                            <m:ctrlPr>
                              <a:rPr lang="en-US" i="1">
                                <a:solidFill>
                                  <a:srgbClr val="002060"/>
                                </a:solidFill>
                                <a:latin typeface="Cambria Math" panose="02040503050406030204" pitchFamily="18" charset="0"/>
                              </a:rPr>
                            </m:ctrlPr>
                          </m:radPr>
                          <m:deg>
                            <m:r>
                              <a:rPr lang="en-US" i="1">
                                <a:solidFill>
                                  <a:srgbClr val="002060"/>
                                </a:solidFill>
                                <a:latin typeface="Cambria Math" panose="02040503050406030204" pitchFamily="18" charset="0"/>
                              </a:rPr>
                              <m:t>2</m:t>
                            </m:r>
                          </m:deg>
                          <m:e>
                            <m:sSup>
                              <m:sSupPr>
                                <m:ctrlPr>
                                  <a:rPr lang="en-US" i="1">
                                    <a:solidFill>
                                      <a:srgbClr val="002060"/>
                                    </a:solidFill>
                                    <a:latin typeface="Cambria Math" panose="02040503050406030204" pitchFamily="18" charset="0"/>
                                  </a:rPr>
                                </m:ctrlPr>
                              </m:sSupPr>
                              <m:e>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m:t>
                                    </m:r>
                                    <m:r>
                                      <a:rPr lang="en-US" i="1" smtClean="0">
                                        <a:solidFill>
                                          <a:srgbClr val="002060"/>
                                        </a:solidFill>
                                        <a:latin typeface="Cambria Math" panose="02040503050406030204" pitchFamily="18" charset="0"/>
                                      </a:rPr>
                                      <m:t>𝑘𝑊h</m:t>
                                    </m:r>
                                    <m:r>
                                      <a:rPr lang="en-US" i="1">
                                        <a:solidFill>
                                          <a:srgbClr val="002060"/>
                                        </a:solidFill>
                                        <a:latin typeface="Cambria Math" panose="02040503050406030204" pitchFamily="18" charset="0"/>
                                      </a:rPr>
                                      <m:t>)</m:t>
                                    </m:r>
                                  </m:e>
                                  <m:sup>
                                    <m:r>
                                      <a:rPr lang="en-US" i="1">
                                        <a:solidFill>
                                          <a:srgbClr val="002060"/>
                                        </a:solidFill>
                                        <a:latin typeface="Cambria Math" panose="02040503050406030204" pitchFamily="18" charset="0"/>
                                      </a:rPr>
                                      <m:t>2</m:t>
                                    </m:r>
                                  </m:sup>
                                </m:sSup>
                                <m:r>
                                  <a:rPr lang="en-US" i="1">
                                    <a:solidFill>
                                      <a:srgbClr val="002060"/>
                                    </a:solidFill>
                                    <a:latin typeface="Cambria Math" panose="02040503050406030204" pitchFamily="18" charset="0"/>
                                  </a:rPr>
                                  <m:t>+(</m:t>
                                </m:r>
                                <m:r>
                                  <a:rPr lang="en-US" i="1" smtClean="0">
                                    <a:solidFill>
                                      <a:srgbClr val="002060"/>
                                    </a:solidFill>
                                    <a:latin typeface="Cambria Math" panose="02040503050406030204" pitchFamily="18" charset="0"/>
                                  </a:rPr>
                                  <m:t>𝑘𝑉𝐴𝑟h</m:t>
                                </m:r>
                                <m:r>
                                  <a:rPr lang="en-US" i="1">
                                    <a:solidFill>
                                      <a:srgbClr val="002060"/>
                                    </a:solidFill>
                                    <a:latin typeface="Cambria Math" panose="02040503050406030204" pitchFamily="18" charset="0"/>
                                  </a:rPr>
                                  <m:t>)</m:t>
                                </m:r>
                              </m:e>
                              <m:sup>
                                <m:r>
                                  <a:rPr lang="en-US" i="1">
                                    <a:solidFill>
                                      <a:srgbClr val="002060"/>
                                    </a:solidFill>
                                    <a:latin typeface="Cambria Math" panose="02040503050406030204" pitchFamily="18" charset="0"/>
                                  </a:rPr>
                                  <m:t>2</m:t>
                                </m:r>
                              </m:sup>
                            </m:sSup>
                          </m:e>
                        </m:rad>
                      </m:den>
                    </m:f>
                  </m:oMath>
                </a14:m>
                <a:endParaRPr lang="en-US" dirty="0">
                  <a:solidFill>
                    <a:srgbClr val="002060"/>
                  </a:solidFill>
                  <a:latin typeface="Gisha" panose="020B0502040204020203" pitchFamily="34" charset="-79"/>
                  <a:cs typeface="Gisha" panose="020B0502040204020203" pitchFamily="34" charset="-79"/>
                </a:endParaRPr>
              </a:p>
            </p:txBody>
          </p:sp>
        </mc:Choice>
        <mc:Fallback xmlns="">
          <p:sp>
            <p:nvSpPr>
              <p:cNvPr id="4" name="Content Placeholder 2">
                <a:extLst>
                  <a:ext uri="{FF2B5EF4-FFF2-40B4-BE49-F238E27FC236}">
                    <a16:creationId xmlns:a16="http://schemas.microsoft.com/office/drawing/2014/main" id="{B0FD0284-9764-4FEC-AA8F-95647A53CCF5}"/>
                  </a:ext>
                </a:extLst>
              </p:cNvPr>
              <p:cNvSpPr txBox="1">
                <a:spLocks noRot="1" noChangeAspect="1" noMove="1" noResize="1" noEditPoints="1" noAdjustHandles="1" noChangeArrowheads="1" noChangeShapeType="1" noTextEdit="1"/>
              </p:cNvSpPr>
              <p:nvPr/>
            </p:nvSpPr>
            <p:spPr>
              <a:xfrm>
                <a:off x="190500" y="1049419"/>
                <a:ext cx="8763000" cy="2590800"/>
              </a:xfrm>
              <a:prstGeom prst="rect">
                <a:avLst/>
              </a:prstGeom>
              <a:blipFill>
                <a:blip r:embed="rId2"/>
                <a:stretch>
                  <a:fillRect l="-1739"/>
                </a:stretch>
              </a:blipFill>
            </p:spPr>
            <p:txBody>
              <a:bodyPr/>
              <a:lstStyle/>
              <a:p>
                <a:r>
                  <a:rPr lang="en-MY">
                    <a:noFill/>
                  </a:rPr>
                  <a:t> </a:t>
                </a:r>
              </a:p>
            </p:txBody>
          </p:sp>
        </mc:Fallback>
      </mc:AlternateContent>
      <p:graphicFrame>
        <p:nvGraphicFramePr>
          <p:cNvPr id="5" name="Table 7">
            <a:extLst>
              <a:ext uri="{FF2B5EF4-FFF2-40B4-BE49-F238E27FC236}">
                <a16:creationId xmlns:a16="http://schemas.microsoft.com/office/drawing/2014/main" id="{1AD59E6F-7B9D-47C2-A233-A81A0FA1F336}"/>
              </a:ext>
            </a:extLst>
          </p:cNvPr>
          <p:cNvGraphicFramePr>
            <a:graphicFrameLocks/>
          </p:cNvGraphicFramePr>
          <p:nvPr>
            <p:extLst>
              <p:ext uri="{D42A27DB-BD31-4B8C-83A1-F6EECF244321}">
                <p14:modId xmlns:p14="http://schemas.microsoft.com/office/powerpoint/2010/main" val="3604532749"/>
              </p:ext>
            </p:extLst>
          </p:nvPr>
        </p:nvGraphicFramePr>
        <p:xfrm>
          <a:off x="125760" y="3188238"/>
          <a:ext cx="8892480" cy="3183482"/>
        </p:xfrm>
        <a:graphic>
          <a:graphicData uri="http://schemas.openxmlformats.org/drawingml/2006/table">
            <a:tbl>
              <a:tblPr firstRow="1" bandRow="1">
                <a:tableStyleId>{7DF18680-E054-41AD-8BC1-D1AEF772440D}</a:tableStyleId>
              </a:tblPr>
              <a:tblGrid>
                <a:gridCol w="1925457">
                  <a:extLst>
                    <a:ext uri="{9D8B030D-6E8A-4147-A177-3AD203B41FA5}">
                      <a16:colId xmlns:a16="http://schemas.microsoft.com/office/drawing/2014/main" val="2729064620"/>
                    </a:ext>
                  </a:extLst>
                </a:gridCol>
                <a:gridCol w="6967023">
                  <a:extLst>
                    <a:ext uri="{9D8B030D-6E8A-4147-A177-3AD203B41FA5}">
                      <a16:colId xmlns:a16="http://schemas.microsoft.com/office/drawing/2014/main" val="3556720157"/>
                    </a:ext>
                  </a:extLst>
                </a:gridCol>
              </a:tblGrid>
              <a:tr h="531722">
                <a:tc>
                  <a:txBody>
                    <a:bodyPr/>
                    <a:lstStyle/>
                    <a:p>
                      <a:endParaRPr lang="en-MY" dirty="0"/>
                    </a:p>
                  </a:txBody>
                  <a:tcPr/>
                </a:tc>
                <a:tc>
                  <a:txBody>
                    <a:bodyPr/>
                    <a:lstStyle/>
                    <a:p>
                      <a:pPr algn="ctr"/>
                      <a:r>
                        <a:rPr lang="en-MY" dirty="0">
                          <a:latin typeface="Gisha" panose="020B0502040204020203" pitchFamily="34" charset="-79"/>
                          <a:cs typeface="Gisha" panose="020B0502040204020203" pitchFamily="34" charset="-79"/>
                        </a:rPr>
                        <a:t>DESCRIPTION </a:t>
                      </a:r>
                      <a:r>
                        <a:rPr lang="zh-CN" altLang="en-US" dirty="0">
                          <a:latin typeface="Gisha" panose="020B0502040204020203" pitchFamily="34" charset="-79"/>
                          <a:cs typeface="Gisha" panose="020B0502040204020203" pitchFamily="34" charset="-79"/>
                        </a:rPr>
                        <a:t>说明</a:t>
                      </a:r>
                      <a:endParaRPr lang="en-MY" dirty="0">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1373501923"/>
                  </a:ext>
                </a:extLst>
              </a:tr>
              <a:tr h="1151493">
                <a:tc>
                  <a:txBody>
                    <a:bodyPr/>
                    <a:lstStyle/>
                    <a:p>
                      <a:endParaRPr lang="en-MY" dirty="0"/>
                    </a:p>
                  </a:txBody>
                  <a:tcPr/>
                </a:tc>
                <a:tc>
                  <a:txBody>
                    <a:bodyPr/>
                    <a:lstStyle/>
                    <a:p>
                      <a:pPr marL="285750" indent="-285750" algn="l">
                        <a:buFont typeface="Arial" panose="020B0604020202020204" pitchFamily="34" charset="0"/>
                        <a:buChar char="•"/>
                      </a:pPr>
                      <a:r>
                        <a:rPr lang="en-MY" dirty="0">
                          <a:latin typeface="Gisha" panose="020B0502040204020203" pitchFamily="34" charset="-79"/>
                          <a:cs typeface="Gisha" panose="020B0502040204020203" pitchFamily="34" charset="-79"/>
                        </a:rPr>
                        <a:t>You can only “return 52%” of your Big Mac before you get a penalty.</a:t>
                      </a:r>
                    </a:p>
                    <a:p>
                      <a:pPr marL="285750" indent="-285750" algn="l">
                        <a:buFont typeface="Arial" panose="020B0604020202020204" pitchFamily="34" charset="0"/>
                        <a:buChar char="•"/>
                      </a:pPr>
                      <a:r>
                        <a:rPr lang="en-MY" dirty="0">
                          <a:latin typeface="Gisha" panose="020B0502040204020203" pitchFamily="34" charset="-79"/>
                          <a:cs typeface="Gisha" panose="020B0502040204020203" pitchFamily="34" charset="-79"/>
                        </a:rPr>
                        <a:t>52% is based on weight</a:t>
                      </a:r>
                    </a:p>
                    <a:p>
                      <a:pPr marL="285750" indent="-285750" algn="l">
                        <a:buFont typeface="Arial" panose="020B0604020202020204" pitchFamily="34" charset="0"/>
                        <a:buChar char="•"/>
                      </a:pPr>
                      <a:r>
                        <a:rPr lang="zh-CN" altLang="en-US" b="1" dirty="0">
                          <a:latin typeface="Gisha" panose="020B0502040204020203" pitchFamily="34" charset="-79"/>
                          <a:cs typeface="Gisha" panose="020B0502040204020203" pitchFamily="34" charset="-79"/>
                        </a:rPr>
                        <a:t>你只能退还</a:t>
                      </a:r>
                      <a:r>
                        <a:rPr lang="en-MY" altLang="zh-CN" b="1" dirty="0">
                          <a:latin typeface="Gisha" panose="020B0502040204020203" pitchFamily="34" charset="-79"/>
                          <a:cs typeface="Gisha" panose="020B0502040204020203" pitchFamily="34" charset="-79"/>
                        </a:rPr>
                        <a:t>52%</a:t>
                      </a:r>
                      <a:r>
                        <a:rPr lang="zh-CN" altLang="en-US" b="1" dirty="0">
                          <a:latin typeface="Gisha" panose="020B0502040204020203" pitchFamily="34" charset="-79"/>
                          <a:cs typeface="Gisha" panose="020B0502040204020203" pitchFamily="34" charset="-79"/>
                        </a:rPr>
                        <a:t>的巨无霸，若超过这个指标，你将会被罚款。</a:t>
                      </a:r>
                      <a:endParaRPr lang="en-MY" altLang="zh-CN" b="1" dirty="0">
                        <a:latin typeface="Gisha" panose="020B0502040204020203" pitchFamily="34" charset="-79"/>
                        <a:cs typeface="Gisha" panose="020B0502040204020203" pitchFamily="34" charset="-79"/>
                      </a:endParaRPr>
                    </a:p>
                    <a:p>
                      <a:pPr marL="285750" indent="-285750" algn="l">
                        <a:buFont typeface="Arial" panose="020B0604020202020204" pitchFamily="34" charset="0"/>
                        <a:buChar char="•"/>
                      </a:pPr>
                      <a:r>
                        <a:rPr lang="en-MY" b="1" dirty="0">
                          <a:latin typeface="Gisha" panose="020B0502040204020203" pitchFamily="34" charset="-79"/>
                          <a:cs typeface="Gisha" panose="020B0502040204020203" pitchFamily="34" charset="-79"/>
                        </a:rPr>
                        <a:t>52%</a:t>
                      </a:r>
                      <a:r>
                        <a:rPr lang="zh-CN" altLang="en-US" b="1" dirty="0">
                          <a:latin typeface="Gisha" panose="020B0502040204020203" pitchFamily="34" charset="-79"/>
                          <a:cs typeface="Gisha" panose="020B0502040204020203" pitchFamily="34" charset="-79"/>
                        </a:rPr>
                        <a:t>是以重量计算。</a:t>
                      </a:r>
                      <a:endParaRPr lang="en-MY" b="1" dirty="0">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1361851069"/>
                  </a:ext>
                </a:extLst>
              </a:tr>
              <a:tr h="1151493">
                <a:tc>
                  <a:txBody>
                    <a:bodyPr/>
                    <a:lstStyle/>
                    <a:p>
                      <a:endParaRPr lang="en-MY" dirty="0"/>
                    </a:p>
                  </a:txBody>
                  <a:tcPr/>
                </a:tc>
                <a:tc>
                  <a:txBody>
                    <a:bodyPr/>
                    <a:lstStyle/>
                    <a:p>
                      <a:pPr marL="285750" indent="-285750">
                        <a:buFont typeface="Arial" panose="020B0604020202020204" pitchFamily="34" charset="0"/>
                        <a:buChar char="•"/>
                      </a:pPr>
                      <a:r>
                        <a:rPr lang="en-MY" dirty="0">
                          <a:latin typeface="Gisha" panose="020B0502040204020203" pitchFamily="34" charset="-79"/>
                          <a:cs typeface="Gisha" panose="020B0502040204020203" pitchFamily="34" charset="-79"/>
                        </a:rPr>
                        <a:t>Penalty only if PF is </a:t>
                      </a:r>
                      <a:r>
                        <a:rPr lang="en-MY" b="1" dirty="0">
                          <a:latin typeface="Gisha" panose="020B0502040204020203" pitchFamily="34" charset="-79"/>
                          <a:cs typeface="Gisha" panose="020B0502040204020203" pitchFamily="34" charset="-79"/>
                        </a:rPr>
                        <a:t>below 0.85</a:t>
                      </a:r>
                    </a:p>
                    <a:p>
                      <a:pPr marL="285750" indent="-285750">
                        <a:buFont typeface="Arial" panose="020B0604020202020204" pitchFamily="34" charset="0"/>
                        <a:buChar char="•"/>
                      </a:pPr>
                      <a:r>
                        <a:rPr lang="en-MY" dirty="0">
                          <a:latin typeface="Gisha" panose="020B0502040204020203" pitchFamily="34" charset="-79"/>
                          <a:cs typeface="Gisha" panose="020B0502040204020203" pitchFamily="34" charset="-79"/>
                        </a:rPr>
                        <a:t>Use Capacitor Banks to keep PF high.</a:t>
                      </a:r>
                    </a:p>
                    <a:p>
                      <a:pPr marL="285750" indent="-285750">
                        <a:buFont typeface="Arial" panose="020B0604020202020204" pitchFamily="34" charset="0"/>
                        <a:buChar char="•"/>
                      </a:pPr>
                      <a:r>
                        <a:rPr lang="zh-CN" altLang="en-US" b="1" dirty="0">
                          <a:latin typeface="Gisha" panose="020B0502040204020203" pitchFamily="34" charset="-79"/>
                          <a:cs typeface="Gisha" panose="020B0502040204020203" pitchFamily="34" charset="-79"/>
                        </a:rPr>
                        <a:t>若</a:t>
                      </a:r>
                      <a:r>
                        <a:rPr lang="en-US" altLang="zh-CN" b="1" dirty="0">
                          <a:latin typeface="Gisha" panose="020B0502040204020203" pitchFamily="34" charset="-79"/>
                          <a:cs typeface="Gisha" panose="020B0502040204020203" pitchFamily="34" charset="-79"/>
                        </a:rPr>
                        <a:t>PF</a:t>
                      </a:r>
                      <a:r>
                        <a:rPr lang="zh-CN" altLang="en-US" b="1" dirty="0">
                          <a:latin typeface="Gisha" panose="020B0502040204020203" pitchFamily="34" charset="-79"/>
                          <a:cs typeface="Gisha" panose="020B0502040204020203" pitchFamily="34" charset="-79"/>
                        </a:rPr>
                        <a:t>低于</a:t>
                      </a:r>
                      <a:r>
                        <a:rPr lang="en-MY" altLang="zh-CN" b="1" dirty="0">
                          <a:latin typeface="Gisha" panose="020B0502040204020203" pitchFamily="34" charset="-79"/>
                          <a:cs typeface="Gisha" panose="020B0502040204020203" pitchFamily="34" charset="-79"/>
                        </a:rPr>
                        <a:t>0.85</a:t>
                      </a:r>
                      <a:r>
                        <a:rPr lang="zh-CN" altLang="en-US" b="1" dirty="0">
                          <a:latin typeface="Gisha" panose="020B0502040204020203" pitchFamily="34" charset="-79"/>
                          <a:cs typeface="Gisha" panose="020B0502040204020203" pitchFamily="34" charset="-79"/>
                        </a:rPr>
                        <a:t>，你将会被罚款。</a:t>
                      </a:r>
                      <a:endParaRPr lang="en-MY" altLang="zh-CN" b="1" dirty="0">
                        <a:latin typeface="Gisha" panose="020B0502040204020203" pitchFamily="34" charset="-79"/>
                        <a:cs typeface="Gisha" panose="020B0502040204020203" pitchFamily="34" charset="-79"/>
                      </a:endParaRPr>
                    </a:p>
                    <a:p>
                      <a:pPr marL="285750" indent="-285750">
                        <a:buFont typeface="Arial" panose="020B0604020202020204" pitchFamily="34" charset="0"/>
                        <a:buChar char="•"/>
                      </a:pPr>
                      <a:r>
                        <a:rPr lang="zh-CN" altLang="en-US" b="1" dirty="0">
                          <a:latin typeface="Gisha" panose="020B0502040204020203" pitchFamily="34" charset="-79"/>
                          <a:cs typeface="Gisha" panose="020B0502040204020203" pitchFamily="34" charset="-79"/>
                        </a:rPr>
                        <a:t>能使用电容器组来维持高</a:t>
                      </a:r>
                      <a:r>
                        <a:rPr lang="en-US" altLang="zh-CN" b="1" dirty="0">
                          <a:latin typeface="Gisha" panose="020B0502040204020203" pitchFamily="34" charset="-79"/>
                          <a:cs typeface="Gisha" panose="020B0502040204020203" pitchFamily="34" charset="-79"/>
                        </a:rPr>
                        <a:t>PF</a:t>
                      </a:r>
                      <a:r>
                        <a:rPr lang="zh-CN" altLang="en-US" b="1" dirty="0">
                          <a:latin typeface="Gisha" panose="020B0502040204020203" pitchFamily="34" charset="-79"/>
                          <a:cs typeface="Gisha" panose="020B0502040204020203" pitchFamily="34" charset="-79"/>
                        </a:rPr>
                        <a:t>。</a:t>
                      </a:r>
                      <a:endParaRPr lang="en-MY" b="1" dirty="0">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2704474426"/>
                  </a:ext>
                </a:extLst>
              </a:tr>
            </a:tbl>
          </a:graphicData>
        </a:graphic>
      </p:graphicFrame>
      <p:pic>
        <p:nvPicPr>
          <p:cNvPr id="7" name="Content Placeholder 11" descr="A close up of a sign&#10;&#10;Description automatically generated">
            <a:extLst>
              <a:ext uri="{FF2B5EF4-FFF2-40B4-BE49-F238E27FC236}">
                <a16:creationId xmlns:a16="http://schemas.microsoft.com/office/drawing/2014/main" id="{2F6307A9-1DD7-468B-9610-1DE41A689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077072"/>
            <a:ext cx="1110207" cy="93114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6255130B-9F0F-4495-85EA-30A99AE99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428" y="5207254"/>
            <a:ext cx="1056454" cy="1056454"/>
          </a:xfrm>
          <a:prstGeom prst="rect">
            <a:avLst/>
          </a:prstGeom>
        </p:spPr>
      </p:pic>
    </p:spTree>
    <p:extLst>
      <p:ext uri="{BB962C8B-B14F-4D97-AF65-F5344CB8AC3E}">
        <p14:creationId xmlns:p14="http://schemas.microsoft.com/office/powerpoint/2010/main" val="1724698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B098-D017-4F1B-A1E1-72E4351BCF1D}"/>
              </a:ext>
            </a:extLst>
          </p:cNvPr>
          <p:cNvSpPr>
            <a:spLocks noGrp="1"/>
          </p:cNvSpPr>
          <p:nvPr>
            <p:ph type="title"/>
          </p:nvPr>
        </p:nvSpPr>
        <p:spPr>
          <a:xfrm>
            <a:off x="1367644" y="13142"/>
            <a:ext cx="7776356" cy="823570"/>
          </a:xfrm>
        </p:spPr>
        <p:txBody>
          <a:bodyPr anchor="t">
            <a:normAutofit fontScale="90000"/>
          </a:bodyPr>
          <a:lstStyle/>
          <a:p>
            <a:r>
              <a:rPr lang="en-MY" sz="3100" dirty="0"/>
              <a:t>Real Power, Reactive Power, Apparent  Power</a:t>
            </a:r>
            <a:br>
              <a:rPr lang="en-MY" dirty="0"/>
            </a:br>
            <a:r>
              <a:rPr lang="zh-CN" altLang="en-US" sz="3100" b="1" dirty="0"/>
              <a:t>有功能源，无功能源，表观功率</a:t>
            </a:r>
            <a:endParaRPr lang="en-MY" b="1" dirty="0"/>
          </a:p>
        </p:txBody>
      </p:sp>
      <p:sp>
        <p:nvSpPr>
          <p:cNvPr id="3" name="Footer Placeholder 2">
            <a:extLst>
              <a:ext uri="{FF2B5EF4-FFF2-40B4-BE49-F238E27FC236}">
                <a16:creationId xmlns:a16="http://schemas.microsoft.com/office/drawing/2014/main" id="{470E7BC1-6B5E-4A36-83D4-9476DC424740}"/>
              </a:ext>
            </a:extLst>
          </p:cNvPr>
          <p:cNvSpPr>
            <a:spLocks noGrp="1"/>
          </p:cNvSpPr>
          <p:nvPr>
            <p:ph type="ftr" sz="quarter" idx="11"/>
          </p:nvPr>
        </p:nvSpPr>
        <p:spPr>
          <a:xfrm>
            <a:off x="0" y="6520259"/>
            <a:ext cx="9144000" cy="365125"/>
          </a:xfrm>
        </p:spPr>
        <p:txBody>
          <a:bodyPr/>
          <a:lstStyle/>
          <a:p>
            <a:r>
              <a:rPr lang="en-MY"/>
              <a:t>www.iBright.com.my</a:t>
            </a:r>
          </a:p>
        </p:txBody>
      </p:sp>
      <p:graphicFrame>
        <p:nvGraphicFramePr>
          <p:cNvPr id="4" name="Table 3">
            <a:extLst>
              <a:ext uri="{FF2B5EF4-FFF2-40B4-BE49-F238E27FC236}">
                <a16:creationId xmlns:a16="http://schemas.microsoft.com/office/drawing/2014/main" id="{1A56C72D-8BC8-4D7D-A44B-C23AD5DE6688}"/>
              </a:ext>
            </a:extLst>
          </p:cNvPr>
          <p:cNvGraphicFramePr>
            <a:graphicFrameLocks noGrp="1"/>
          </p:cNvGraphicFramePr>
          <p:nvPr>
            <p:extLst>
              <p:ext uri="{D42A27DB-BD31-4B8C-83A1-F6EECF244321}">
                <p14:modId xmlns:p14="http://schemas.microsoft.com/office/powerpoint/2010/main" val="3785641609"/>
              </p:ext>
            </p:extLst>
          </p:nvPr>
        </p:nvGraphicFramePr>
        <p:xfrm>
          <a:off x="228600" y="1262946"/>
          <a:ext cx="8686800" cy="5196840"/>
        </p:xfrm>
        <a:graphic>
          <a:graphicData uri="http://schemas.openxmlformats.org/drawingml/2006/table">
            <a:tbl>
              <a:tblPr firstRow="1" bandRow="1"/>
              <a:tblGrid>
                <a:gridCol w="2057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58249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en-US" sz="2000" dirty="0">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isha" panose="020B0502040204020203" pitchFamily="34" charset="-79"/>
                          <a:cs typeface="Gisha" panose="020B0502040204020203" pitchFamily="34" charset="-79"/>
                        </a:rPr>
                        <a:t>Unit </a:t>
                      </a:r>
                      <a:r>
                        <a:rPr lang="zh-CN" altLang="en-US" sz="2000" dirty="0">
                          <a:latin typeface="Gisha" panose="020B0502040204020203" pitchFamily="34" charset="-79"/>
                          <a:cs typeface="Gisha" panose="020B0502040204020203" pitchFamily="34" charset="-79"/>
                        </a:rPr>
                        <a:t>单位</a:t>
                      </a:r>
                      <a:endParaRPr lang="en-US" sz="2000" dirty="0">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Gisha" panose="020B0502040204020203" pitchFamily="34" charset="-79"/>
                          <a:cs typeface="Gisha" panose="020B0502040204020203" pitchFamily="34" charset="-79"/>
                        </a:rPr>
                        <a:t>Analogy </a:t>
                      </a:r>
                      <a:r>
                        <a:rPr lang="zh-CN" altLang="en-US" dirty="0">
                          <a:latin typeface="Gisha" panose="020B0502040204020203" pitchFamily="34" charset="-79"/>
                          <a:cs typeface="Gisha" panose="020B0502040204020203" pitchFamily="34" charset="-79"/>
                        </a:rPr>
                        <a:t>比喻</a:t>
                      </a:r>
                      <a:r>
                        <a:rPr lang="en-US" dirty="0">
                          <a:latin typeface="Gisha" panose="020B0502040204020203" pitchFamily="34" charset="-79"/>
                          <a:cs typeface="Gisha" panose="020B0502040204020203" pitchFamily="34" charset="-79"/>
                        </a:rPr>
                        <a:t> </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3987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dirty="0">
                          <a:solidFill>
                            <a:srgbClr val="002060"/>
                          </a:solidFill>
                          <a:latin typeface="Gisha" panose="020B0502040204020203" pitchFamily="34" charset="-79"/>
                          <a:cs typeface="Gisha" panose="020B0502040204020203" pitchFamily="34" charset="-79"/>
                        </a:rPr>
                        <a:t>Real Power</a:t>
                      </a:r>
                    </a:p>
                    <a:p>
                      <a:pPr algn="ctr"/>
                      <a:r>
                        <a:rPr lang="zh-CN" altLang="en-US" sz="2400" b="1" dirty="0">
                          <a:solidFill>
                            <a:srgbClr val="002060"/>
                          </a:solidFill>
                          <a:latin typeface="Gisha" panose="020B0502040204020203" pitchFamily="34" charset="-79"/>
                          <a:cs typeface="Gisha" panose="020B0502040204020203" pitchFamily="34" charset="-79"/>
                        </a:rPr>
                        <a:t>有功能源</a:t>
                      </a:r>
                      <a:endParaRPr lang="en-US" sz="2400" b="1"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kW </a:t>
                      </a:r>
                      <a:r>
                        <a:rPr lang="zh-CN" altLang="en-US" sz="2400" dirty="0">
                          <a:solidFill>
                            <a:srgbClr val="002060"/>
                          </a:solidFill>
                          <a:latin typeface="Gisha" panose="020B0502040204020203" pitchFamily="34" charset="-79"/>
                          <a:cs typeface="Gisha" panose="020B0502040204020203" pitchFamily="34" charset="-79"/>
                        </a:rPr>
                        <a:t>千瓦时</a:t>
                      </a:r>
                      <a:endParaRPr lang="en-US" sz="240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rgbClr val="002060"/>
                          </a:solidFill>
                          <a:latin typeface="Gisha" panose="020B0502040204020203" pitchFamily="34" charset="-79"/>
                          <a:cs typeface="Gisha" panose="020B0502040204020203" pitchFamily="34" charset="-79"/>
                        </a:rPr>
                        <a:t>The number of Big</a:t>
                      </a:r>
                      <a:r>
                        <a:rPr lang="en-US" sz="2000" baseline="0" dirty="0">
                          <a:solidFill>
                            <a:srgbClr val="002060"/>
                          </a:solidFill>
                          <a:latin typeface="Gisha" panose="020B0502040204020203" pitchFamily="34" charset="-79"/>
                          <a:cs typeface="Gisha" panose="020B0502040204020203" pitchFamily="34" charset="-79"/>
                        </a:rPr>
                        <a:t> Macs you eat, per hour. </a:t>
                      </a:r>
                    </a:p>
                    <a:p>
                      <a:pPr algn="ctr"/>
                      <a:r>
                        <a:rPr lang="zh-CN" altLang="en-US" sz="2000" b="1" baseline="0" dirty="0">
                          <a:solidFill>
                            <a:srgbClr val="002060"/>
                          </a:solidFill>
                          <a:latin typeface="Gisha" panose="020B0502040204020203" pitchFamily="34" charset="-79"/>
                          <a:cs typeface="Gisha" panose="020B0502040204020203" pitchFamily="34" charset="-79"/>
                        </a:rPr>
                        <a:t>每小时所吃的巨无霸</a:t>
                      </a:r>
                      <a:endParaRPr lang="en-US" sz="2000" b="1"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2954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dirty="0">
                          <a:solidFill>
                            <a:srgbClr val="002060"/>
                          </a:solidFill>
                          <a:latin typeface="Gisha" panose="020B0502040204020203" pitchFamily="34" charset="-79"/>
                          <a:cs typeface="Gisha" panose="020B0502040204020203" pitchFamily="34" charset="-79"/>
                        </a:rPr>
                        <a:t>Reactive Power</a:t>
                      </a:r>
                    </a:p>
                    <a:p>
                      <a:pPr algn="ctr"/>
                      <a:r>
                        <a:rPr lang="zh-CN" altLang="en-US" sz="2400" b="1" dirty="0">
                          <a:solidFill>
                            <a:srgbClr val="002060"/>
                          </a:solidFill>
                          <a:latin typeface="Gisha" panose="020B0502040204020203" pitchFamily="34" charset="-79"/>
                          <a:cs typeface="Gisha" panose="020B0502040204020203" pitchFamily="34" charset="-79"/>
                        </a:rPr>
                        <a:t>无功能源</a:t>
                      </a:r>
                      <a:endParaRPr lang="en-US" sz="2400" b="1"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err="1">
                          <a:solidFill>
                            <a:srgbClr val="002060"/>
                          </a:solidFill>
                          <a:latin typeface="Gisha" panose="020B0502040204020203" pitchFamily="34" charset="-79"/>
                          <a:cs typeface="Gisha" panose="020B0502040204020203" pitchFamily="34" charset="-79"/>
                        </a:rPr>
                        <a:t>kVAr</a:t>
                      </a:r>
                      <a:r>
                        <a:rPr lang="en-US" sz="2400" dirty="0">
                          <a:solidFill>
                            <a:srgbClr val="002060"/>
                          </a:solidFill>
                          <a:latin typeface="Gisha" panose="020B0502040204020203" pitchFamily="34" charset="-79"/>
                          <a:cs typeface="Gisha" panose="020B0502040204020203" pitchFamily="34" charset="-79"/>
                        </a:rPr>
                        <a:t> </a:t>
                      </a:r>
                      <a:r>
                        <a:rPr lang="zh-CN" altLang="en-US" sz="2400" dirty="0">
                          <a:solidFill>
                            <a:srgbClr val="002060"/>
                          </a:solidFill>
                          <a:latin typeface="Gisha" panose="020B0502040204020203" pitchFamily="34" charset="-79"/>
                          <a:cs typeface="Gisha" panose="020B0502040204020203" pitchFamily="34" charset="-79"/>
                        </a:rPr>
                        <a:t>千乏时</a:t>
                      </a:r>
                      <a:endParaRPr lang="en-US" sz="240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rgbClr val="002060"/>
                          </a:solidFill>
                          <a:latin typeface="Gisha" panose="020B0502040204020203" pitchFamily="34" charset="-79"/>
                          <a:cs typeface="Gisha" panose="020B0502040204020203" pitchFamily="34" charset="-79"/>
                        </a:rPr>
                        <a:t>The number of Big Macs you return, per hour</a:t>
                      </a:r>
                    </a:p>
                    <a:p>
                      <a:pPr algn="ctr"/>
                      <a:r>
                        <a:rPr lang="zh-CN" altLang="en-US" sz="2000" b="1" dirty="0">
                          <a:solidFill>
                            <a:srgbClr val="002060"/>
                          </a:solidFill>
                          <a:latin typeface="Gisha" panose="020B0502040204020203" pitchFamily="34" charset="-79"/>
                          <a:cs typeface="Gisha" panose="020B0502040204020203" pitchFamily="34" charset="-79"/>
                        </a:rPr>
                        <a:t>每小时所退还的巨无霸</a:t>
                      </a:r>
                      <a:endParaRPr lang="en-US" sz="2000" b="1"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52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dirty="0">
                          <a:solidFill>
                            <a:srgbClr val="002060"/>
                          </a:solidFill>
                          <a:latin typeface="Gisha" panose="020B0502040204020203" pitchFamily="34" charset="-79"/>
                          <a:cs typeface="Gisha" panose="020B0502040204020203" pitchFamily="34" charset="-79"/>
                        </a:rPr>
                        <a:t>Apparent Power</a:t>
                      </a:r>
                    </a:p>
                    <a:p>
                      <a:pPr algn="ctr"/>
                      <a:r>
                        <a:rPr lang="zh-CN" altLang="en-US" sz="2400" b="1" dirty="0">
                          <a:solidFill>
                            <a:srgbClr val="002060"/>
                          </a:solidFill>
                          <a:latin typeface="Gisha" panose="020B0502040204020203" pitchFamily="34" charset="-79"/>
                          <a:cs typeface="Gisha" panose="020B0502040204020203" pitchFamily="34" charset="-79"/>
                        </a:rPr>
                        <a:t>表观功率</a:t>
                      </a:r>
                      <a:endParaRPr lang="en-US" sz="2400" b="1"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kVA </a:t>
                      </a:r>
                      <a:r>
                        <a:rPr lang="zh-CN" altLang="en-US" sz="2400" dirty="0">
                          <a:solidFill>
                            <a:srgbClr val="002060"/>
                          </a:solidFill>
                          <a:latin typeface="Gisha" panose="020B0502040204020203" pitchFamily="34" charset="-79"/>
                          <a:cs typeface="Gisha" panose="020B0502040204020203" pitchFamily="34" charset="-79"/>
                        </a:rPr>
                        <a:t>千伏安</a:t>
                      </a:r>
                      <a:endParaRPr lang="en-US" sz="240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rgbClr val="002060"/>
                          </a:solidFill>
                          <a:latin typeface="Gisha" panose="020B0502040204020203" pitchFamily="34" charset="-79"/>
                          <a:cs typeface="Gisha" panose="020B0502040204020203" pitchFamily="34" charset="-79"/>
                        </a:rPr>
                        <a:t>The number</a:t>
                      </a:r>
                      <a:r>
                        <a:rPr lang="en-US" sz="2000" baseline="0" dirty="0">
                          <a:solidFill>
                            <a:srgbClr val="002060"/>
                          </a:solidFill>
                          <a:latin typeface="Gisha" panose="020B0502040204020203" pitchFamily="34" charset="-79"/>
                          <a:cs typeface="Gisha" panose="020B0502040204020203" pitchFamily="34" charset="-79"/>
                        </a:rPr>
                        <a:t> of Big Macs you order from the counter, per hour. This includes Big Macs that you will eat and return.</a:t>
                      </a:r>
                    </a:p>
                    <a:p>
                      <a:pPr algn="ctr"/>
                      <a:r>
                        <a:rPr lang="zh-CN" altLang="en-US" sz="2000" b="1" baseline="0" dirty="0">
                          <a:solidFill>
                            <a:srgbClr val="002060"/>
                          </a:solidFill>
                          <a:latin typeface="Gisha" panose="020B0502040204020203" pitchFamily="34" charset="-79"/>
                          <a:cs typeface="Gisha" panose="020B0502040204020203" pitchFamily="34" charset="-79"/>
                        </a:rPr>
                        <a:t>每小时所购买的巨无霸，</a:t>
                      </a:r>
                      <a:endParaRPr lang="en-MY" altLang="zh-CN" sz="2000" b="1" baseline="0" dirty="0">
                        <a:solidFill>
                          <a:srgbClr val="002060"/>
                        </a:solidFill>
                        <a:latin typeface="Gisha" panose="020B0502040204020203" pitchFamily="34" charset="-79"/>
                        <a:cs typeface="Gisha" panose="020B0502040204020203" pitchFamily="34" charset="-79"/>
                      </a:endParaRPr>
                    </a:p>
                    <a:p>
                      <a:pPr algn="ctr"/>
                      <a:r>
                        <a:rPr lang="zh-CN" altLang="en-US" sz="2000" b="1" baseline="0" dirty="0">
                          <a:solidFill>
                            <a:srgbClr val="002060"/>
                          </a:solidFill>
                          <a:latin typeface="Gisha" panose="020B0502040204020203" pitchFamily="34" charset="-79"/>
                          <a:cs typeface="Gisha" panose="020B0502040204020203" pitchFamily="34" charset="-79"/>
                        </a:rPr>
                        <a:t>计算包括了所吃与退还的巨无霸。</a:t>
                      </a:r>
                      <a:endParaRPr lang="en-US" sz="2000" b="1"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94419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1340768"/>
            <a:ext cx="9144000" cy="5347618"/>
          </a:xfrm>
          <a:prstGeom prst="rect">
            <a:avLst/>
          </a:prstGeom>
          <a:noFill/>
        </p:spPr>
        <p:txBody>
          <a:bodyPr>
            <a:spAutoFit/>
          </a:bodyPr>
          <a:lstStyle>
            <a:defPPr>
              <a:defRPr lang="en-US"/>
            </a:defPPr>
            <a:lvl1pPr algn="ctr" fontAlgn="auto">
              <a:spcBef>
                <a:spcPts val="0"/>
              </a:spcBef>
              <a:spcAft>
                <a:spcPts val="0"/>
              </a:spcAft>
              <a:defRPr sz="4400" b="1" spc="300">
                <a:solidFill>
                  <a:schemeClr val="tx2">
                    <a:lumMod val="75000"/>
                  </a:schemeClr>
                </a:solidFill>
                <a:effectLst/>
                <a:latin typeface="Gisha" panose="020B0502040204020203" pitchFamily="34" charset="-79"/>
                <a:cs typeface="Gisha" panose="020B0502040204020203" pitchFamily="34" charset="-79"/>
              </a:defRPr>
            </a:lvl1pPr>
          </a:lstStyle>
          <a:p>
            <a:r>
              <a:rPr lang="en-US" dirty="0">
                <a:solidFill>
                  <a:srgbClr val="1E1B80"/>
                </a:solidFill>
              </a:rPr>
              <a:t>Thank you</a:t>
            </a:r>
          </a:p>
          <a:p>
            <a:endParaRPr lang="en-US" dirty="0">
              <a:solidFill>
                <a:srgbClr val="1E1B80"/>
              </a:solidFill>
            </a:endParaRPr>
          </a:p>
          <a:p>
            <a:r>
              <a:rPr lang="en-US" sz="1800" spc="0" dirty="0">
                <a:solidFill>
                  <a:srgbClr val="1E1B80"/>
                </a:solidFill>
              </a:rPr>
              <a:t>For more information, please contact:</a:t>
            </a:r>
          </a:p>
          <a:p>
            <a:r>
              <a:rPr lang="en-US" sz="1800" spc="0" dirty="0">
                <a:solidFill>
                  <a:srgbClr val="1E1B80"/>
                </a:solidFill>
              </a:rPr>
              <a:t> </a:t>
            </a:r>
          </a:p>
          <a:p>
            <a:r>
              <a:rPr lang="en-US" sz="1800" spc="0" dirty="0">
                <a:solidFill>
                  <a:srgbClr val="1E1B80"/>
                </a:solidFill>
              </a:rPr>
              <a:t>TK – 013.300.2388</a:t>
            </a:r>
          </a:p>
          <a:p>
            <a:r>
              <a:rPr lang="en-US" sz="1800" b="0" spc="0" dirty="0">
                <a:solidFill>
                  <a:srgbClr val="FF0000"/>
                </a:solidFill>
                <a:hlinkClick r:id="rId2">
                  <a:extLst>
                    <a:ext uri="{A12FA001-AC4F-418D-AE19-62706E023703}">
                      <ahyp:hlinkClr xmlns:ahyp="http://schemas.microsoft.com/office/drawing/2018/hyperlinkcolor" val="tx"/>
                    </a:ext>
                  </a:extLst>
                </a:hlinkClick>
              </a:rPr>
              <a:t>tk@ibright.com.my</a:t>
            </a:r>
            <a:endParaRPr lang="en-US" sz="1800" b="0" spc="0" dirty="0">
              <a:solidFill>
                <a:srgbClr val="FF0000"/>
              </a:solidFill>
            </a:endParaRPr>
          </a:p>
          <a:p>
            <a:endParaRPr lang="en-US" sz="1800" b="0" spc="0" dirty="0">
              <a:solidFill>
                <a:srgbClr val="FF0000"/>
              </a:solidFill>
            </a:endParaRPr>
          </a:p>
          <a:p>
            <a:r>
              <a:rPr lang="en-MY" sz="1800" dirty="0">
                <a:solidFill>
                  <a:schemeClr val="accent2"/>
                </a:solidFill>
                <a:effectLst>
                  <a:outerShdw blurRad="38100" dist="38100" dir="2700000" algn="tl">
                    <a:srgbClr val="000000">
                      <a:alpha val="43137"/>
                    </a:srgbClr>
                  </a:outerShdw>
                </a:effectLst>
              </a:rPr>
              <a:t>To Learn More on </a:t>
            </a:r>
            <a:r>
              <a:rPr lang="en-MY" sz="1800" dirty="0">
                <a:effectLst>
                  <a:outerShdw blurRad="38100" dist="38100" dir="2700000" algn="tl">
                    <a:srgbClr val="000000">
                      <a:alpha val="43137"/>
                    </a:srgbClr>
                  </a:outerShdw>
                </a:effectLst>
                <a:hlinkClick r:id="rId3"/>
              </a:rPr>
              <a:t>Maximum Demand</a:t>
            </a:r>
            <a:endParaRPr lang="en-MY" sz="1800" dirty="0">
              <a:effectLst>
                <a:outerShdw blurRad="38100" dist="38100" dir="2700000" algn="tl">
                  <a:srgbClr val="000000">
                    <a:alpha val="43137"/>
                  </a:srgbClr>
                </a:outerShdw>
              </a:effectLst>
            </a:endParaRPr>
          </a:p>
          <a:p>
            <a:r>
              <a:rPr lang="en-MY" sz="1800" dirty="0">
                <a:solidFill>
                  <a:schemeClr val="accent2"/>
                </a:solidFill>
                <a:effectLst>
                  <a:outerShdw blurRad="38100" dist="38100" dir="2700000" algn="tl">
                    <a:srgbClr val="000000">
                      <a:alpha val="43137"/>
                    </a:srgbClr>
                  </a:outerShdw>
                </a:effectLst>
              </a:rPr>
              <a:t>Visit our website</a:t>
            </a:r>
          </a:p>
          <a:p>
            <a:r>
              <a:rPr lang="en-MY" sz="1800" dirty="0">
                <a:effectLst>
                  <a:outerShdw blurRad="38100" dist="38100" dir="2700000" algn="tl">
                    <a:srgbClr val="000000">
                      <a:alpha val="43137"/>
                    </a:srgbClr>
                  </a:outerShdw>
                </a:effectLst>
                <a:hlinkClick r:id="rId4"/>
              </a:rPr>
              <a:t>Ibright.com.my</a:t>
            </a:r>
            <a:endParaRPr lang="en-US" sz="1800" spc="0" dirty="0">
              <a:solidFill>
                <a:srgbClr val="1E1B80"/>
              </a:solidFill>
            </a:endParaRPr>
          </a:p>
          <a:p>
            <a:endParaRPr lang="en-US" sz="1400" b="0" spc="0" dirty="0">
              <a:solidFill>
                <a:srgbClr val="1E1B80"/>
              </a:solidFill>
            </a:endParaRPr>
          </a:p>
          <a:p>
            <a:endParaRPr lang="en-US" sz="1400" spc="0" dirty="0">
              <a:solidFill>
                <a:srgbClr val="1E1B80"/>
              </a:solidFill>
            </a:endParaRPr>
          </a:p>
          <a:p>
            <a:r>
              <a:rPr lang="en-US" sz="1400" spc="0" dirty="0" err="1">
                <a:solidFill>
                  <a:srgbClr val="1E1B80"/>
                </a:solidFill>
              </a:rPr>
              <a:t>iBright</a:t>
            </a:r>
            <a:r>
              <a:rPr lang="en-US" sz="1400" spc="0" dirty="0">
                <a:solidFill>
                  <a:srgbClr val="1E1B80"/>
                </a:solidFill>
              </a:rPr>
              <a:t> Great Resources Sdn Bhd </a:t>
            </a:r>
            <a:r>
              <a:rPr lang="en-US" sz="1100" spc="0" dirty="0">
                <a:solidFill>
                  <a:srgbClr val="1E1B80"/>
                </a:solidFill>
              </a:rPr>
              <a:t>(944512-M)</a:t>
            </a:r>
          </a:p>
          <a:p>
            <a:pPr>
              <a:lnSpc>
                <a:spcPct val="150000"/>
              </a:lnSpc>
            </a:pPr>
            <a:r>
              <a:rPr lang="en-US" sz="1100" b="0" spc="0" dirty="0">
                <a:solidFill>
                  <a:srgbClr val="1E1B80"/>
                </a:solidFill>
              </a:rPr>
              <a:t>12B Jalan Anggerik Vanilla Z/31Z, 40460 Shah Alam, Malaysia. </a:t>
            </a:r>
            <a:br>
              <a:rPr lang="en-US" sz="1100" b="0" spc="0" dirty="0">
                <a:solidFill>
                  <a:srgbClr val="1E1B80"/>
                </a:solidFill>
              </a:rPr>
            </a:br>
            <a:r>
              <a:rPr lang="en-US" sz="1100" b="0" spc="0" dirty="0">
                <a:solidFill>
                  <a:srgbClr val="1E1B80"/>
                </a:solidFill>
              </a:rPr>
              <a:t>Email: </a:t>
            </a:r>
            <a:r>
              <a:rPr lang="en-US" sz="1100" b="0" u="sng" spc="0" dirty="0">
                <a:solidFill>
                  <a:srgbClr val="1E1B80"/>
                </a:solidFill>
                <a:hlinkClick r:id="rId5">
                  <a:extLst>
                    <a:ext uri="{A12FA001-AC4F-418D-AE19-62706E023703}">
                      <ahyp:hlinkClr xmlns:ahyp="http://schemas.microsoft.com/office/drawing/2018/hyperlinkcolor" val="tx"/>
                    </a:ext>
                  </a:extLst>
                </a:hlinkClick>
              </a:rPr>
              <a:t>admin@ibright.com.my</a:t>
            </a:r>
            <a:r>
              <a:rPr lang="en-US" sz="1100" b="0" spc="0" dirty="0">
                <a:solidFill>
                  <a:srgbClr val="1E1B80"/>
                </a:solidFill>
              </a:rPr>
              <a:t> </a:t>
            </a:r>
          </a:p>
          <a:p>
            <a:pPr>
              <a:lnSpc>
                <a:spcPct val="150000"/>
              </a:lnSpc>
            </a:pPr>
            <a:r>
              <a:rPr lang="en-US" sz="1100" b="0" spc="0" dirty="0">
                <a:solidFill>
                  <a:srgbClr val="1E1B80"/>
                </a:solidFill>
              </a:rPr>
              <a:t>© 2021 Ibright Great Resources Sdn Bhd</a:t>
            </a:r>
          </a:p>
          <a:p>
            <a:endParaRPr lang="en-US" sz="1800" dirty="0">
              <a:solidFill>
                <a:srgbClr val="1E1B80"/>
              </a:solidFill>
            </a:endParaRPr>
          </a:p>
        </p:txBody>
      </p:sp>
      <p:sp>
        <p:nvSpPr>
          <p:cNvPr id="6" name="Title 5">
            <a:extLst>
              <a:ext uri="{FF2B5EF4-FFF2-40B4-BE49-F238E27FC236}">
                <a16:creationId xmlns:a16="http://schemas.microsoft.com/office/drawing/2014/main" id="{D5C515CB-8930-4CF9-88D8-EBDC9599539D}"/>
              </a:ext>
            </a:extLst>
          </p:cNvPr>
          <p:cNvSpPr>
            <a:spLocks noGrp="1"/>
          </p:cNvSpPr>
          <p:nvPr>
            <p:ph type="title"/>
          </p:nvPr>
        </p:nvSpPr>
        <p:spPr/>
        <p:txBody>
          <a:bodyPr/>
          <a:lstStyle/>
          <a:p>
            <a:endParaRPr lang="en-US"/>
          </a:p>
        </p:txBody>
      </p:sp>
      <p:sp>
        <p:nvSpPr>
          <p:cNvPr id="7" name="Footer Placeholder 6">
            <a:extLst>
              <a:ext uri="{FF2B5EF4-FFF2-40B4-BE49-F238E27FC236}">
                <a16:creationId xmlns:a16="http://schemas.microsoft.com/office/drawing/2014/main" id="{9C327FEA-86BD-4DA0-8BF8-A6DBC3BB31F7}"/>
              </a:ext>
            </a:extLst>
          </p:cNvPr>
          <p:cNvSpPr>
            <a:spLocks noGrp="1"/>
          </p:cNvSpPr>
          <p:nvPr>
            <p:ph type="ftr" sz="quarter" idx="11"/>
          </p:nvPr>
        </p:nvSpPr>
        <p:spPr/>
        <p:txBody>
          <a:bodyPr/>
          <a:lstStyle/>
          <a:p>
            <a:r>
              <a:rPr lang="en-MY"/>
              <a:t>www.iBright.com.my</a:t>
            </a:r>
          </a:p>
        </p:txBody>
      </p:sp>
    </p:spTree>
    <p:extLst>
      <p:ext uri="{BB962C8B-B14F-4D97-AF65-F5344CB8AC3E}">
        <p14:creationId xmlns:p14="http://schemas.microsoft.com/office/powerpoint/2010/main" val="2542081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239-2C0F-4633-A7F3-5F06C5D326B9}"/>
              </a:ext>
            </a:extLst>
          </p:cNvPr>
          <p:cNvSpPr>
            <a:spLocks noGrp="1"/>
          </p:cNvSpPr>
          <p:nvPr>
            <p:ph type="title"/>
          </p:nvPr>
        </p:nvSpPr>
        <p:spPr/>
        <p:txBody>
          <a:bodyPr>
            <a:normAutofit fontScale="90000"/>
          </a:bodyPr>
          <a:lstStyle/>
          <a:p>
            <a:r>
              <a:rPr lang="en-MY" dirty="0"/>
              <a:t> Sample bills</a:t>
            </a:r>
            <a:br>
              <a:rPr lang="en-MY" dirty="0"/>
            </a:br>
            <a:r>
              <a:rPr lang="zh-CN" altLang="en-US" sz="3100" b="1" dirty="0"/>
              <a:t>供电单例子</a:t>
            </a:r>
            <a:endParaRPr lang="en-MY" b="1" dirty="0"/>
          </a:p>
        </p:txBody>
      </p:sp>
      <p:sp>
        <p:nvSpPr>
          <p:cNvPr id="3" name="Footer Placeholder 2">
            <a:extLst>
              <a:ext uri="{FF2B5EF4-FFF2-40B4-BE49-F238E27FC236}">
                <a16:creationId xmlns:a16="http://schemas.microsoft.com/office/drawing/2014/main" id="{415E00B8-3469-44B0-9339-1762560A9298}"/>
              </a:ext>
            </a:extLst>
          </p:cNvPr>
          <p:cNvSpPr>
            <a:spLocks noGrp="1"/>
          </p:cNvSpPr>
          <p:nvPr>
            <p:ph type="ftr" sz="quarter" idx="11"/>
          </p:nvPr>
        </p:nvSpPr>
        <p:spPr>
          <a:xfrm>
            <a:off x="0" y="6520259"/>
            <a:ext cx="91440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MY" sz="800" b="1" i="0" u="none" strike="noStrike" kern="1200" cap="none" spc="0" normalizeH="0" baseline="0" noProof="0">
                <a:ln>
                  <a:noFill/>
                </a:ln>
                <a:solidFill>
                  <a:prstClr val="white"/>
                </a:solidFill>
                <a:effectLst/>
                <a:uLnTx/>
                <a:uFillTx/>
                <a:latin typeface="Gisha" panose="020B0502040204020203" pitchFamily="34" charset="-79"/>
                <a:ea typeface="+mn-ea"/>
                <a:cs typeface="Gisha" panose="020B0502040204020203" pitchFamily="34" charset="-79"/>
              </a:rPr>
              <a:t>www.iBright.com.my</a:t>
            </a:r>
          </a:p>
        </p:txBody>
      </p:sp>
      <p:sp>
        <p:nvSpPr>
          <p:cNvPr id="16" name="TextBox 15">
            <a:extLst>
              <a:ext uri="{FF2B5EF4-FFF2-40B4-BE49-F238E27FC236}">
                <a16:creationId xmlns:a16="http://schemas.microsoft.com/office/drawing/2014/main" id="{E1798174-0E0E-4D3A-8F9C-EB991A2667AC}"/>
              </a:ext>
            </a:extLst>
          </p:cNvPr>
          <p:cNvSpPr txBox="1"/>
          <p:nvPr/>
        </p:nvSpPr>
        <p:spPr>
          <a:xfrm>
            <a:off x="0" y="842312"/>
            <a:ext cx="9162606" cy="523220"/>
          </a:xfrm>
          <a:prstGeom prst="rect">
            <a:avLst/>
          </a:prstGeom>
          <a:noFill/>
        </p:spPr>
        <p:txBody>
          <a:bodyPr wrap="square" lIns="91435" tIns="45718" rIns="91435" bIns="45718">
            <a:spAutoFit/>
          </a:bodyPr>
          <a:lstStyle>
            <a:defPPr>
              <a:defRPr lang="en-US"/>
            </a:defPPr>
            <a:lvl1pPr fontAlgn="auto">
              <a:spcBef>
                <a:spcPts val="0"/>
              </a:spcBef>
              <a:spcAft>
                <a:spcPts val="0"/>
              </a:spcAft>
              <a:defRPr sz="2800" b="1" spc="300">
                <a:solidFill>
                  <a:schemeClr val="accent1">
                    <a:lumMod val="50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Tariff B</a:t>
            </a:r>
            <a:endParaRPr kumimoji="0" lang="en-MY" sz="28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endParaRPr>
          </a:p>
        </p:txBody>
      </p:sp>
      <p:sp>
        <p:nvSpPr>
          <p:cNvPr id="20" name="TextBox 19">
            <a:extLst>
              <a:ext uri="{FF2B5EF4-FFF2-40B4-BE49-F238E27FC236}">
                <a16:creationId xmlns:a16="http://schemas.microsoft.com/office/drawing/2014/main" id="{11A2FA1A-155E-4598-AA95-04AF8AD6DEC2}"/>
              </a:ext>
            </a:extLst>
          </p:cNvPr>
          <p:cNvSpPr txBox="1"/>
          <p:nvPr/>
        </p:nvSpPr>
        <p:spPr>
          <a:xfrm>
            <a:off x="-9303" y="2810425"/>
            <a:ext cx="9162606" cy="523220"/>
          </a:xfrm>
          <a:prstGeom prst="rect">
            <a:avLst/>
          </a:prstGeom>
          <a:noFill/>
        </p:spPr>
        <p:txBody>
          <a:bodyPr wrap="square" lIns="91435" tIns="45718" rIns="91435" bIns="45718">
            <a:spAutoFit/>
          </a:bodyPr>
          <a:lstStyle>
            <a:defPPr>
              <a:defRPr lang="en-US"/>
            </a:defPPr>
            <a:lvl1pPr fontAlgn="auto">
              <a:spcBef>
                <a:spcPts val="0"/>
              </a:spcBef>
              <a:spcAft>
                <a:spcPts val="0"/>
              </a:spcAft>
              <a:defRPr sz="2800" b="1" spc="300">
                <a:solidFill>
                  <a:schemeClr val="accent1">
                    <a:lumMod val="50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Tariff C1</a:t>
            </a:r>
            <a:endParaRPr kumimoji="0" lang="en-MY" sz="28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endParaRPr>
          </a:p>
        </p:txBody>
      </p:sp>
      <p:sp>
        <p:nvSpPr>
          <p:cNvPr id="22" name="TextBox 21">
            <a:extLst>
              <a:ext uri="{FF2B5EF4-FFF2-40B4-BE49-F238E27FC236}">
                <a16:creationId xmlns:a16="http://schemas.microsoft.com/office/drawing/2014/main" id="{1C83446C-D59F-487A-A597-C7347640A3D0}"/>
              </a:ext>
            </a:extLst>
          </p:cNvPr>
          <p:cNvSpPr txBox="1"/>
          <p:nvPr/>
        </p:nvSpPr>
        <p:spPr>
          <a:xfrm>
            <a:off x="6883" y="4702206"/>
            <a:ext cx="9162606" cy="523220"/>
          </a:xfrm>
          <a:prstGeom prst="rect">
            <a:avLst/>
          </a:prstGeom>
          <a:noFill/>
        </p:spPr>
        <p:txBody>
          <a:bodyPr wrap="square" lIns="91435" tIns="45718" rIns="91435" bIns="45718">
            <a:spAutoFit/>
          </a:bodyPr>
          <a:lstStyle>
            <a:defPPr>
              <a:defRPr lang="en-US"/>
            </a:defPPr>
            <a:lvl1pPr fontAlgn="auto">
              <a:spcBef>
                <a:spcPts val="0"/>
              </a:spcBef>
              <a:spcAft>
                <a:spcPts val="0"/>
              </a:spcAft>
              <a:defRPr sz="2800" b="1" spc="300">
                <a:solidFill>
                  <a:schemeClr val="accent1">
                    <a:lumMod val="50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Tariff E2</a:t>
            </a:r>
            <a:endParaRPr kumimoji="0" lang="en-MY" sz="28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endParaRPr>
          </a:p>
        </p:txBody>
      </p:sp>
      <p:pic>
        <p:nvPicPr>
          <p:cNvPr id="5" name="Picture 4" descr="A picture containing table&#10;&#10;Description automatically generated">
            <a:extLst>
              <a:ext uri="{FF2B5EF4-FFF2-40B4-BE49-F238E27FC236}">
                <a16:creationId xmlns:a16="http://schemas.microsoft.com/office/drawing/2014/main" id="{8E495B85-2EFB-41D1-9019-F7DA44709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20" y="5182520"/>
            <a:ext cx="7588160" cy="1272462"/>
          </a:xfrm>
          <a:prstGeom prst="rect">
            <a:avLst/>
          </a:prstGeom>
          <a:ln>
            <a:solidFill>
              <a:schemeClr val="tx2">
                <a:lumMod val="50000"/>
                <a:lumOff val="50000"/>
              </a:schemeClr>
            </a:solidFill>
          </a:ln>
        </p:spPr>
      </p:pic>
      <p:pic>
        <p:nvPicPr>
          <p:cNvPr id="7" name="Picture 6" descr="A screenshot of a cell phone&#10;&#10;Description automatically generated">
            <a:extLst>
              <a:ext uri="{FF2B5EF4-FFF2-40B4-BE49-F238E27FC236}">
                <a16:creationId xmlns:a16="http://schemas.microsoft.com/office/drawing/2014/main" id="{C233C91A-E1E4-412A-B428-6384F074D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20" y="3310191"/>
            <a:ext cx="7588160" cy="1358730"/>
          </a:xfrm>
          <a:prstGeom prst="rect">
            <a:avLst/>
          </a:prstGeom>
          <a:ln>
            <a:solidFill>
              <a:srgbClr val="4F81BD"/>
            </a:solidFill>
          </a:ln>
        </p:spPr>
      </p:pic>
      <p:pic>
        <p:nvPicPr>
          <p:cNvPr id="9" name="Picture 8" descr="A screenshot of a cell phone&#10;&#10;Description automatically generated">
            <a:extLst>
              <a:ext uri="{FF2B5EF4-FFF2-40B4-BE49-F238E27FC236}">
                <a16:creationId xmlns:a16="http://schemas.microsoft.com/office/drawing/2014/main" id="{343973A3-3133-44DB-9F9F-6AEE4E2F9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337565"/>
            <a:ext cx="7588160" cy="1416529"/>
          </a:xfrm>
          <a:prstGeom prst="rect">
            <a:avLst/>
          </a:prstGeom>
          <a:ln>
            <a:solidFill>
              <a:srgbClr val="4F81BD"/>
            </a:solidFill>
          </a:ln>
        </p:spPr>
      </p:pic>
    </p:spTree>
    <p:extLst>
      <p:ext uri="{BB962C8B-B14F-4D97-AF65-F5344CB8AC3E}">
        <p14:creationId xmlns:p14="http://schemas.microsoft.com/office/powerpoint/2010/main" val="399112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38A0F6-AC09-45D9-B172-21A675C52D88}"/>
              </a:ext>
            </a:extLst>
          </p:cNvPr>
          <p:cNvSpPr>
            <a:spLocks noGrp="1"/>
          </p:cNvSpPr>
          <p:nvPr>
            <p:ph type="title"/>
          </p:nvPr>
        </p:nvSpPr>
        <p:spPr>
          <a:xfrm>
            <a:off x="7234538" y="20918"/>
            <a:ext cx="1911694" cy="810316"/>
          </a:xfrm>
          <a:noFill/>
        </p:spPr>
        <p:txBody>
          <a:bodyPr>
            <a:noAutofit/>
          </a:bodyPr>
          <a:lstStyle/>
          <a:p>
            <a:r>
              <a:rPr lang="en-MY" sz="2800" dirty="0"/>
              <a:t>Big Ma</a:t>
            </a:r>
            <a:r>
              <a:rPr lang="en-US" altLang="zh-CN" sz="2800" dirty="0"/>
              <a:t>c </a:t>
            </a:r>
            <a:r>
              <a:rPr lang="zh-CN" altLang="en-US" sz="2800" b="1" dirty="0"/>
              <a:t>巨无霸</a:t>
            </a:r>
            <a:endParaRPr lang="en-MY" sz="2800" b="1" dirty="0">
              <a:solidFill>
                <a:schemeClr val="bg1"/>
              </a:solidFill>
            </a:endParaRPr>
          </a:p>
        </p:txBody>
      </p:sp>
      <p:pic>
        <p:nvPicPr>
          <p:cNvPr id="13" name="Content Placeholder 12" descr="A sandwich on a plate&#10;&#10;Description automatically generated">
            <a:extLst>
              <a:ext uri="{FF2B5EF4-FFF2-40B4-BE49-F238E27FC236}">
                <a16:creationId xmlns:a16="http://schemas.microsoft.com/office/drawing/2014/main" id="{13033E0B-FC61-4B6D-B529-FB8BD9BFE2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1124744"/>
            <a:ext cx="4572000" cy="5040560"/>
          </a:xfrm>
        </p:spPr>
      </p:pic>
      <p:sp>
        <p:nvSpPr>
          <p:cNvPr id="10" name="Text Placeholder 9">
            <a:extLst>
              <a:ext uri="{FF2B5EF4-FFF2-40B4-BE49-F238E27FC236}">
                <a16:creationId xmlns:a16="http://schemas.microsoft.com/office/drawing/2014/main" id="{31434A05-2EAA-48DA-A841-6FF3F8B3D62E}"/>
              </a:ext>
            </a:extLst>
          </p:cNvPr>
          <p:cNvSpPr>
            <a:spLocks noGrp="1"/>
          </p:cNvSpPr>
          <p:nvPr>
            <p:ph type="body" sz="half" idx="2"/>
          </p:nvPr>
        </p:nvSpPr>
        <p:spPr>
          <a:xfrm>
            <a:off x="0" y="1124744"/>
            <a:ext cx="4572000" cy="5040560"/>
          </a:xfrm>
        </p:spPr>
        <p:txBody>
          <a:bodyPr>
            <a:normAutofit fontScale="92500" lnSpcReduction="10000"/>
          </a:bodyPr>
          <a:lstStyle/>
          <a:p>
            <a:pPr marL="285750" indent="-285750">
              <a:lnSpc>
                <a:spcPct val="120000"/>
              </a:lnSpc>
              <a:buFont typeface="Arial" panose="020B0604020202020204" pitchFamily="34" charset="0"/>
              <a:buChar char="•"/>
            </a:pPr>
            <a:r>
              <a:rPr lang="en-MY" sz="1800" dirty="0"/>
              <a:t>Each Big Mac has 538kcal (calories) as </a:t>
            </a:r>
            <a:r>
              <a:rPr lang="en-MY" sz="1800" dirty="0">
                <a:solidFill>
                  <a:srgbClr val="FF0000"/>
                </a:solidFill>
              </a:rPr>
              <a:t>ENERGY</a:t>
            </a:r>
          </a:p>
          <a:p>
            <a:pPr marL="576263" marR="0" lvl="1" indent="-274320" algn="l" defTabSz="914400" rtl="0" eaLnBrk="1" fontAlgn="auto" latinLnBrk="0" hangingPunct="1">
              <a:lnSpc>
                <a:spcPct val="100000"/>
              </a:lnSpc>
              <a:spcBef>
                <a:spcPct val="20000"/>
              </a:spcBef>
              <a:spcAft>
                <a:spcPts val="0"/>
              </a:spcAft>
              <a:buClr>
                <a:srgbClr val="31B6FD"/>
              </a:buClr>
              <a:buSzPct val="100000"/>
              <a:buFont typeface="Symbol" pitchFamily="18" charset="2"/>
              <a:buChar char=""/>
              <a:tabLst/>
              <a:defRPr/>
            </a:pPr>
            <a:r>
              <a:rPr kumimoji="0" lang="zh-CN" altLang="en-US" sz="2000" b="1" i="0" u="none" strike="noStrike" kern="1200" cap="none" spc="0" normalizeH="0" baseline="0" noProof="0" dirty="0">
                <a:ln>
                  <a:noFill/>
                </a:ln>
                <a:solidFill>
                  <a:srgbClr val="FFFF00"/>
                </a:solidFill>
                <a:effectLst/>
                <a:uLnTx/>
                <a:uFillTx/>
                <a:latin typeface="华文仿宋"/>
                <a:ea typeface="华文仿宋"/>
                <a:cs typeface="华文仿宋"/>
              </a:rPr>
              <a:t>每个巨无霸的热量是</a:t>
            </a:r>
            <a:r>
              <a:rPr kumimoji="0" lang="en-US" altLang="zh-CN" sz="2000" b="1" i="0" u="none" strike="noStrike" kern="1200" cap="none" spc="0" normalizeH="0" baseline="0" noProof="0" dirty="0">
                <a:ln>
                  <a:noFill/>
                </a:ln>
                <a:solidFill>
                  <a:srgbClr val="FFFF00"/>
                </a:solidFill>
                <a:effectLst/>
                <a:uLnTx/>
                <a:uFillTx/>
                <a:latin typeface="华文仿宋"/>
                <a:ea typeface="华文仿宋"/>
                <a:cs typeface="华文仿宋"/>
              </a:rPr>
              <a:t>538</a:t>
            </a:r>
            <a:r>
              <a:rPr kumimoji="0" lang="zh-CN" altLang="en-US" sz="2000" b="1" i="0" u="none" strike="noStrike" kern="1200" cap="none" spc="0" normalizeH="0" baseline="0" noProof="0" dirty="0">
                <a:ln>
                  <a:noFill/>
                </a:ln>
                <a:solidFill>
                  <a:srgbClr val="FFFF00"/>
                </a:solidFill>
                <a:effectLst/>
                <a:uLnTx/>
                <a:uFillTx/>
                <a:latin typeface="华文仿宋"/>
                <a:ea typeface="华文仿宋"/>
                <a:cs typeface="华文仿宋"/>
              </a:rPr>
              <a:t>千卡路里</a:t>
            </a:r>
            <a:endParaRPr kumimoji="0" lang="en-MY" altLang="zh-CN" sz="2000" b="1" i="0" u="none" strike="noStrike" kern="1200" cap="none" spc="0" normalizeH="0" baseline="0" noProof="0" dirty="0">
              <a:ln>
                <a:noFill/>
              </a:ln>
              <a:solidFill>
                <a:srgbClr val="FFFF00"/>
              </a:solidFill>
              <a:effectLst/>
              <a:uLnTx/>
              <a:uFillTx/>
              <a:latin typeface="华文仿宋"/>
              <a:ea typeface="华文仿宋"/>
              <a:cs typeface="华文仿宋"/>
            </a:endParaRPr>
          </a:p>
          <a:p>
            <a:pPr marL="576263" marR="0" lvl="1" indent="-274320" algn="l" defTabSz="914400" rtl="0" eaLnBrk="1" fontAlgn="auto" latinLnBrk="0" hangingPunct="1">
              <a:lnSpc>
                <a:spcPct val="100000"/>
              </a:lnSpc>
              <a:spcBef>
                <a:spcPct val="20000"/>
              </a:spcBef>
              <a:spcAft>
                <a:spcPts val="0"/>
              </a:spcAft>
              <a:buClr>
                <a:srgbClr val="31B6FD"/>
              </a:buClr>
              <a:buSzPct val="100000"/>
              <a:buFont typeface="Symbol" pitchFamily="18" charset="2"/>
              <a:buChar char=""/>
              <a:tabLst/>
              <a:defRPr/>
            </a:pPr>
            <a:endParaRPr lang="en-MY" sz="1800" dirty="0"/>
          </a:p>
          <a:p>
            <a:pPr marL="285750" indent="-285750">
              <a:lnSpc>
                <a:spcPct val="120000"/>
              </a:lnSpc>
              <a:buFont typeface="Arial" panose="020B0604020202020204" pitchFamily="34" charset="0"/>
              <a:buChar char="•"/>
            </a:pPr>
            <a:r>
              <a:rPr lang="en-MY" sz="1800" dirty="0"/>
              <a:t>Let's </a:t>
            </a:r>
            <a:r>
              <a:rPr lang="en-MY" sz="1800" dirty="0">
                <a:solidFill>
                  <a:schemeClr val="bg2">
                    <a:lumMod val="75000"/>
                  </a:schemeClr>
                </a:solidFill>
              </a:rPr>
              <a:t>assume</a:t>
            </a:r>
            <a:r>
              <a:rPr lang="en-MY" sz="1800" dirty="0"/>
              <a:t> this is equivalent to 1kWh of </a:t>
            </a:r>
            <a:r>
              <a:rPr lang="en-MY" sz="1800" dirty="0">
                <a:solidFill>
                  <a:schemeClr val="accent1"/>
                </a:solidFill>
              </a:rPr>
              <a:t>ENERGY</a:t>
            </a:r>
          </a:p>
          <a:p>
            <a:pPr marL="576263" marR="0" lvl="1" indent="-274320" algn="l" defTabSz="914400" rtl="0" eaLnBrk="1" fontAlgn="auto" latinLnBrk="0" hangingPunct="1">
              <a:lnSpc>
                <a:spcPct val="100000"/>
              </a:lnSpc>
              <a:spcBef>
                <a:spcPct val="20000"/>
              </a:spcBef>
              <a:spcAft>
                <a:spcPts val="0"/>
              </a:spcAft>
              <a:buClr>
                <a:srgbClr val="31B6FD"/>
              </a:buClr>
              <a:buSzPct val="100000"/>
              <a:buFont typeface="Symbol" pitchFamily="18" charset="2"/>
              <a:buChar char=""/>
              <a:tabLst/>
              <a:defRPr/>
            </a:pPr>
            <a:r>
              <a:rPr kumimoji="0" lang="zh-CN" altLang="en-US" sz="2000" b="1" i="0" u="none" strike="noStrike" kern="1200" cap="none" spc="0" normalizeH="0" baseline="0" noProof="0" dirty="0">
                <a:ln>
                  <a:noFill/>
                </a:ln>
                <a:solidFill>
                  <a:srgbClr val="FFFF00"/>
                </a:solidFill>
                <a:effectLst/>
                <a:uLnTx/>
                <a:uFillTx/>
                <a:latin typeface="华文仿宋"/>
                <a:ea typeface="华文仿宋"/>
                <a:cs typeface="华文仿宋"/>
              </a:rPr>
              <a:t>我们假设这等于</a:t>
            </a:r>
            <a:r>
              <a:rPr kumimoji="0" lang="en-US" altLang="zh-CN" sz="2000" b="1" i="0" u="none" strike="noStrike" kern="1200" cap="none" spc="0" normalizeH="0" baseline="0" noProof="0" dirty="0">
                <a:ln>
                  <a:noFill/>
                </a:ln>
                <a:solidFill>
                  <a:srgbClr val="FFFF00"/>
                </a:solidFill>
                <a:effectLst/>
                <a:uLnTx/>
                <a:uFillTx/>
                <a:latin typeface="华文仿宋"/>
                <a:ea typeface="华文仿宋"/>
                <a:cs typeface="华文仿宋"/>
              </a:rPr>
              <a:t>1000</a:t>
            </a:r>
            <a:r>
              <a:rPr kumimoji="0" lang="zh-CN" altLang="en-US" sz="2000" b="1" i="0" u="none" strike="noStrike" kern="1200" cap="none" spc="0" normalizeH="0" baseline="0" noProof="0" dirty="0">
                <a:ln>
                  <a:noFill/>
                </a:ln>
                <a:solidFill>
                  <a:srgbClr val="FFFF00"/>
                </a:solidFill>
                <a:effectLst/>
                <a:uLnTx/>
                <a:uFillTx/>
                <a:latin typeface="华文仿宋"/>
                <a:ea typeface="华文仿宋"/>
                <a:cs typeface="华文仿宋"/>
              </a:rPr>
              <a:t>瓦时的能源</a:t>
            </a:r>
            <a:endParaRPr kumimoji="0" lang="en-US" sz="2000" b="1" i="0" u="none" strike="noStrike" kern="1200" cap="none" spc="0" normalizeH="0" baseline="0" noProof="0" dirty="0">
              <a:ln>
                <a:noFill/>
              </a:ln>
              <a:solidFill>
                <a:srgbClr val="008000"/>
              </a:solidFill>
              <a:effectLst/>
              <a:uLnTx/>
              <a:uFillTx/>
              <a:latin typeface="华文仿宋"/>
              <a:ea typeface="华文仿宋"/>
              <a:cs typeface="华文仿宋"/>
            </a:endParaRPr>
          </a:p>
          <a:p>
            <a:pPr>
              <a:lnSpc>
                <a:spcPct val="120000"/>
              </a:lnSpc>
            </a:pPr>
            <a:endParaRPr lang="en-MY" sz="1800" dirty="0">
              <a:solidFill>
                <a:schemeClr val="accent1"/>
              </a:solidFill>
            </a:endParaRPr>
          </a:p>
          <a:p>
            <a:pPr marL="285750" indent="-285750">
              <a:lnSpc>
                <a:spcPct val="150000"/>
              </a:lnSpc>
              <a:buFont typeface="Arial" panose="020B0604020202020204" pitchFamily="34" charset="0"/>
              <a:buChar char="•"/>
            </a:pPr>
            <a:r>
              <a:rPr lang="en-MY" sz="1800" dirty="0"/>
              <a:t>In fact, 538kcal is equivalent to 0.625kWh</a:t>
            </a:r>
          </a:p>
          <a:p>
            <a:pPr marL="576263" marR="0" lvl="1" indent="-274320" algn="l" defTabSz="914400" rtl="0" eaLnBrk="1" fontAlgn="auto" latinLnBrk="0" hangingPunct="1">
              <a:lnSpc>
                <a:spcPct val="100000"/>
              </a:lnSpc>
              <a:spcBef>
                <a:spcPct val="20000"/>
              </a:spcBef>
              <a:spcAft>
                <a:spcPts val="0"/>
              </a:spcAft>
              <a:buClr>
                <a:srgbClr val="31B6FD"/>
              </a:buClr>
              <a:buSzPct val="100000"/>
              <a:buFont typeface="Symbol" pitchFamily="18" charset="2"/>
              <a:buChar char=""/>
              <a:tabLst/>
              <a:defRPr/>
            </a:pPr>
            <a:r>
              <a:rPr lang="zh-CN" altLang="en-US" sz="2000" b="1" dirty="0">
                <a:solidFill>
                  <a:srgbClr val="FFFF00"/>
                </a:solidFill>
                <a:latin typeface="华文仿宋"/>
                <a:ea typeface="华文仿宋"/>
                <a:cs typeface="华文仿宋"/>
              </a:rPr>
              <a:t>其实</a:t>
            </a:r>
            <a:r>
              <a:rPr kumimoji="0" lang="zh-CN" altLang="en-US" sz="2000" b="1" i="0" u="none" strike="noStrike" kern="1200" cap="none" spc="0" normalizeH="0" baseline="0" noProof="0" dirty="0">
                <a:ln>
                  <a:noFill/>
                </a:ln>
                <a:solidFill>
                  <a:srgbClr val="FFFF00"/>
                </a:solidFill>
                <a:effectLst/>
                <a:uLnTx/>
                <a:uFillTx/>
                <a:latin typeface="华文仿宋"/>
                <a:ea typeface="华文仿宋"/>
                <a:cs typeface="华文仿宋"/>
              </a:rPr>
              <a:t>，</a:t>
            </a:r>
            <a:r>
              <a:rPr kumimoji="0" lang="en-US" altLang="zh-CN" sz="2000" b="1" i="0" u="none" strike="noStrike" kern="1200" cap="none" spc="0" normalizeH="0" baseline="0" noProof="0" dirty="0">
                <a:ln>
                  <a:noFill/>
                </a:ln>
                <a:solidFill>
                  <a:srgbClr val="FFFF00"/>
                </a:solidFill>
                <a:effectLst/>
                <a:uLnTx/>
                <a:uFillTx/>
                <a:latin typeface="华文仿宋"/>
                <a:ea typeface="华文仿宋"/>
                <a:cs typeface="华文仿宋"/>
              </a:rPr>
              <a:t>538</a:t>
            </a:r>
            <a:r>
              <a:rPr kumimoji="0" lang="zh-CN" altLang="en-US" sz="2000" b="1" i="0" u="none" strike="noStrike" kern="1200" cap="none" spc="0" normalizeH="0" baseline="0" noProof="0" dirty="0">
                <a:ln>
                  <a:noFill/>
                </a:ln>
                <a:solidFill>
                  <a:srgbClr val="FFFF00"/>
                </a:solidFill>
                <a:effectLst/>
                <a:uLnTx/>
                <a:uFillTx/>
                <a:latin typeface="华文仿宋"/>
                <a:ea typeface="华文仿宋"/>
                <a:cs typeface="华文仿宋"/>
              </a:rPr>
              <a:t>千卡就等于</a:t>
            </a:r>
            <a:r>
              <a:rPr kumimoji="0" lang="en-US" altLang="zh-CN" sz="2000" b="1" i="0" u="none" strike="noStrike" kern="1200" cap="none" spc="0" normalizeH="0" baseline="0" noProof="0" dirty="0">
                <a:ln>
                  <a:noFill/>
                </a:ln>
                <a:solidFill>
                  <a:srgbClr val="FFFF00"/>
                </a:solidFill>
                <a:effectLst/>
                <a:uLnTx/>
                <a:uFillTx/>
                <a:latin typeface="华文仿宋"/>
                <a:ea typeface="华文仿宋"/>
                <a:cs typeface="华文仿宋"/>
              </a:rPr>
              <a:t>0.625</a:t>
            </a:r>
            <a:r>
              <a:rPr kumimoji="0" lang="zh-CN" altLang="en-US" sz="2000" b="1" i="0" u="none" strike="noStrike" kern="1200" cap="none" spc="0" normalizeH="0" baseline="0" noProof="0" dirty="0">
                <a:ln>
                  <a:noFill/>
                </a:ln>
                <a:solidFill>
                  <a:srgbClr val="FFFF00"/>
                </a:solidFill>
                <a:effectLst/>
                <a:uLnTx/>
                <a:uFillTx/>
                <a:latin typeface="华文仿宋"/>
                <a:ea typeface="华文仿宋"/>
                <a:cs typeface="华文仿宋"/>
              </a:rPr>
              <a:t>千瓦时</a:t>
            </a:r>
            <a:endParaRPr kumimoji="0" lang="en-US" sz="2000" b="1" i="0" u="none" strike="noStrike" kern="1200" cap="none" spc="0" normalizeH="0" baseline="0" noProof="0" dirty="0">
              <a:ln>
                <a:noFill/>
              </a:ln>
              <a:solidFill>
                <a:srgbClr val="FFFF00"/>
              </a:solidFill>
              <a:effectLst/>
              <a:uLnTx/>
              <a:uFillTx/>
              <a:latin typeface="华文仿宋"/>
              <a:ea typeface="华文仿宋"/>
              <a:cs typeface="华文仿宋"/>
            </a:endParaRPr>
          </a:p>
          <a:p>
            <a:pPr marL="285750" indent="-285750">
              <a:lnSpc>
                <a:spcPct val="150000"/>
              </a:lnSpc>
              <a:buFont typeface="Arial" panose="020B0604020202020204" pitchFamily="34" charset="0"/>
              <a:buChar char="•"/>
            </a:pPr>
            <a:endParaRPr lang="en-MY" sz="1800" dirty="0"/>
          </a:p>
        </p:txBody>
      </p:sp>
      <p:sp>
        <p:nvSpPr>
          <p:cNvPr id="3" name="Footer Placeholder 2">
            <a:extLst>
              <a:ext uri="{FF2B5EF4-FFF2-40B4-BE49-F238E27FC236}">
                <a16:creationId xmlns:a16="http://schemas.microsoft.com/office/drawing/2014/main" id="{D28B7774-0790-49DF-94BD-8F7E5926A383}"/>
              </a:ext>
            </a:extLst>
          </p:cNvPr>
          <p:cNvSpPr>
            <a:spLocks noGrp="1"/>
          </p:cNvSpPr>
          <p:nvPr>
            <p:ph type="ftr" sz="quarter" idx="11"/>
          </p:nvPr>
        </p:nvSpPr>
        <p:spPr>
          <a:xfrm>
            <a:off x="0" y="6520259"/>
            <a:ext cx="9144000" cy="365125"/>
          </a:xfrm>
        </p:spPr>
        <p:txBody>
          <a:bodyPr/>
          <a:lstStyle/>
          <a:p>
            <a:r>
              <a:rPr lang="en-MY"/>
              <a:t>www.iBright.com.my</a:t>
            </a:r>
          </a:p>
        </p:txBody>
      </p:sp>
    </p:spTree>
    <p:extLst>
      <p:ext uri="{BB962C8B-B14F-4D97-AF65-F5344CB8AC3E}">
        <p14:creationId xmlns:p14="http://schemas.microsoft.com/office/powerpoint/2010/main" val="374843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F51561-1083-4ED2-8B4C-079B59A02439}"/>
              </a:ext>
            </a:extLst>
          </p:cNvPr>
          <p:cNvSpPr>
            <a:spLocks noGrp="1"/>
          </p:cNvSpPr>
          <p:nvPr>
            <p:ph type="title"/>
          </p:nvPr>
        </p:nvSpPr>
        <p:spPr>
          <a:xfrm>
            <a:off x="1183446" y="0"/>
            <a:ext cx="7956376" cy="808749"/>
          </a:xfrm>
        </p:spPr>
        <p:txBody>
          <a:bodyPr anchor="ctr">
            <a:normAutofit fontScale="90000"/>
          </a:bodyPr>
          <a:lstStyle/>
          <a:p>
            <a:r>
              <a:rPr lang="en-MY" dirty="0"/>
              <a:t>kWh</a:t>
            </a:r>
            <a:br>
              <a:rPr lang="en-MY" dirty="0"/>
            </a:br>
            <a:r>
              <a:rPr lang="zh-CN" altLang="en-US" sz="3100" b="1" dirty="0"/>
              <a:t>千瓦时</a:t>
            </a:r>
            <a:endParaRPr lang="en-MY" b="1" dirty="0"/>
          </a:p>
        </p:txBody>
      </p:sp>
      <p:sp>
        <p:nvSpPr>
          <p:cNvPr id="6" name="Text Placeholder 5">
            <a:extLst>
              <a:ext uri="{FF2B5EF4-FFF2-40B4-BE49-F238E27FC236}">
                <a16:creationId xmlns:a16="http://schemas.microsoft.com/office/drawing/2014/main" id="{C019C408-7819-439E-900E-EBA42A50E375}"/>
              </a:ext>
            </a:extLst>
          </p:cNvPr>
          <p:cNvSpPr>
            <a:spLocks noGrp="1"/>
          </p:cNvSpPr>
          <p:nvPr>
            <p:ph type="body" sz="half" idx="2"/>
          </p:nvPr>
        </p:nvSpPr>
        <p:spPr>
          <a:xfrm>
            <a:off x="2132986" y="5338937"/>
            <a:ext cx="5031302" cy="1142283"/>
          </a:xfrm>
        </p:spPr>
        <p:txBody>
          <a:bodyPr anchor="b">
            <a:noAutofit/>
          </a:bodyPr>
          <a:lstStyle/>
          <a:p>
            <a:pPr algn="ctr"/>
            <a:r>
              <a:rPr lang="en-MY" sz="1800" dirty="0"/>
              <a:t>Imagine: RM 7.95 for 538kcal of energy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FF00"/>
                </a:solidFill>
                <a:effectLst/>
                <a:uLnTx/>
                <a:uFillTx/>
                <a:latin typeface="华文仿宋"/>
                <a:ea typeface="华文仿宋"/>
                <a:cs typeface="华文仿宋"/>
              </a:rPr>
              <a:t>把</a:t>
            </a:r>
            <a:r>
              <a:rPr kumimoji="0" lang="en-MY" altLang="zh-CN" sz="1800" b="1" i="0" u="none" strike="noStrike" kern="1200" cap="none" spc="0" normalizeH="0" baseline="0" noProof="0" dirty="0">
                <a:ln>
                  <a:noFill/>
                </a:ln>
                <a:solidFill>
                  <a:srgbClr val="FFFF00"/>
                </a:solidFill>
                <a:effectLst/>
                <a:uLnTx/>
                <a:uFillTx/>
                <a:latin typeface="华文仿宋"/>
                <a:ea typeface="华文仿宋"/>
                <a:cs typeface="华文仿宋"/>
              </a:rPr>
              <a:t>RM 7.95 </a:t>
            </a:r>
            <a:r>
              <a:rPr kumimoji="0" lang="zh-CN" altLang="en-US" sz="1800" b="1" i="0" u="none" strike="noStrike" kern="1200" cap="none" spc="0" normalizeH="0" baseline="0" noProof="0" dirty="0">
                <a:ln>
                  <a:noFill/>
                </a:ln>
                <a:solidFill>
                  <a:srgbClr val="FFFF00"/>
                </a:solidFill>
                <a:effectLst/>
                <a:uLnTx/>
                <a:uFillTx/>
                <a:latin typeface="华文仿宋"/>
                <a:ea typeface="华文仿宋"/>
                <a:cs typeface="华文仿宋"/>
              </a:rPr>
              <a:t>想象成</a:t>
            </a:r>
            <a:r>
              <a:rPr kumimoji="0" lang="en-MY" altLang="zh-CN" sz="1800" b="1" i="0" u="none" strike="noStrike" kern="1200" cap="none" spc="0" normalizeH="0" baseline="0" noProof="0" dirty="0">
                <a:ln>
                  <a:noFill/>
                </a:ln>
                <a:solidFill>
                  <a:srgbClr val="FFFF00"/>
                </a:solidFill>
                <a:effectLst/>
                <a:uLnTx/>
                <a:uFillTx/>
                <a:latin typeface="华文仿宋"/>
                <a:ea typeface="华文仿宋"/>
                <a:cs typeface="华文仿宋"/>
              </a:rPr>
              <a:t>538(</a:t>
            </a:r>
            <a:r>
              <a:rPr kumimoji="0" lang="zh-CN" altLang="en-US" sz="1800" b="1" i="0" u="none" strike="noStrike" kern="1200" cap="none" spc="0" normalizeH="0" baseline="0" noProof="0" dirty="0">
                <a:ln>
                  <a:noFill/>
                </a:ln>
                <a:solidFill>
                  <a:srgbClr val="FFFF00"/>
                </a:solidFill>
                <a:effectLst/>
                <a:uLnTx/>
                <a:uFillTx/>
                <a:latin typeface="华文仿宋"/>
                <a:ea typeface="华文仿宋"/>
                <a:cs typeface="华文仿宋"/>
              </a:rPr>
              <a:t>卡</a:t>
            </a:r>
            <a:r>
              <a:rPr kumimoji="0" lang="en-MY" altLang="zh-CN" sz="1800" b="1" i="0" u="none" strike="noStrike" kern="1200" cap="none" spc="0" normalizeH="0" baseline="0" noProof="0" dirty="0">
                <a:ln>
                  <a:noFill/>
                </a:ln>
                <a:solidFill>
                  <a:srgbClr val="FFFF00"/>
                </a:solidFill>
                <a:effectLst/>
                <a:uLnTx/>
                <a:uFillTx/>
                <a:latin typeface="华文仿宋"/>
                <a:ea typeface="华文仿宋"/>
                <a:cs typeface="华文仿宋"/>
              </a:rPr>
              <a:t>)</a:t>
            </a:r>
            <a:r>
              <a:rPr kumimoji="0" lang="zh-CN" altLang="en-US" sz="1800" b="1" i="0" u="none" strike="noStrike" kern="1200" cap="none" spc="0" normalizeH="0" baseline="0" noProof="0" dirty="0">
                <a:ln>
                  <a:noFill/>
                </a:ln>
                <a:solidFill>
                  <a:srgbClr val="FFFF00"/>
                </a:solidFill>
                <a:effectLst/>
                <a:uLnTx/>
                <a:uFillTx/>
                <a:latin typeface="华文仿宋"/>
                <a:ea typeface="华文仿宋"/>
                <a:cs typeface="华文仿宋"/>
              </a:rPr>
              <a:t>能量的费用</a:t>
            </a:r>
            <a:endParaRPr lang="en-MY" sz="1800" b="1" dirty="0">
              <a:solidFill>
                <a:srgbClr val="FFFF00"/>
              </a:solidFill>
            </a:endParaRPr>
          </a:p>
        </p:txBody>
      </p:sp>
      <p:sp>
        <p:nvSpPr>
          <p:cNvPr id="3" name="Footer Placeholder 2">
            <a:extLst>
              <a:ext uri="{FF2B5EF4-FFF2-40B4-BE49-F238E27FC236}">
                <a16:creationId xmlns:a16="http://schemas.microsoft.com/office/drawing/2014/main" id="{397D68F4-3C64-4FBE-B84A-73A316DE2787}"/>
              </a:ext>
            </a:extLst>
          </p:cNvPr>
          <p:cNvSpPr>
            <a:spLocks noGrp="1"/>
          </p:cNvSpPr>
          <p:nvPr>
            <p:ph type="ftr" sz="quarter" idx="11"/>
          </p:nvPr>
        </p:nvSpPr>
        <p:spPr>
          <a:xfrm>
            <a:off x="0" y="6520259"/>
            <a:ext cx="9144000" cy="365125"/>
          </a:xfrm>
        </p:spPr>
        <p:txBody>
          <a:bodyPr/>
          <a:lstStyle/>
          <a:p>
            <a:r>
              <a:rPr lang="en-MY"/>
              <a:t>www.iBright.com.my</a:t>
            </a:r>
          </a:p>
        </p:txBody>
      </p:sp>
      <p:pic>
        <p:nvPicPr>
          <p:cNvPr id="11" name="Content Placeholder 10" descr="A picture containing drawing&#10;&#10;Description automatically generated">
            <a:extLst>
              <a:ext uri="{FF2B5EF4-FFF2-40B4-BE49-F238E27FC236}">
                <a16:creationId xmlns:a16="http://schemas.microsoft.com/office/drawing/2014/main" id="{F95637D4-E9DB-4E73-BA4E-908F5942669A}"/>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226760" y="1036267"/>
            <a:ext cx="1619250" cy="1619250"/>
          </a:xfrm>
        </p:spPr>
      </p:pic>
      <p:pic>
        <p:nvPicPr>
          <p:cNvPr id="13" name="Picture 12" descr="A close up of a sign&#10;&#10;Description automatically generated">
            <a:extLst>
              <a:ext uri="{FF2B5EF4-FFF2-40B4-BE49-F238E27FC236}">
                <a16:creationId xmlns:a16="http://schemas.microsoft.com/office/drawing/2014/main" id="{94740964-AD19-4469-9F84-1C06FB363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2" y="3429000"/>
            <a:ext cx="1906700" cy="1733550"/>
          </a:xfrm>
          <a:prstGeom prst="rect">
            <a:avLst/>
          </a:prstGeom>
        </p:spPr>
      </p:pic>
      <p:pic>
        <p:nvPicPr>
          <p:cNvPr id="21" name="Picture Placeholder 20" descr="A close up of a sandwich sitting on top of a table&#10;&#10;Description automatically generated">
            <a:extLst>
              <a:ext uri="{FF2B5EF4-FFF2-40B4-BE49-F238E27FC236}">
                <a16:creationId xmlns:a16="http://schemas.microsoft.com/office/drawing/2014/main" id="{40DC5FE3-0F29-4F9E-98A4-159B2070D94E}"/>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t="21950" b="21950"/>
          <a:stretch>
            <a:fillRect/>
          </a:stretch>
        </p:blipFill>
        <p:spPr>
          <a:xfrm>
            <a:off x="2131161" y="3430315"/>
            <a:ext cx="5033127" cy="1859898"/>
          </a:xfrm>
        </p:spPr>
      </p:pic>
      <p:pic>
        <p:nvPicPr>
          <p:cNvPr id="24" name="Picture 23">
            <a:extLst>
              <a:ext uri="{FF2B5EF4-FFF2-40B4-BE49-F238E27FC236}">
                <a16:creationId xmlns:a16="http://schemas.microsoft.com/office/drawing/2014/main" id="{04D713E9-6A57-47A4-8161-FC1706780C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1161" y="996281"/>
            <a:ext cx="4651651" cy="438950"/>
          </a:xfrm>
          <a:prstGeom prst="rect">
            <a:avLst/>
          </a:prstGeom>
        </p:spPr>
      </p:pic>
      <p:pic>
        <p:nvPicPr>
          <p:cNvPr id="25" name="Picture 24">
            <a:extLst>
              <a:ext uri="{FF2B5EF4-FFF2-40B4-BE49-F238E27FC236}">
                <a16:creationId xmlns:a16="http://schemas.microsoft.com/office/drawing/2014/main" id="{7A06BAE5-D9E8-470C-AE1E-74F16D8AE2AA}"/>
              </a:ext>
            </a:extLst>
          </p:cNvPr>
          <p:cNvPicPr>
            <a:picLocks noChangeAspect="1"/>
          </p:cNvPicPr>
          <p:nvPr/>
        </p:nvPicPr>
        <p:blipFill>
          <a:blip r:embed="rId6"/>
          <a:stretch>
            <a:fillRect/>
          </a:stretch>
        </p:blipFill>
        <p:spPr>
          <a:xfrm>
            <a:off x="5974538" y="1180624"/>
            <a:ext cx="800845" cy="302841"/>
          </a:xfrm>
          <a:prstGeom prst="rect">
            <a:avLst/>
          </a:prstGeom>
        </p:spPr>
      </p:pic>
      <p:sp>
        <p:nvSpPr>
          <p:cNvPr id="26" name="Rectangle 25">
            <a:extLst>
              <a:ext uri="{FF2B5EF4-FFF2-40B4-BE49-F238E27FC236}">
                <a16:creationId xmlns:a16="http://schemas.microsoft.com/office/drawing/2014/main" id="{493BA38B-4365-4D70-8CD5-24E27FD3D973}"/>
              </a:ext>
            </a:extLst>
          </p:cNvPr>
          <p:cNvSpPr/>
          <p:nvPr/>
        </p:nvSpPr>
        <p:spPr>
          <a:xfrm>
            <a:off x="4139952" y="1205169"/>
            <a:ext cx="1834586" cy="227142"/>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44D0FA5-8E48-4275-B6EB-F600B1ECF3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1161" y="1473174"/>
            <a:ext cx="4651651" cy="438951"/>
          </a:xfrm>
          <a:prstGeom prst="rect">
            <a:avLst/>
          </a:prstGeom>
        </p:spPr>
      </p:pic>
      <p:sp>
        <p:nvSpPr>
          <p:cNvPr id="29" name="Rectangle 28">
            <a:extLst>
              <a:ext uri="{FF2B5EF4-FFF2-40B4-BE49-F238E27FC236}">
                <a16:creationId xmlns:a16="http://schemas.microsoft.com/office/drawing/2014/main" id="{D2F51663-16CD-4466-BB67-972B74E71551}"/>
              </a:ext>
            </a:extLst>
          </p:cNvPr>
          <p:cNvSpPr/>
          <p:nvPr/>
        </p:nvSpPr>
        <p:spPr>
          <a:xfrm>
            <a:off x="3779912" y="1639439"/>
            <a:ext cx="3002928" cy="2726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ular Callout 7">
            <a:extLst>
              <a:ext uri="{FF2B5EF4-FFF2-40B4-BE49-F238E27FC236}">
                <a16:creationId xmlns:a16="http://schemas.microsoft.com/office/drawing/2014/main" id="{B3C13B88-52E5-43E8-B56C-62014BF4A113}"/>
              </a:ext>
            </a:extLst>
          </p:cNvPr>
          <p:cNvSpPr/>
          <p:nvPr/>
        </p:nvSpPr>
        <p:spPr>
          <a:xfrm>
            <a:off x="3171311" y="2175019"/>
            <a:ext cx="2540868" cy="837930"/>
          </a:xfrm>
          <a:prstGeom prst="wedgeRoundRectCallout">
            <a:avLst>
              <a:gd name="adj1" fmla="val -504"/>
              <a:gd name="adj2" fmla="val -7897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solidFill>
                  <a:srgbClr val="002060"/>
                </a:solidFill>
                <a:latin typeface="Gisha" panose="020B0502040204020203" pitchFamily="34" charset="-79"/>
                <a:cs typeface="Gisha" panose="020B0502040204020203" pitchFamily="34" charset="-79"/>
              </a:rPr>
              <a:t>Reading on Meter: </a:t>
            </a:r>
          </a:p>
          <a:p>
            <a:pPr algn="ctr"/>
            <a:r>
              <a:rPr lang="zh-CN" altLang="en-US" sz="1400" b="1" dirty="0">
                <a:solidFill>
                  <a:srgbClr val="C00000"/>
                </a:solidFill>
                <a:highlight>
                  <a:srgbClr val="FFFF00"/>
                </a:highlight>
                <a:latin typeface="Gisha" panose="020B0502040204020203" pitchFamily="34" charset="-79"/>
                <a:cs typeface="Gisha" panose="020B0502040204020203" pitchFamily="34" charset="-79"/>
              </a:rPr>
              <a:t>仪表读数</a:t>
            </a:r>
            <a:endParaRPr lang="en-US" sz="1400" b="1" dirty="0">
              <a:solidFill>
                <a:srgbClr val="C00000"/>
              </a:solidFill>
              <a:highlight>
                <a:srgbClr val="FFFF00"/>
              </a:highlight>
              <a:latin typeface="Gisha" panose="020B0502040204020203" pitchFamily="34" charset="-79"/>
              <a:cs typeface="Gisha" panose="020B0502040204020203" pitchFamily="34" charset="-79"/>
            </a:endParaRPr>
          </a:p>
          <a:p>
            <a:pPr algn="ctr"/>
            <a:r>
              <a:rPr lang="en-US" sz="1400" dirty="0">
                <a:solidFill>
                  <a:srgbClr val="002060"/>
                </a:solidFill>
                <a:latin typeface="Gisha" panose="020B0502040204020203" pitchFamily="34" charset="-79"/>
                <a:cs typeface="Gisha" panose="020B0502040204020203" pitchFamily="34" charset="-79"/>
              </a:rPr>
              <a:t>2454834 - 2439368 = 15466</a:t>
            </a:r>
          </a:p>
        </p:txBody>
      </p:sp>
      <p:sp>
        <p:nvSpPr>
          <p:cNvPr id="15" name="TextBox 14">
            <a:extLst>
              <a:ext uri="{FF2B5EF4-FFF2-40B4-BE49-F238E27FC236}">
                <a16:creationId xmlns:a16="http://schemas.microsoft.com/office/drawing/2014/main" id="{4E82F8D8-EC40-4E96-86F6-E5ACB4A33D65}"/>
              </a:ext>
            </a:extLst>
          </p:cNvPr>
          <p:cNvSpPr txBox="1"/>
          <p:nvPr/>
        </p:nvSpPr>
        <p:spPr>
          <a:xfrm>
            <a:off x="6916115" y="996281"/>
            <a:ext cx="2134428" cy="141577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solidFill>
                  <a:srgbClr val="002060"/>
                </a:solidFill>
                <a:latin typeface="Gisha" panose="020B0502040204020203" pitchFamily="34" charset="-79"/>
                <a:cs typeface="Gisha" panose="020B0502040204020203" pitchFamily="34" charset="-79"/>
              </a:rPr>
              <a:t>Pay for </a:t>
            </a:r>
            <a:r>
              <a:rPr lang="en-MY" dirty="0">
                <a:solidFill>
                  <a:srgbClr val="002060"/>
                </a:solidFill>
                <a:latin typeface="Gisha" panose="020B0502040204020203" pitchFamily="34" charset="-79"/>
                <a:cs typeface="Gisha" panose="020B0502040204020203" pitchFamily="34" charset="-79"/>
              </a:rPr>
              <a:t>the</a:t>
            </a:r>
            <a:r>
              <a:rPr lang="zh-CN" altLang="en-US" dirty="0">
                <a:solidFill>
                  <a:srgbClr val="002060"/>
                </a:solidFill>
                <a:latin typeface="Gisha" panose="020B0502040204020203" pitchFamily="34" charset="-79"/>
                <a:cs typeface="Gisha" panose="020B0502040204020203" pitchFamily="34" charset="-79"/>
              </a:rPr>
              <a:t> </a:t>
            </a:r>
            <a:r>
              <a:rPr lang="en-MY" altLang="zh-CN" dirty="0">
                <a:solidFill>
                  <a:srgbClr val="002060"/>
                </a:solidFill>
                <a:latin typeface="Gisha" panose="020B0502040204020203" pitchFamily="34" charset="-79"/>
                <a:cs typeface="Gisha" panose="020B0502040204020203" pitchFamily="34" charset="-79"/>
              </a:rPr>
              <a:t>amount</a:t>
            </a:r>
            <a:r>
              <a:rPr lang="zh-CN" altLang="en-US" dirty="0">
                <a:solidFill>
                  <a:srgbClr val="002060"/>
                </a:solidFill>
                <a:latin typeface="Gisha" panose="020B0502040204020203" pitchFamily="34" charset="-79"/>
                <a:cs typeface="Gisha" panose="020B0502040204020203" pitchFamily="34" charset="-79"/>
              </a:rPr>
              <a:t> </a:t>
            </a:r>
            <a:r>
              <a:rPr lang="en-MY" altLang="zh-CN" dirty="0">
                <a:solidFill>
                  <a:srgbClr val="002060"/>
                </a:solidFill>
                <a:latin typeface="Gisha" panose="020B0502040204020203" pitchFamily="34" charset="-79"/>
                <a:cs typeface="Gisha" panose="020B0502040204020203" pitchFamily="34" charset="-79"/>
              </a:rPr>
              <a:t>of</a:t>
            </a:r>
            <a:r>
              <a:rPr lang="zh-CN" altLang="en-US" dirty="0">
                <a:solidFill>
                  <a:srgbClr val="002060"/>
                </a:solidFill>
                <a:latin typeface="Gisha" panose="020B0502040204020203" pitchFamily="34" charset="-79"/>
                <a:cs typeface="Gisha" panose="020B0502040204020203" pitchFamily="34" charset="-79"/>
              </a:rPr>
              <a:t> </a:t>
            </a:r>
            <a:r>
              <a:rPr lang="en-US" b="1" dirty="0">
                <a:solidFill>
                  <a:srgbClr val="002060"/>
                </a:solidFill>
                <a:latin typeface="Gisha" panose="020B0502040204020203" pitchFamily="34" charset="-79"/>
                <a:cs typeface="Gisha" panose="020B0502040204020203" pitchFamily="34" charset="-79"/>
              </a:rPr>
              <a:t> energy </a:t>
            </a:r>
            <a:r>
              <a:rPr lang="en-US" dirty="0">
                <a:solidFill>
                  <a:srgbClr val="002060"/>
                </a:solidFill>
                <a:latin typeface="Gisha" panose="020B0502040204020203" pitchFamily="34" charset="-79"/>
                <a:cs typeface="Gisha" panose="020B0502040204020203" pitchFamily="34" charset="-79"/>
              </a:rPr>
              <a:t>used</a:t>
            </a:r>
          </a:p>
          <a:p>
            <a:pPr algn="ctr"/>
            <a:endParaRPr lang="en-US" dirty="0">
              <a:solidFill>
                <a:srgbClr val="002060"/>
              </a:solidFill>
              <a:latin typeface="Gisha" panose="020B0502040204020203" pitchFamily="34" charset="-79"/>
              <a:cs typeface="Gisha" panose="020B0502040204020203" pitchFamily="34" charset="-79"/>
            </a:endParaRPr>
          </a:p>
          <a:p>
            <a:pPr algn="ctr"/>
            <a:r>
              <a:rPr lang="zh-CN" altLang="en-US" sz="1600" b="1" dirty="0">
                <a:solidFill>
                  <a:srgbClr val="C00000"/>
                </a:solidFill>
                <a:highlight>
                  <a:srgbClr val="FFFF00"/>
                </a:highlight>
                <a:latin typeface="Gisha" panose="020B0502040204020203" pitchFamily="34" charset="-79"/>
                <a:cs typeface="Gisha" panose="020B0502040204020203" pitchFamily="34" charset="-79"/>
              </a:rPr>
              <a:t>支付已使用过的能源金额</a:t>
            </a:r>
            <a:endParaRPr lang="en-US" sz="1600" b="1" dirty="0">
              <a:solidFill>
                <a:srgbClr val="C00000"/>
              </a:solidFill>
              <a:highlight>
                <a:srgbClr val="FFFF00"/>
              </a:highlight>
              <a:latin typeface="Gisha" panose="020B0502040204020203" pitchFamily="34" charset="-79"/>
              <a:cs typeface="Gisha" panose="020B0502040204020203" pitchFamily="34" charset="-79"/>
            </a:endParaRPr>
          </a:p>
        </p:txBody>
      </p:sp>
      <p:sp>
        <p:nvSpPr>
          <p:cNvPr id="16" name="TextBox 15">
            <a:extLst>
              <a:ext uri="{FF2B5EF4-FFF2-40B4-BE49-F238E27FC236}">
                <a16:creationId xmlns:a16="http://schemas.microsoft.com/office/drawing/2014/main" id="{641E3B56-FBB2-42EB-AB24-9ABBB5145731}"/>
              </a:ext>
            </a:extLst>
          </p:cNvPr>
          <p:cNvSpPr txBox="1"/>
          <p:nvPr/>
        </p:nvSpPr>
        <p:spPr>
          <a:xfrm>
            <a:off x="7228806" y="3358662"/>
            <a:ext cx="1831504"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solidFill>
                  <a:srgbClr val="002060"/>
                </a:solidFill>
                <a:latin typeface="Gisha" panose="020B0502040204020203" pitchFamily="34" charset="-79"/>
                <a:cs typeface="Gisha" panose="020B0502040204020203" pitchFamily="34" charset="-79"/>
              </a:rPr>
              <a:t>Pay for your</a:t>
            </a:r>
            <a:r>
              <a:rPr lang="en-US" b="1" dirty="0">
                <a:solidFill>
                  <a:srgbClr val="002060"/>
                </a:solidFill>
                <a:latin typeface="Gisha" panose="020B0502040204020203" pitchFamily="34" charset="-79"/>
                <a:cs typeface="Gisha" panose="020B0502040204020203" pitchFamily="34" charset="-79"/>
              </a:rPr>
              <a:t> BIG MAC</a:t>
            </a:r>
          </a:p>
          <a:p>
            <a:pPr algn="ctr"/>
            <a:endParaRPr lang="en-US" b="1" dirty="0">
              <a:solidFill>
                <a:srgbClr val="002060"/>
              </a:solidFill>
              <a:latin typeface="Gisha" panose="020B0502040204020203" pitchFamily="34" charset="-79"/>
              <a:cs typeface="Gisha" panose="020B0502040204020203" pitchFamily="34" charset="-79"/>
            </a:endParaRPr>
          </a:p>
          <a:p>
            <a:r>
              <a:rPr lang="zh-CN" altLang="en-US" b="1" dirty="0">
                <a:solidFill>
                  <a:srgbClr val="C00000"/>
                </a:solidFill>
                <a:highlight>
                  <a:srgbClr val="FFFF00"/>
                </a:highlight>
                <a:latin typeface="Gisha" panose="020B0502040204020203" pitchFamily="34" charset="-79"/>
                <a:cs typeface="Gisha" panose="020B0502040204020203" pitchFamily="34" charset="-79"/>
              </a:rPr>
              <a:t>为你你的巨无霸付费</a:t>
            </a:r>
            <a:endParaRPr lang="en-US" dirty="0">
              <a:solidFill>
                <a:srgbClr val="C00000"/>
              </a:solidFill>
              <a:highlight>
                <a:srgbClr val="FFFF00"/>
              </a:highlight>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59852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DAA544-FB0D-4801-9FBF-6CCA989522F4}"/>
              </a:ext>
            </a:extLst>
          </p:cNvPr>
          <p:cNvSpPr>
            <a:spLocks noGrp="1"/>
          </p:cNvSpPr>
          <p:nvPr>
            <p:ph type="title"/>
          </p:nvPr>
        </p:nvSpPr>
        <p:spPr>
          <a:xfrm>
            <a:off x="1257300" y="0"/>
            <a:ext cx="7886700" cy="811829"/>
          </a:xfrm>
        </p:spPr>
        <p:txBody>
          <a:bodyPr>
            <a:normAutofit fontScale="90000"/>
          </a:bodyPr>
          <a:lstStyle/>
          <a:p>
            <a:r>
              <a:rPr lang="en-MY" sz="3300" dirty="0"/>
              <a:t>Peak and off peak</a:t>
            </a:r>
            <a:br>
              <a:rPr lang="en-MY" dirty="0"/>
            </a:br>
            <a:r>
              <a:rPr lang="zh-CN" altLang="en-US" sz="3100" b="1" dirty="0"/>
              <a:t>高峰与非高峰时段</a:t>
            </a:r>
            <a:endParaRPr lang="en-MY" b="1" dirty="0"/>
          </a:p>
        </p:txBody>
      </p:sp>
      <p:sp>
        <p:nvSpPr>
          <p:cNvPr id="5" name="Text Placeholder 4">
            <a:extLst>
              <a:ext uri="{FF2B5EF4-FFF2-40B4-BE49-F238E27FC236}">
                <a16:creationId xmlns:a16="http://schemas.microsoft.com/office/drawing/2014/main" id="{EEFABFDA-54FF-48A9-8936-BF7DF16B9E8D}"/>
              </a:ext>
            </a:extLst>
          </p:cNvPr>
          <p:cNvSpPr>
            <a:spLocks noGrp="1"/>
          </p:cNvSpPr>
          <p:nvPr>
            <p:ph type="body" idx="1"/>
          </p:nvPr>
        </p:nvSpPr>
        <p:spPr>
          <a:xfrm>
            <a:off x="658290" y="2435642"/>
            <a:ext cx="3868340" cy="1272319"/>
          </a:xfrm>
        </p:spPr>
        <p:txBody>
          <a:bodyPr>
            <a:normAutofit fontScale="92500" lnSpcReduction="10000"/>
          </a:bodyPr>
          <a:lstStyle/>
          <a:p>
            <a:r>
              <a:rPr lang="en-MY" dirty="0"/>
              <a:t>PEAK </a:t>
            </a:r>
            <a:r>
              <a:rPr lang="zh-CN" altLang="en-US" dirty="0">
                <a:solidFill>
                  <a:srgbClr val="FFFF00"/>
                </a:solidFill>
              </a:rPr>
              <a:t>高峰时段</a:t>
            </a:r>
            <a:endParaRPr lang="en-MY" dirty="0">
              <a:solidFill>
                <a:srgbClr val="FFFF00"/>
              </a:solidFill>
            </a:endParaRPr>
          </a:p>
        </p:txBody>
      </p:sp>
      <p:pic>
        <p:nvPicPr>
          <p:cNvPr id="10" name="Content Placeholder 9" descr="A group of people sitting in front of a crowd&#10;&#10;Description automatically generated">
            <a:extLst>
              <a:ext uri="{FF2B5EF4-FFF2-40B4-BE49-F238E27FC236}">
                <a16:creationId xmlns:a16="http://schemas.microsoft.com/office/drawing/2014/main" id="{BEE416E7-8415-4844-A543-B3C45C1A825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074" y="3688393"/>
            <a:ext cx="3868737" cy="2612013"/>
          </a:xfrm>
        </p:spPr>
      </p:pic>
      <p:sp>
        <p:nvSpPr>
          <p:cNvPr id="7" name="Text Placeholder 6">
            <a:extLst>
              <a:ext uri="{FF2B5EF4-FFF2-40B4-BE49-F238E27FC236}">
                <a16:creationId xmlns:a16="http://schemas.microsoft.com/office/drawing/2014/main" id="{8C7A42E7-98D5-46C8-A108-A7749016337E}"/>
              </a:ext>
            </a:extLst>
          </p:cNvPr>
          <p:cNvSpPr>
            <a:spLocks noGrp="1"/>
          </p:cNvSpPr>
          <p:nvPr>
            <p:ph type="body" sz="quarter" idx="3"/>
          </p:nvPr>
        </p:nvSpPr>
        <p:spPr>
          <a:xfrm>
            <a:off x="4659981" y="2455209"/>
            <a:ext cx="3887391" cy="1272319"/>
          </a:xfrm>
        </p:spPr>
        <p:txBody>
          <a:bodyPr>
            <a:normAutofit fontScale="92500" lnSpcReduction="10000"/>
          </a:bodyPr>
          <a:lstStyle/>
          <a:p>
            <a:r>
              <a:rPr lang="en-MY" dirty="0"/>
              <a:t>OFF-PEAK </a:t>
            </a:r>
            <a:r>
              <a:rPr lang="zh-CN" altLang="en-US" dirty="0">
                <a:solidFill>
                  <a:srgbClr val="FFFF00"/>
                </a:solidFill>
              </a:rPr>
              <a:t>非高峰时段</a:t>
            </a:r>
            <a:endParaRPr lang="en-MY" dirty="0">
              <a:solidFill>
                <a:srgbClr val="FFFF00"/>
              </a:solidFill>
            </a:endParaRPr>
          </a:p>
        </p:txBody>
      </p:sp>
      <p:pic>
        <p:nvPicPr>
          <p:cNvPr id="12" name="Content Placeholder 11" descr="A sign on the side of a building&#10;&#10;Description automatically generated">
            <a:extLst>
              <a:ext uri="{FF2B5EF4-FFF2-40B4-BE49-F238E27FC236}">
                <a16:creationId xmlns:a16="http://schemas.microsoft.com/office/drawing/2014/main" id="{D531DC51-412C-4F5B-A2A0-56E6F7E4634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59981" y="3727529"/>
            <a:ext cx="3887788" cy="2572877"/>
          </a:xfrm>
        </p:spPr>
      </p:pic>
      <p:sp>
        <p:nvSpPr>
          <p:cNvPr id="3" name="Footer Placeholder 2">
            <a:extLst>
              <a:ext uri="{FF2B5EF4-FFF2-40B4-BE49-F238E27FC236}">
                <a16:creationId xmlns:a16="http://schemas.microsoft.com/office/drawing/2014/main" id="{F446375F-AAAC-4A77-8815-FB03509EEAFB}"/>
              </a:ext>
            </a:extLst>
          </p:cNvPr>
          <p:cNvSpPr>
            <a:spLocks noGrp="1"/>
          </p:cNvSpPr>
          <p:nvPr>
            <p:ph type="ftr" sz="quarter" idx="11"/>
          </p:nvPr>
        </p:nvSpPr>
        <p:spPr>
          <a:xfrm>
            <a:off x="0" y="6520259"/>
            <a:ext cx="9144000" cy="365125"/>
          </a:xfrm>
        </p:spPr>
        <p:txBody>
          <a:bodyPr/>
          <a:lstStyle/>
          <a:p>
            <a:r>
              <a:rPr lang="en-MY"/>
              <a:t>www.iBright.com.my</a:t>
            </a:r>
          </a:p>
        </p:txBody>
      </p:sp>
      <p:pic>
        <p:nvPicPr>
          <p:cNvPr id="14" name="Picture 13" descr="A close up of a sign&#10;&#10;Description automatically generated">
            <a:extLst>
              <a:ext uri="{FF2B5EF4-FFF2-40B4-BE49-F238E27FC236}">
                <a16:creationId xmlns:a16="http://schemas.microsoft.com/office/drawing/2014/main" id="{2D91DF2B-2D89-4B1B-A600-DA01EEC54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0905" y="909494"/>
            <a:ext cx="1742190" cy="1461192"/>
          </a:xfrm>
          <a:prstGeom prst="rect">
            <a:avLst/>
          </a:prstGeom>
        </p:spPr>
      </p:pic>
    </p:spTree>
    <p:extLst>
      <p:ext uri="{BB962C8B-B14F-4D97-AF65-F5344CB8AC3E}">
        <p14:creationId xmlns:p14="http://schemas.microsoft.com/office/powerpoint/2010/main" val="209711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AE08F19-772B-43AB-97DB-C2A3C8AFA4A4}"/>
              </a:ext>
            </a:extLst>
          </p:cNvPr>
          <p:cNvSpPr>
            <a:spLocks noGrp="1"/>
          </p:cNvSpPr>
          <p:nvPr>
            <p:ph type="title"/>
          </p:nvPr>
        </p:nvSpPr>
        <p:spPr>
          <a:xfrm>
            <a:off x="1180724" y="0"/>
            <a:ext cx="7956376" cy="833273"/>
          </a:xfrm>
        </p:spPr>
        <p:txBody>
          <a:bodyPr anchor="ctr">
            <a:noAutofit/>
          </a:bodyPr>
          <a:lstStyle/>
          <a:p>
            <a:r>
              <a:rPr lang="en-MY" sz="3000" dirty="0"/>
              <a:t>Peak and off peak</a:t>
            </a:r>
            <a:br>
              <a:rPr lang="en-MY" sz="2800" dirty="0"/>
            </a:br>
            <a:r>
              <a:rPr lang="zh-CN" altLang="en-US" sz="2800" b="1" dirty="0"/>
              <a:t>高峰与非高峰时段</a:t>
            </a:r>
            <a:endParaRPr lang="en-MY" sz="2800" dirty="0"/>
          </a:p>
        </p:txBody>
      </p:sp>
      <p:sp>
        <p:nvSpPr>
          <p:cNvPr id="14" name="Text Placeholder 13">
            <a:extLst>
              <a:ext uri="{FF2B5EF4-FFF2-40B4-BE49-F238E27FC236}">
                <a16:creationId xmlns:a16="http://schemas.microsoft.com/office/drawing/2014/main" id="{F3139AA0-0BA3-48B2-8226-0E769D6B3C62}"/>
              </a:ext>
            </a:extLst>
          </p:cNvPr>
          <p:cNvSpPr>
            <a:spLocks noGrp="1"/>
          </p:cNvSpPr>
          <p:nvPr>
            <p:ph type="body" sz="half" idx="2"/>
          </p:nvPr>
        </p:nvSpPr>
        <p:spPr>
          <a:xfrm>
            <a:off x="953852" y="3140968"/>
            <a:ext cx="7236296" cy="3338764"/>
          </a:xfrm>
        </p:spPr>
        <p:txBody>
          <a:bodyPr>
            <a:normAutofit fontScale="70000" lnSpcReduction="20000"/>
          </a:bodyPr>
          <a:lstStyle/>
          <a:p>
            <a:pPr algn="just"/>
            <a:r>
              <a:rPr lang="en-MY" sz="2900" dirty="0">
                <a:solidFill>
                  <a:schemeClr val="bg2"/>
                </a:solidFill>
              </a:rPr>
              <a:t>Peak hours:			</a:t>
            </a:r>
            <a:r>
              <a:rPr lang="zh-CN" altLang="en-US" sz="2900" dirty="0">
                <a:solidFill>
                  <a:schemeClr val="bg2"/>
                </a:solidFill>
              </a:rPr>
              <a:t>高峰时段</a:t>
            </a:r>
            <a:endParaRPr lang="en-MY" sz="2900" dirty="0">
              <a:solidFill>
                <a:schemeClr val="bg2"/>
              </a:solidFill>
            </a:endParaRPr>
          </a:p>
          <a:p>
            <a:pPr algn="just"/>
            <a:r>
              <a:rPr lang="en-MY" sz="2300" dirty="0"/>
              <a:t>0800hrs till 2200hrs 			</a:t>
            </a:r>
            <a:r>
              <a:rPr lang="zh-CN" altLang="en-US" sz="2300" b="1" dirty="0">
                <a:solidFill>
                  <a:srgbClr val="FFFF00"/>
                </a:solidFill>
              </a:rPr>
              <a:t>早上</a:t>
            </a:r>
            <a:r>
              <a:rPr lang="en-MY" altLang="zh-CN" sz="2300" b="1" dirty="0">
                <a:solidFill>
                  <a:srgbClr val="FFFF00"/>
                </a:solidFill>
              </a:rPr>
              <a:t>8</a:t>
            </a:r>
            <a:r>
              <a:rPr lang="zh-CN" altLang="en-US" sz="2300" b="1" dirty="0">
                <a:solidFill>
                  <a:srgbClr val="FFFF00"/>
                </a:solidFill>
              </a:rPr>
              <a:t>点至晚上</a:t>
            </a:r>
            <a:r>
              <a:rPr lang="en-MY" altLang="zh-CN" sz="2300" b="1" dirty="0">
                <a:solidFill>
                  <a:srgbClr val="FFFF00"/>
                </a:solidFill>
              </a:rPr>
              <a:t>10</a:t>
            </a:r>
            <a:r>
              <a:rPr lang="zh-CN" altLang="en-US" sz="2300" b="1" dirty="0">
                <a:solidFill>
                  <a:srgbClr val="FFFF00"/>
                </a:solidFill>
              </a:rPr>
              <a:t>点</a:t>
            </a:r>
            <a:endParaRPr lang="en-MY" sz="2300" b="1" dirty="0">
              <a:solidFill>
                <a:srgbClr val="FFFF00"/>
              </a:solidFill>
            </a:endParaRPr>
          </a:p>
          <a:p>
            <a:pPr algn="just"/>
            <a:r>
              <a:rPr lang="en-MY" sz="2900" dirty="0">
                <a:solidFill>
                  <a:schemeClr val="bg2"/>
                </a:solidFill>
              </a:rPr>
              <a:t>Off-Peak hours:			</a:t>
            </a:r>
            <a:r>
              <a:rPr lang="zh-CN" altLang="en-US" sz="2900" dirty="0">
                <a:solidFill>
                  <a:schemeClr val="bg2"/>
                </a:solidFill>
              </a:rPr>
              <a:t>非高峰时段</a:t>
            </a:r>
            <a:endParaRPr lang="en-MY" sz="2900" dirty="0">
              <a:solidFill>
                <a:schemeClr val="bg2"/>
              </a:solidFill>
            </a:endParaRPr>
          </a:p>
          <a:p>
            <a:pPr algn="just"/>
            <a:r>
              <a:rPr lang="en-MY" sz="2300" dirty="0"/>
              <a:t>2200 hrs till 0000 hrs		</a:t>
            </a:r>
            <a:r>
              <a:rPr lang="zh-CN" altLang="en-US" sz="2300" b="1" dirty="0">
                <a:solidFill>
                  <a:srgbClr val="FFFF00"/>
                </a:solidFill>
              </a:rPr>
              <a:t>晚上</a:t>
            </a:r>
            <a:r>
              <a:rPr lang="en-MY" altLang="zh-CN" sz="2300" b="1" dirty="0">
                <a:solidFill>
                  <a:srgbClr val="FFFF00"/>
                </a:solidFill>
              </a:rPr>
              <a:t>10</a:t>
            </a:r>
            <a:r>
              <a:rPr lang="zh-CN" altLang="en-US" sz="2300" b="1" dirty="0">
                <a:solidFill>
                  <a:srgbClr val="FFFF00"/>
                </a:solidFill>
              </a:rPr>
              <a:t>点至凌晨</a:t>
            </a:r>
            <a:r>
              <a:rPr lang="en-MY" altLang="zh-CN" sz="2300" b="1" dirty="0">
                <a:solidFill>
                  <a:srgbClr val="FFFF00"/>
                </a:solidFill>
              </a:rPr>
              <a:t>12</a:t>
            </a:r>
            <a:r>
              <a:rPr lang="zh-CN" altLang="en-US" sz="2300" b="1" dirty="0">
                <a:solidFill>
                  <a:srgbClr val="FFFF00"/>
                </a:solidFill>
              </a:rPr>
              <a:t>点</a:t>
            </a:r>
            <a:endParaRPr lang="en-MY" altLang="zh-CN" sz="2300" b="1" dirty="0">
              <a:solidFill>
                <a:srgbClr val="FFFF00"/>
              </a:solidFill>
            </a:endParaRPr>
          </a:p>
          <a:p>
            <a:pPr algn="just"/>
            <a:r>
              <a:rPr lang="en-MY" sz="2300" dirty="0"/>
              <a:t>0000 hrs till 0800 hrs		</a:t>
            </a:r>
            <a:r>
              <a:rPr lang="zh-CN" altLang="en-US" sz="2300" b="1" dirty="0">
                <a:solidFill>
                  <a:srgbClr val="FFFF00"/>
                </a:solidFill>
              </a:rPr>
              <a:t>凌晨</a:t>
            </a:r>
            <a:r>
              <a:rPr lang="en-MY" altLang="zh-CN" sz="2300" b="1" dirty="0">
                <a:solidFill>
                  <a:srgbClr val="FFFF00"/>
                </a:solidFill>
              </a:rPr>
              <a:t>12</a:t>
            </a:r>
            <a:r>
              <a:rPr lang="zh-CN" altLang="en-US" sz="2300" b="1" dirty="0">
                <a:solidFill>
                  <a:srgbClr val="FFFF00"/>
                </a:solidFill>
              </a:rPr>
              <a:t>点至早上</a:t>
            </a:r>
            <a:r>
              <a:rPr lang="en-MY" altLang="zh-CN" sz="2300" b="1" dirty="0">
                <a:solidFill>
                  <a:srgbClr val="FFFF00"/>
                </a:solidFill>
              </a:rPr>
              <a:t>8</a:t>
            </a:r>
            <a:r>
              <a:rPr lang="zh-CN" altLang="en-US" sz="2300" b="1" dirty="0">
                <a:solidFill>
                  <a:srgbClr val="FFFF00"/>
                </a:solidFill>
              </a:rPr>
              <a:t>点</a:t>
            </a:r>
            <a:endParaRPr lang="en-MY" sz="2300" b="1" dirty="0">
              <a:solidFill>
                <a:srgbClr val="FFFF00"/>
              </a:solidFill>
            </a:endParaRPr>
          </a:p>
          <a:p>
            <a:pPr algn="ctr"/>
            <a:endParaRPr lang="en-MY" sz="2400" dirty="0"/>
          </a:p>
        </p:txBody>
      </p:sp>
      <p:sp>
        <p:nvSpPr>
          <p:cNvPr id="7" name="Footer Placeholder 6">
            <a:extLst>
              <a:ext uri="{FF2B5EF4-FFF2-40B4-BE49-F238E27FC236}">
                <a16:creationId xmlns:a16="http://schemas.microsoft.com/office/drawing/2014/main" id="{86BF49B7-2B6D-4CC6-8D93-4A71C1DA0506}"/>
              </a:ext>
            </a:extLst>
          </p:cNvPr>
          <p:cNvSpPr>
            <a:spLocks noGrp="1"/>
          </p:cNvSpPr>
          <p:nvPr>
            <p:ph type="ftr" sz="quarter" idx="11"/>
          </p:nvPr>
        </p:nvSpPr>
        <p:spPr>
          <a:xfrm>
            <a:off x="0" y="6520259"/>
            <a:ext cx="9144000" cy="365125"/>
          </a:xfrm>
        </p:spPr>
        <p:txBody>
          <a:bodyPr/>
          <a:lstStyle/>
          <a:p>
            <a:r>
              <a:rPr lang="en-MY"/>
              <a:t>www.iBright.com.my</a:t>
            </a:r>
          </a:p>
        </p:txBody>
      </p:sp>
      <p:pic>
        <p:nvPicPr>
          <p:cNvPr id="17" name="Content Placeholder 16" descr="A picture containing drawing&#10;&#10;Description automatically generated">
            <a:extLst>
              <a:ext uri="{FF2B5EF4-FFF2-40B4-BE49-F238E27FC236}">
                <a16:creationId xmlns:a16="http://schemas.microsoft.com/office/drawing/2014/main" id="{17DE35C5-3BF0-4B05-B23E-15755B4C7B45}"/>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496747" y="1105877"/>
            <a:ext cx="1910287" cy="1910287"/>
          </a:xfrm>
        </p:spPr>
      </p:pic>
      <p:pic>
        <p:nvPicPr>
          <p:cNvPr id="22" name="Picture 21">
            <a:extLst>
              <a:ext uri="{FF2B5EF4-FFF2-40B4-BE49-F238E27FC236}">
                <a16:creationId xmlns:a16="http://schemas.microsoft.com/office/drawing/2014/main" id="{A0795684-98E5-4D3C-80BE-1F02F131425C}"/>
              </a:ext>
            </a:extLst>
          </p:cNvPr>
          <p:cNvPicPr>
            <a:picLocks noChangeAspect="1"/>
          </p:cNvPicPr>
          <p:nvPr/>
        </p:nvPicPr>
        <p:blipFill>
          <a:blip r:embed="rId3"/>
          <a:stretch>
            <a:fillRect/>
          </a:stretch>
        </p:blipFill>
        <p:spPr>
          <a:xfrm>
            <a:off x="7470068" y="1073355"/>
            <a:ext cx="1440160" cy="1440160"/>
          </a:xfrm>
          <a:prstGeom prst="rect">
            <a:avLst/>
          </a:prstGeom>
        </p:spPr>
      </p:pic>
    </p:spTree>
    <p:extLst>
      <p:ext uri="{BB962C8B-B14F-4D97-AF65-F5344CB8AC3E}">
        <p14:creationId xmlns:p14="http://schemas.microsoft.com/office/powerpoint/2010/main" val="82962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88F1-97DE-45A2-89E2-90B0DA4E6AC9}"/>
              </a:ext>
            </a:extLst>
          </p:cNvPr>
          <p:cNvSpPr>
            <a:spLocks noGrp="1"/>
          </p:cNvSpPr>
          <p:nvPr>
            <p:ph type="title"/>
          </p:nvPr>
        </p:nvSpPr>
        <p:spPr/>
        <p:txBody>
          <a:bodyPr>
            <a:normAutofit fontScale="90000"/>
          </a:bodyPr>
          <a:lstStyle/>
          <a:p>
            <a:r>
              <a:rPr lang="en-MY" dirty="0"/>
              <a:t>Power</a:t>
            </a:r>
            <a:br>
              <a:rPr lang="en-MY" dirty="0"/>
            </a:br>
            <a:r>
              <a:rPr lang="zh-CN" altLang="en-US" sz="3100" b="1" dirty="0"/>
              <a:t>功率</a:t>
            </a:r>
            <a:endParaRPr lang="en-MY" b="1" dirty="0"/>
          </a:p>
        </p:txBody>
      </p:sp>
      <p:sp>
        <p:nvSpPr>
          <p:cNvPr id="3" name="Footer Placeholder 2">
            <a:extLst>
              <a:ext uri="{FF2B5EF4-FFF2-40B4-BE49-F238E27FC236}">
                <a16:creationId xmlns:a16="http://schemas.microsoft.com/office/drawing/2014/main" id="{225F0F14-15BC-4D78-A347-D2C04C87803A}"/>
              </a:ext>
            </a:extLst>
          </p:cNvPr>
          <p:cNvSpPr>
            <a:spLocks noGrp="1"/>
          </p:cNvSpPr>
          <p:nvPr>
            <p:ph type="ftr" sz="quarter" idx="11"/>
          </p:nvPr>
        </p:nvSpPr>
        <p:spPr>
          <a:xfrm>
            <a:off x="0" y="6520259"/>
            <a:ext cx="9144000" cy="365125"/>
          </a:xfrm>
        </p:spPr>
        <p:txBody>
          <a:bodyPr/>
          <a:lstStyle/>
          <a:p>
            <a:r>
              <a:rPr lang="en-MY"/>
              <a:t>www.iBright.com.my</a:t>
            </a:r>
          </a:p>
        </p:txBody>
      </p:sp>
      <p:pic>
        <p:nvPicPr>
          <p:cNvPr id="4" name="Picture 3">
            <a:extLst>
              <a:ext uri="{FF2B5EF4-FFF2-40B4-BE49-F238E27FC236}">
                <a16:creationId xmlns:a16="http://schemas.microsoft.com/office/drawing/2014/main" id="{63D61E85-DF10-4F23-8AD2-A15AA0C0848F}"/>
              </a:ext>
            </a:extLst>
          </p:cNvPr>
          <p:cNvPicPr>
            <a:picLocks noChangeAspect="1"/>
          </p:cNvPicPr>
          <p:nvPr/>
        </p:nvPicPr>
        <p:blipFill>
          <a:blip r:embed="rId2"/>
          <a:stretch>
            <a:fillRect/>
          </a:stretch>
        </p:blipFill>
        <p:spPr>
          <a:xfrm>
            <a:off x="94406" y="903210"/>
            <a:ext cx="8955188" cy="55232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6256D7F5-3081-44CC-B737-156D50B29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90" y="1844824"/>
            <a:ext cx="1727200" cy="1727200"/>
          </a:xfrm>
          <a:prstGeom prst="rect">
            <a:avLst/>
          </a:prstGeom>
        </p:spPr>
      </p:pic>
      <p:pic>
        <p:nvPicPr>
          <p:cNvPr id="8" name="Picture 7" descr="A close up of a sign&#10;&#10;Description automatically generated">
            <a:extLst>
              <a:ext uri="{FF2B5EF4-FFF2-40B4-BE49-F238E27FC236}">
                <a16:creationId xmlns:a16="http://schemas.microsoft.com/office/drawing/2014/main" id="{10BD7E97-7B7B-4CC6-A092-ECC5C06BD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27" y="4221088"/>
            <a:ext cx="2066925" cy="1733550"/>
          </a:xfrm>
          <a:prstGeom prst="rect">
            <a:avLst/>
          </a:prstGeom>
        </p:spPr>
      </p:pic>
      <p:sp>
        <p:nvSpPr>
          <p:cNvPr id="5" name="TextBox 4">
            <a:extLst>
              <a:ext uri="{FF2B5EF4-FFF2-40B4-BE49-F238E27FC236}">
                <a16:creationId xmlns:a16="http://schemas.microsoft.com/office/drawing/2014/main" id="{D20E0A11-84B1-4D65-862A-036FB5D0BC7D}"/>
              </a:ext>
            </a:extLst>
          </p:cNvPr>
          <p:cNvSpPr txBox="1"/>
          <p:nvPr/>
        </p:nvSpPr>
        <p:spPr>
          <a:xfrm>
            <a:off x="2627784" y="3048344"/>
            <a:ext cx="1584176" cy="369332"/>
          </a:xfrm>
          <a:prstGeom prst="rect">
            <a:avLst/>
          </a:prstGeom>
          <a:noFill/>
        </p:spPr>
        <p:txBody>
          <a:bodyPr wrap="square" rtlCol="0">
            <a:spAutoFit/>
          </a:bodyPr>
          <a:lstStyle/>
          <a:p>
            <a:r>
              <a:rPr lang="zh-CN" altLang="en-US" dirty="0">
                <a:solidFill>
                  <a:srgbClr val="C00000"/>
                </a:solidFill>
                <a:highlight>
                  <a:srgbClr val="FFFF00"/>
                </a:highlight>
              </a:rPr>
              <a:t>能源的消耗率</a:t>
            </a:r>
            <a:endParaRPr lang="en-MY" dirty="0">
              <a:solidFill>
                <a:srgbClr val="C00000"/>
              </a:solidFill>
              <a:highlight>
                <a:srgbClr val="FFFF00"/>
              </a:highlight>
            </a:endParaRPr>
          </a:p>
        </p:txBody>
      </p:sp>
      <p:sp>
        <p:nvSpPr>
          <p:cNvPr id="9" name="TextBox 8">
            <a:extLst>
              <a:ext uri="{FF2B5EF4-FFF2-40B4-BE49-F238E27FC236}">
                <a16:creationId xmlns:a16="http://schemas.microsoft.com/office/drawing/2014/main" id="{1DF70FE7-F1CD-4FC3-AC90-550B651C4DBB}"/>
              </a:ext>
            </a:extLst>
          </p:cNvPr>
          <p:cNvSpPr txBox="1"/>
          <p:nvPr/>
        </p:nvSpPr>
        <p:spPr>
          <a:xfrm>
            <a:off x="5436096" y="2154198"/>
            <a:ext cx="648072" cy="369332"/>
          </a:xfrm>
          <a:prstGeom prst="rect">
            <a:avLst/>
          </a:prstGeom>
          <a:noFill/>
        </p:spPr>
        <p:txBody>
          <a:bodyPr wrap="square" rtlCol="0">
            <a:spAutoFit/>
          </a:bodyPr>
          <a:lstStyle/>
          <a:p>
            <a:r>
              <a:rPr lang="zh-CN" altLang="en-US" dirty="0">
                <a:solidFill>
                  <a:srgbClr val="C00000"/>
                </a:solidFill>
                <a:highlight>
                  <a:srgbClr val="FFFF00"/>
                </a:highlight>
              </a:rPr>
              <a:t>能源</a:t>
            </a:r>
            <a:endParaRPr lang="en-MY" dirty="0">
              <a:solidFill>
                <a:srgbClr val="C00000"/>
              </a:solidFill>
              <a:highlight>
                <a:srgbClr val="FFFF00"/>
              </a:highlight>
            </a:endParaRPr>
          </a:p>
        </p:txBody>
      </p:sp>
      <p:sp>
        <p:nvSpPr>
          <p:cNvPr id="10" name="TextBox 9">
            <a:extLst>
              <a:ext uri="{FF2B5EF4-FFF2-40B4-BE49-F238E27FC236}">
                <a16:creationId xmlns:a16="http://schemas.microsoft.com/office/drawing/2014/main" id="{87C079AD-4C78-4225-865D-306842E4FED6}"/>
              </a:ext>
            </a:extLst>
          </p:cNvPr>
          <p:cNvSpPr txBox="1"/>
          <p:nvPr/>
        </p:nvSpPr>
        <p:spPr>
          <a:xfrm>
            <a:off x="5436096" y="3086221"/>
            <a:ext cx="648072" cy="369332"/>
          </a:xfrm>
          <a:prstGeom prst="rect">
            <a:avLst/>
          </a:prstGeom>
          <a:noFill/>
        </p:spPr>
        <p:txBody>
          <a:bodyPr wrap="square" rtlCol="0">
            <a:spAutoFit/>
          </a:bodyPr>
          <a:lstStyle/>
          <a:p>
            <a:r>
              <a:rPr lang="zh-CN" altLang="en-US" dirty="0">
                <a:solidFill>
                  <a:srgbClr val="C00000"/>
                </a:solidFill>
                <a:highlight>
                  <a:srgbClr val="FFFF00"/>
                </a:highlight>
              </a:rPr>
              <a:t>时间</a:t>
            </a:r>
            <a:endParaRPr lang="en-MY" dirty="0">
              <a:solidFill>
                <a:srgbClr val="C00000"/>
              </a:solidFill>
              <a:highlight>
                <a:srgbClr val="FFFF00"/>
              </a:highlight>
            </a:endParaRPr>
          </a:p>
        </p:txBody>
      </p:sp>
      <p:sp>
        <p:nvSpPr>
          <p:cNvPr id="11" name="TextBox 10">
            <a:extLst>
              <a:ext uri="{FF2B5EF4-FFF2-40B4-BE49-F238E27FC236}">
                <a16:creationId xmlns:a16="http://schemas.microsoft.com/office/drawing/2014/main" id="{5A48413F-3098-48C4-A678-12D4D5A0B6F6}"/>
              </a:ext>
            </a:extLst>
          </p:cNvPr>
          <p:cNvSpPr txBox="1"/>
          <p:nvPr/>
        </p:nvSpPr>
        <p:spPr>
          <a:xfrm>
            <a:off x="7595646" y="3048344"/>
            <a:ext cx="648072" cy="369332"/>
          </a:xfrm>
          <a:prstGeom prst="rect">
            <a:avLst/>
          </a:prstGeom>
          <a:noFill/>
        </p:spPr>
        <p:txBody>
          <a:bodyPr wrap="square" rtlCol="0">
            <a:spAutoFit/>
          </a:bodyPr>
          <a:lstStyle/>
          <a:p>
            <a:r>
              <a:rPr lang="zh-CN" altLang="en-US" dirty="0">
                <a:solidFill>
                  <a:srgbClr val="C00000"/>
                </a:solidFill>
                <a:highlight>
                  <a:srgbClr val="FFFF00"/>
                </a:highlight>
              </a:rPr>
              <a:t>千瓦</a:t>
            </a:r>
            <a:endParaRPr lang="en-MY" dirty="0">
              <a:solidFill>
                <a:srgbClr val="C00000"/>
              </a:solidFill>
              <a:highlight>
                <a:srgbClr val="FFFF00"/>
              </a:highlight>
            </a:endParaRPr>
          </a:p>
        </p:txBody>
      </p:sp>
      <p:sp>
        <p:nvSpPr>
          <p:cNvPr id="12" name="TextBox 11">
            <a:extLst>
              <a:ext uri="{FF2B5EF4-FFF2-40B4-BE49-F238E27FC236}">
                <a16:creationId xmlns:a16="http://schemas.microsoft.com/office/drawing/2014/main" id="{D6486027-AC3B-4FE4-9FC2-3CDFC5F5B7AD}"/>
              </a:ext>
            </a:extLst>
          </p:cNvPr>
          <p:cNvSpPr txBox="1"/>
          <p:nvPr/>
        </p:nvSpPr>
        <p:spPr>
          <a:xfrm>
            <a:off x="2596814" y="3977413"/>
            <a:ext cx="1859445" cy="369332"/>
          </a:xfrm>
          <a:prstGeom prst="rect">
            <a:avLst/>
          </a:prstGeom>
          <a:noFill/>
        </p:spPr>
        <p:txBody>
          <a:bodyPr wrap="square" rtlCol="0">
            <a:spAutoFit/>
          </a:bodyPr>
          <a:lstStyle/>
          <a:p>
            <a:r>
              <a:rPr lang="zh-CN" altLang="en-US" dirty="0">
                <a:solidFill>
                  <a:srgbClr val="C00000"/>
                </a:solidFill>
                <a:highlight>
                  <a:srgbClr val="FFFF00"/>
                </a:highlight>
              </a:rPr>
              <a:t>巨无霸的消耗率</a:t>
            </a:r>
            <a:endParaRPr lang="en-MY" dirty="0">
              <a:solidFill>
                <a:srgbClr val="C00000"/>
              </a:solidFill>
              <a:highlight>
                <a:srgbClr val="FFFF00"/>
              </a:highlight>
            </a:endParaRPr>
          </a:p>
        </p:txBody>
      </p:sp>
      <p:sp>
        <p:nvSpPr>
          <p:cNvPr id="14" name="TextBox 13">
            <a:extLst>
              <a:ext uri="{FF2B5EF4-FFF2-40B4-BE49-F238E27FC236}">
                <a16:creationId xmlns:a16="http://schemas.microsoft.com/office/drawing/2014/main" id="{82C060C1-5177-4209-9068-32784DD7A84B}"/>
              </a:ext>
            </a:extLst>
          </p:cNvPr>
          <p:cNvSpPr txBox="1"/>
          <p:nvPr/>
        </p:nvSpPr>
        <p:spPr>
          <a:xfrm>
            <a:off x="3526537" y="5007574"/>
            <a:ext cx="402081" cy="369332"/>
          </a:xfrm>
          <a:prstGeom prst="rect">
            <a:avLst/>
          </a:prstGeom>
          <a:noFill/>
        </p:spPr>
        <p:txBody>
          <a:bodyPr wrap="square" rtlCol="0">
            <a:spAutoFit/>
          </a:bodyPr>
          <a:lstStyle/>
          <a:p>
            <a:r>
              <a:rPr lang="zh-CN" altLang="en-US" dirty="0">
                <a:solidFill>
                  <a:srgbClr val="C00000"/>
                </a:solidFill>
                <a:highlight>
                  <a:srgbClr val="FFFF00"/>
                </a:highlight>
              </a:rPr>
              <a:t>或</a:t>
            </a:r>
            <a:endParaRPr lang="en-MY" dirty="0">
              <a:solidFill>
                <a:srgbClr val="C00000"/>
              </a:solidFill>
              <a:highlight>
                <a:srgbClr val="FFFF00"/>
              </a:highlight>
            </a:endParaRPr>
          </a:p>
        </p:txBody>
      </p:sp>
      <p:sp>
        <p:nvSpPr>
          <p:cNvPr id="17" name="TextBox 16">
            <a:extLst>
              <a:ext uri="{FF2B5EF4-FFF2-40B4-BE49-F238E27FC236}">
                <a16:creationId xmlns:a16="http://schemas.microsoft.com/office/drawing/2014/main" id="{4141361C-A174-487A-8653-52ED58F93183}"/>
              </a:ext>
            </a:extLst>
          </p:cNvPr>
          <p:cNvSpPr txBox="1"/>
          <p:nvPr/>
        </p:nvSpPr>
        <p:spPr>
          <a:xfrm>
            <a:off x="1913792" y="6025970"/>
            <a:ext cx="3225491" cy="369332"/>
          </a:xfrm>
          <a:prstGeom prst="rect">
            <a:avLst/>
          </a:prstGeom>
          <a:noFill/>
        </p:spPr>
        <p:txBody>
          <a:bodyPr wrap="square">
            <a:spAutoFit/>
          </a:bodyPr>
          <a:lstStyle/>
          <a:p>
            <a:r>
              <a:rPr lang="zh-CN" altLang="en-US" dirty="0">
                <a:solidFill>
                  <a:srgbClr val="C00000"/>
                </a:solidFill>
                <a:highlight>
                  <a:srgbClr val="FFFF00"/>
                </a:highlight>
              </a:rPr>
              <a:t>你能以多快的速度吃掉巨无霸</a:t>
            </a:r>
            <a:endParaRPr lang="en-MY" dirty="0">
              <a:solidFill>
                <a:srgbClr val="C00000"/>
              </a:solidFill>
              <a:highlight>
                <a:srgbClr val="FFFF00"/>
              </a:highlight>
            </a:endParaRPr>
          </a:p>
        </p:txBody>
      </p:sp>
      <p:sp>
        <p:nvSpPr>
          <p:cNvPr id="18" name="TextBox 17">
            <a:extLst>
              <a:ext uri="{FF2B5EF4-FFF2-40B4-BE49-F238E27FC236}">
                <a16:creationId xmlns:a16="http://schemas.microsoft.com/office/drawing/2014/main" id="{1C6CE49C-BA76-4804-920E-C5D30805F4BD}"/>
              </a:ext>
            </a:extLst>
          </p:cNvPr>
          <p:cNvSpPr txBox="1"/>
          <p:nvPr/>
        </p:nvSpPr>
        <p:spPr>
          <a:xfrm>
            <a:off x="4932040" y="5555093"/>
            <a:ext cx="1851384" cy="369332"/>
          </a:xfrm>
          <a:prstGeom prst="rect">
            <a:avLst/>
          </a:prstGeom>
          <a:noFill/>
        </p:spPr>
        <p:txBody>
          <a:bodyPr wrap="square" rtlCol="0">
            <a:spAutoFit/>
          </a:bodyPr>
          <a:lstStyle/>
          <a:p>
            <a:r>
              <a:rPr lang="zh-CN" altLang="en-US" dirty="0">
                <a:solidFill>
                  <a:srgbClr val="C00000"/>
                </a:solidFill>
                <a:highlight>
                  <a:srgbClr val="FFFF00"/>
                </a:highlight>
              </a:rPr>
              <a:t>吃巨无霸的时间</a:t>
            </a:r>
            <a:endParaRPr lang="en-MY" dirty="0">
              <a:solidFill>
                <a:srgbClr val="C00000"/>
              </a:solidFill>
              <a:highlight>
                <a:srgbClr val="FFFF00"/>
              </a:highlight>
            </a:endParaRPr>
          </a:p>
        </p:txBody>
      </p:sp>
      <p:sp>
        <p:nvSpPr>
          <p:cNvPr id="19" name="TextBox 18">
            <a:extLst>
              <a:ext uri="{FF2B5EF4-FFF2-40B4-BE49-F238E27FC236}">
                <a16:creationId xmlns:a16="http://schemas.microsoft.com/office/drawing/2014/main" id="{23669BE4-FD82-47FA-9029-DBB7E5F97BA1}"/>
              </a:ext>
            </a:extLst>
          </p:cNvPr>
          <p:cNvSpPr txBox="1"/>
          <p:nvPr/>
        </p:nvSpPr>
        <p:spPr>
          <a:xfrm>
            <a:off x="4902073" y="4405754"/>
            <a:ext cx="1859445" cy="369332"/>
          </a:xfrm>
          <a:prstGeom prst="rect">
            <a:avLst/>
          </a:prstGeom>
          <a:noFill/>
        </p:spPr>
        <p:txBody>
          <a:bodyPr wrap="square" rtlCol="0">
            <a:spAutoFit/>
          </a:bodyPr>
          <a:lstStyle/>
          <a:p>
            <a:r>
              <a:rPr lang="zh-CN" altLang="en-US" dirty="0">
                <a:solidFill>
                  <a:srgbClr val="C00000"/>
                </a:solidFill>
                <a:highlight>
                  <a:srgbClr val="FFFF00"/>
                </a:highlight>
              </a:rPr>
              <a:t>吃巨无霸的数量</a:t>
            </a:r>
            <a:endParaRPr lang="en-MY" dirty="0">
              <a:solidFill>
                <a:srgbClr val="C00000"/>
              </a:solidFill>
              <a:highlight>
                <a:srgbClr val="FFFF00"/>
              </a:highlight>
            </a:endParaRPr>
          </a:p>
        </p:txBody>
      </p:sp>
      <p:sp>
        <p:nvSpPr>
          <p:cNvPr id="20" name="TextBox 19">
            <a:extLst>
              <a:ext uri="{FF2B5EF4-FFF2-40B4-BE49-F238E27FC236}">
                <a16:creationId xmlns:a16="http://schemas.microsoft.com/office/drawing/2014/main" id="{4B1A3220-D4B3-44E2-94D2-90AF3747B21A}"/>
              </a:ext>
            </a:extLst>
          </p:cNvPr>
          <p:cNvSpPr txBox="1"/>
          <p:nvPr/>
        </p:nvSpPr>
        <p:spPr>
          <a:xfrm>
            <a:off x="6892499" y="5308307"/>
            <a:ext cx="1859446" cy="646331"/>
          </a:xfrm>
          <a:prstGeom prst="rect">
            <a:avLst/>
          </a:prstGeom>
          <a:noFill/>
        </p:spPr>
        <p:txBody>
          <a:bodyPr wrap="square" rtlCol="0">
            <a:spAutoFit/>
          </a:bodyPr>
          <a:lstStyle/>
          <a:p>
            <a:r>
              <a:rPr lang="zh-CN" altLang="en-US" dirty="0">
                <a:solidFill>
                  <a:srgbClr val="C00000"/>
                </a:solidFill>
                <a:highlight>
                  <a:srgbClr val="FFFF00"/>
                </a:highlight>
              </a:rPr>
              <a:t>每小时能吃几个巨无霸</a:t>
            </a:r>
            <a:endParaRPr lang="en-MY" dirty="0">
              <a:solidFill>
                <a:srgbClr val="C00000"/>
              </a:solidFill>
              <a:highlight>
                <a:srgbClr val="FFFF00"/>
              </a:highlight>
            </a:endParaRPr>
          </a:p>
        </p:txBody>
      </p:sp>
      <p:sp>
        <p:nvSpPr>
          <p:cNvPr id="21" name="TextBox 20">
            <a:extLst>
              <a:ext uri="{FF2B5EF4-FFF2-40B4-BE49-F238E27FC236}">
                <a16:creationId xmlns:a16="http://schemas.microsoft.com/office/drawing/2014/main" id="{459F3DBD-A074-4C47-84CE-3FC985A93F48}"/>
              </a:ext>
            </a:extLst>
          </p:cNvPr>
          <p:cNvSpPr txBox="1"/>
          <p:nvPr/>
        </p:nvSpPr>
        <p:spPr>
          <a:xfrm>
            <a:off x="3095836" y="1344722"/>
            <a:ext cx="648072" cy="369332"/>
          </a:xfrm>
          <a:prstGeom prst="rect">
            <a:avLst/>
          </a:prstGeom>
          <a:noFill/>
        </p:spPr>
        <p:txBody>
          <a:bodyPr wrap="square" rtlCol="0">
            <a:spAutoFit/>
          </a:bodyPr>
          <a:lstStyle/>
          <a:p>
            <a:r>
              <a:rPr lang="zh-CN" altLang="en-US" dirty="0">
                <a:solidFill>
                  <a:srgbClr val="C00000"/>
                </a:solidFill>
                <a:highlight>
                  <a:srgbClr val="FFFF00"/>
                </a:highlight>
              </a:rPr>
              <a:t>描述</a:t>
            </a:r>
            <a:endParaRPr lang="en-MY" dirty="0">
              <a:solidFill>
                <a:srgbClr val="C00000"/>
              </a:solidFill>
              <a:highlight>
                <a:srgbClr val="FFFF00"/>
              </a:highlight>
            </a:endParaRPr>
          </a:p>
        </p:txBody>
      </p:sp>
      <p:sp>
        <p:nvSpPr>
          <p:cNvPr id="22" name="TextBox 21">
            <a:extLst>
              <a:ext uri="{FF2B5EF4-FFF2-40B4-BE49-F238E27FC236}">
                <a16:creationId xmlns:a16="http://schemas.microsoft.com/office/drawing/2014/main" id="{8140438F-492E-4854-9284-95CDDBC3AEF0}"/>
              </a:ext>
            </a:extLst>
          </p:cNvPr>
          <p:cNvSpPr txBox="1"/>
          <p:nvPr/>
        </p:nvSpPr>
        <p:spPr>
          <a:xfrm>
            <a:off x="5159173" y="1344722"/>
            <a:ext cx="1345244" cy="369332"/>
          </a:xfrm>
          <a:prstGeom prst="rect">
            <a:avLst/>
          </a:prstGeom>
          <a:noFill/>
        </p:spPr>
        <p:txBody>
          <a:bodyPr wrap="square" rtlCol="0">
            <a:spAutoFit/>
          </a:bodyPr>
          <a:lstStyle/>
          <a:p>
            <a:r>
              <a:rPr lang="zh-CN" altLang="en-US" dirty="0">
                <a:solidFill>
                  <a:srgbClr val="C00000"/>
                </a:solidFill>
                <a:highlight>
                  <a:srgbClr val="FFFF00"/>
                </a:highlight>
              </a:rPr>
              <a:t>计算公式</a:t>
            </a:r>
            <a:endParaRPr lang="en-MY" dirty="0">
              <a:solidFill>
                <a:srgbClr val="C00000"/>
              </a:solidFill>
              <a:highlight>
                <a:srgbClr val="FFFF00"/>
              </a:highlight>
            </a:endParaRPr>
          </a:p>
        </p:txBody>
      </p:sp>
      <p:sp>
        <p:nvSpPr>
          <p:cNvPr id="23" name="TextBox 22">
            <a:extLst>
              <a:ext uri="{FF2B5EF4-FFF2-40B4-BE49-F238E27FC236}">
                <a16:creationId xmlns:a16="http://schemas.microsoft.com/office/drawing/2014/main" id="{90CBB374-C8A0-408E-B170-A4433AEE50BF}"/>
              </a:ext>
            </a:extLst>
          </p:cNvPr>
          <p:cNvSpPr txBox="1"/>
          <p:nvPr/>
        </p:nvSpPr>
        <p:spPr>
          <a:xfrm>
            <a:off x="7595646" y="1344722"/>
            <a:ext cx="648072" cy="369332"/>
          </a:xfrm>
          <a:prstGeom prst="rect">
            <a:avLst/>
          </a:prstGeom>
          <a:noFill/>
        </p:spPr>
        <p:txBody>
          <a:bodyPr wrap="square" rtlCol="0">
            <a:spAutoFit/>
          </a:bodyPr>
          <a:lstStyle/>
          <a:p>
            <a:r>
              <a:rPr lang="zh-CN" altLang="en-US" dirty="0">
                <a:solidFill>
                  <a:srgbClr val="C00000"/>
                </a:solidFill>
                <a:highlight>
                  <a:srgbClr val="FFFF00"/>
                </a:highlight>
              </a:rPr>
              <a:t>单位</a:t>
            </a:r>
            <a:endParaRPr lang="en-MY" dirty="0">
              <a:solidFill>
                <a:srgbClr val="C00000"/>
              </a:solidFill>
              <a:highlight>
                <a:srgbClr val="FFFF00"/>
              </a:highlight>
            </a:endParaRPr>
          </a:p>
        </p:txBody>
      </p:sp>
    </p:spTree>
    <p:extLst>
      <p:ext uri="{BB962C8B-B14F-4D97-AF65-F5344CB8AC3E}">
        <p14:creationId xmlns:p14="http://schemas.microsoft.com/office/powerpoint/2010/main" val="224230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3B56E-E36E-44D2-A730-DD89E0C728A6}"/>
              </a:ext>
            </a:extLst>
          </p:cNvPr>
          <p:cNvSpPr>
            <a:spLocks noGrp="1"/>
          </p:cNvSpPr>
          <p:nvPr>
            <p:ph type="title"/>
          </p:nvPr>
        </p:nvSpPr>
        <p:spPr/>
        <p:txBody>
          <a:bodyPr>
            <a:normAutofit fontScale="90000"/>
          </a:bodyPr>
          <a:lstStyle/>
          <a:p>
            <a:r>
              <a:rPr lang="en-MY" dirty="0"/>
              <a:t>Power</a:t>
            </a:r>
            <a:br>
              <a:rPr lang="en-MY" dirty="0"/>
            </a:br>
            <a:r>
              <a:rPr lang="zh-CN" altLang="en-US" sz="3100" b="1" dirty="0"/>
              <a:t>能源</a:t>
            </a:r>
            <a:endParaRPr lang="en-MY" b="1" dirty="0"/>
          </a:p>
        </p:txBody>
      </p:sp>
      <p:sp>
        <p:nvSpPr>
          <p:cNvPr id="3" name="Footer Placeholder 2">
            <a:extLst>
              <a:ext uri="{FF2B5EF4-FFF2-40B4-BE49-F238E27FC236}">
                <a16:creationId xmlns:a16="http://schemas.microsoft.com/office/drawing/2014/main" id="{EBE4DD30-6492-45F4-B133-15E6FF901E41}"/>
              </a:ext>
            </a:extLst>
          </p:cNvPr>
          <p:cNvSpPr>
            <a:spLocks noGrp="1"/>
          </p:cNvSpPr>
          <p:nvPr>
            <p:ph type="ftr" sz="quarter" idx="11"/>
          </p:nvPr>
        </p:nvSpPr>
        <p:spPr>
          <a:xfrm>
            <a:off x="0" y="6520259"/>
            <a:ext cx="9144000" cy="365125"/>
          </a:xfrm>
        </p:spPr>
        <p:txBody>
          <a:bodyPr/>
          <a:lstStyle/>
          <a:p>
            <a:r>
              <a:rPr lang="en-MY"/>
              <a:t>www.iBright.com.my</a:t>
            </a:r>
          </a:p>
        </p:txBody>
      </p:sp>
      <p:pic>
        <p:nvPicPr>
          <p:cNvPr id="4" name="Picture 3">
            <a:extLst>
              <a:ext uri="{FF2B5EF4-FFF2-40B4-BE49-F238E27FC236}">
                <a16:creationId xmlns:a16="http://schemas.microsoft.com/office/drawing/2014/main" id="{C4F40BE6-D799-4906-B87D-B5562497DE59}"/>
              </a:ext>
            </a:extLst>
          </p:cNvPr>
          <p:cNvPicPr>
            <a:picLocks noChangeAspect="1"/>
          </p:cNvPicPr>
          <p:nvPr/>
        </p:nvPicPr>
        <p:blipFill>
          <a:blip r:embed="rId2"/>
          <a:stretch>
            <a:fillRect/>
          </a:stretch>
        </p:blipFill>
        <p:spPr>
          <a:xfrm>
            <a:off x="611560" y="2852936"/>
            <a:ext cx="4680520" cy="3507749"/>
          </a:xfrm>
          <a:prstGeom prst="rect">
            <a:avLst/>
          </a:prstGeom>
        </p:spPr>
      </p:pic>
      <p:pic>
        <p:nvPicPr>
          <p:cNvPr id="6" name="Picture 5" descr="A close up of a sign&#10;&#10;Description automatically generated">
            <a:extLst>
              <a:ext uri="{FF2B5EF4-FFF2-40B4-BE49-F238E27FC236}">
                <a16:creationId xmlns:a16="http://schemas.microsoft.com/office/drawing/2014/main" id="{97931BA3-D628-4CD5-81C1-C6E56EF79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687" y="1000339"/>
            <a:ext cx="2066925" cy="1733550"/>
          </a:xfrm>
          <a:prstGeom prst="rect">
            <a:avLst/>
          </a:prstGeom>
        </p:spPr>
      </p:pic>
      <p:pic>
        <p:nvPicPr>
          <p:cNvPr id="7" name="Picture 6">
            <a:extLst>
              <a:ext uri="{FF2B5EF4-FFF2-40B4-BE49-F238E27FC236}">
                <a16:creationId xmlns:a16="http://schemas.microsoft.com/office/drawing/2014/main" id="{EC21B00E-F2BB-4824-9C05-B58E0F2C2EB5}"/>
              </a:ext>
            </a:extLst>
          </p:cNvPr>
          <p:cNvPicPr>
            <a:picLocks noChangeAspect="1"/>
          </p:cNvPicPr>
          <p:nvPr/>
        </p:nvPicPr>
        <p:blipFill>
          <a:blip r:embed="rId4"/>
          <a:stretch>
            <a:fillRect/>
          </a:stretch>
        </p:blipFill>
        <p:spPr>
          <a:xfrm>
            <a:off x="5868144" y="959274"/>
            <a:ext cx="2503978" cy="5540717"/>
          </a:xfrm>
          <a:prstGeom prst="rect">
            <a:avLst/>
          </a:prstGeom>
        </p:spPr>
      </p:pic>
      <p:sp>
        <p:nvSpPr>
          <p:cNvPr id="8" name="TextBox 7">
            <a:extLst>
              <a:ext uri="{FF2B5EF4-FFF2-40B4-BE49-F238E27FC236}">
                <a16:creationId xmlns:a16="http://schemas.microsoft.com/office/drawing/2014/main" id="{92580DAF-EA51-4FF4-B263-65A140F89A21}"/>
              </a:ext>
            </a:extLst>
          </p:cNvPr>
          <p:cNvSpPr txBox="1"/>
          <p:nvPr/>
        </p:nvSpPr>
        <p:spPr>
          <a:xfrm>
            <a:off x="6086670" y="1543948"/>
            <a:ext cx="2066925" cy="646331"/>
          </a:xfrm>
          <a:prstGeom prst="rect">
            <a:avLst/>
          </a:prstGeom>
          <a:noFill/>
        </p:spPr>
        <p:txBody>
          <a:bodyPr wrap="square">
            <a:spAutoFit/>
          </a:bodyPr>
          <a:lstStyle/>
          <a:p>
            <a:pPr algn="ctr"/>
            <a:r>
              <a:rPr lang="zh-CN" altLang="en-US" dirty="0">
                <a:solidFill>
                  <a:srgbClr val="C00000"/>
                </a:solidFill>
                <a:highlight>
                  <a:srgbClr val="FFFF00"/>
                </a:highlight>
                <a:latin typeface="华文仿宋"/>
                <a:ea typeface="华文仿宋"/>
                <a:cs typeface="华文仿宋"/>
              </a:rPr>
              <a:t>若你在</a:t>
            </a:r>
            <a:r>
              <a:rPr lang="en-US" altLang="zh-CN" dirty="0">
                <a:solidFill>
                  <a:srgbClr val="C00000"/>
                </a:solidFill>
                <a:highlight>
                  <a:srgbClr val="FFFF00"/>
                </a:highlight>
                <a:latin typeface="华文仿宋"/>
                <a:ea typeface="华文仿宋"/>
                <a:cs typeface="华文仿宋"/>
              </a:rPr>
              <a:t>15</a:t>
            </a:r>
            <a:r>
              <a:rPr lang="zh-CN" altLang="en-US" dirty="0">
                <a:solidFill>
                  <a:srgbClr val="C00000"/>
                </a:solidFill>
                <a:highlight>
                  <a:srgbClr val="FFFF00"/>
                </a:highlight>
                <a:latin typeface="华文仿宋"/>
                <a:ea typeface="华文仿宋"/>
                <a:cs typeface="华文仿宋"/>
              </a:rPr>
              <a:t>分钟内</a:t>
            </a:r>
            <a:endParaRPr lang="en-US" altLang="zh-CN" dirty="0">
              <a:solidFill>
                <a:srgbClr val="C00000"/>
              </a:solidFill>
              <a:highlight>
                <a:srgbClr val="FFFF00"/>
              </a:highlight>
              <a:latin typeface="华文仿宋"/>
              <a:ea typeface="华文仿宋"/>
              <a:cs typeface="华文仿宋"/>
            </a:endParaRPr>
          </a:p>
          <a:p>
            <a:pPr algn="ctr"/>
            <a:r>
              <a:rPr lang="zh-CN" altLang="en-US" dirty="0">
                <a:solidFill>
                  <a:srgbClr val="C00000"/>
                </a:solidFill>
                <a:highlight>
                  <a:srgbClr val="FFFF00"/>
                </a:highlight>
                <a:latin typeface="华文仿宋"/>
                <a:ea typeface="华文仿宋"/>
                <a:cs typeface="华文仿宋"/>
              </a:rPr>
              <a:t>能吃下一个巨无霸</a:t>
            </a:r>
            <a:endParaRPr lang="en-US" dirty="0">
              <a:solidFill>
                <a:srgbClr val="C00000"/>
              </a:solidFill>
              <a:highlight>
                <a:srgbClr val="FFFF00"/>
              </a:highlight>
              <a:latin typeface="华文仿宋"/>
              <a:ea typeface="华文仿宋"/>
              <a:cs typeface="华文仿宋"/>
            </a:endParaRPr>
          </a:p>
        </p:txBody>
      </p:sp>
      <p:sp>
        <p:nvSpPr>
          <p:cNvPr id="10" name="TextBox 9">
            <a:extLst>
              <a:ext uri="{FF2B5EF4-FFF2-40B4-BE49-F238E27FC236}">
                <a16:creationId xmlns:a16="http://schemas.microsoft.com/office/drawing/2014/main" id="{B7C7C1D1-0858-43AD-B0CB-9481B0A21434}"/>
              </a:ext>
            </a:extLst>
          </p:cNvPr>
          <p:cNvSpPr txBox="1"/>
          <p:nvPr/>
        </p:nvSpPr>
        <p:spPr>
          <a:xfrm>
            <a:off x="6445184" y="3861048"/>
            <a:ext cx="1349896" cy="369332"/>
          </a:xfrm>
          <a:prstGeom prst="rect">
            <a:avLst/>
          </a:prstGeom>
          <a:noFill/>
        </p:spPr>
        <p:txBody>
          <a:bodyPr wrap="square">
            <a:spAutoFit/>
          </a:bodyPr>
          <a:lstStyle/>
          <a:p>
            <a:pPr algn="ctr"/>
            <a:r>
              <a:rPr lang="zh-CN" altLang="en-US" dirty="0">
                <a:solidFill>
                  <a:srgbClr val="C00000"/>
                </a:solidFill>
                <a:highlight>
                  <a:srgbClr val="FFFF00"/>
                </a:highlight>
                <a:latin typeface="华文仿宋"/>
                <a:ea typeface="华文仿宋"/>
                <a:cs typeface="华文仿宋"/>
              </a:rPr>
              <a:t>＝</a:t>
            </a:r>
            <a:r>
              <a:rPr lang="en-US" altLang="zh-CN" dirty="0">
                <a:solidFill>
                  <a:srgbClr val="C00000"/>
                </a:solidFill>
                <a:highlight>
                  <a:srgbClr val="FFFF00"/>
                </a:highlight>
                <a:latin typeface="华文仿宋"/>
                <a:ea typeface="华文仿宋"/>
                <a:cs typeface="华文仿宋"/>
              </a:rPr>
              <a:t>1/15</a:t>
            </a:r>
            <a:r>
              <a:rPr lang="zh-CN" altLang="en-US" dirty="0">
                <a:solidFill>
                  <a:srgbClr val="C00000"/>
                </a:solidFill>
                <a:highlight>
                  <a:srgbClr val="FFFF00"/>
                </a:highlight>
                <a:latin typeface="华文仿宋"/>
                <a:ea typeface="华文仿宋"/>
                <a:cs typeface="华文仿宋"/>
              </a:rPr>
              <a:t>分钟</a:t>
            </a:r>
            <a:endParaRPr lang="en-US" dirty="0">
              <a:solidFill>
                <a:srgbClr val="C00000"/>
              </a:solidFill>
              <a:highlight>
                <a:srgbClr val="FFFF00"/>
              </a:highlight>
              <a:latin typeface="华文仿宋"/>
              <a:ea typeface="华文仿宋"/>
              <a:cs typeface="华文仿宋"/>
            </a:endParaRPr>
          </a:p>
        </p:txBody>
      </p:sp>
      <p:sp>
        <p:nvSpPr>
          <p:cNvPr id="12" name="TextBox 11">
            <a:extLst>
              <a:ext uri="{FF2B5EF4-FFF2-40B4-BE49-F238E27FC236}">
                <a16:creationId xmlns:a16="http://schemas.microsoft.com/office/drawing/2014/main" id="{8BF3D3F3-7D45-4056-9DE3-0C2C390B5344}"/>
              </a:ext>
            </a:extLst>
          </p:cNvPr>
          <p:cNvSpPr txBox="1"/>
          <p:nvPr/>
        </p:nvSpPr>
        <p:spPr>
          <a:xfrm>
            <a:off x="5889612" y="6176019"/>
            <a:ext cx="2950845" cy="369332"/>
          </a:xfrm>
          <a:prstGeom prst="rect">
            <a:avLst/>
          </a:prstGeom>
          <a:noFill/>
        </p:spPr>
        <p:txBody>
          <a:bodyPr wrap="square">
            <a:spAutoFit/>
          </a:bodyPr>
          <a:lstStyle/>
          <a:p>
            <a:pPr algn="ctr"/>
            <a:r>
              <a:rPr lang="zh-CN" altLang="en-US" dirty="0">
                <a:solidFill>
                  <a:srgbClr val="C00000"/>
                </a:solidFill>
                <a:highlight>
                  <a:srgbClr val="FFFF00"/>
                </a:highlight>
                <a:latin typeface="华文仿宋"/>
                <a:ea typeface="华文仿宋"/>
                <a:cs typeface="华文仿宋"/>
              </a:rPr>
              <a:t>＝一个钟头能吃</a:t>
            </a:r>
            <a:r>
              <a:rPr lang="en-US" altLang="zh-CN" dirty="0">
                <a:solidFill>
                  <a:srgbClr val="C00000"/>
                </a:solidFill>
                <a:highlight>
                  <a:srgbClr val="FFFF00"/>
                </a:highlight>
                <a:latin typeface="华文仿宋"/>
                <a:ea typeface="华文仿宋"/>
                <a:cs typeface="华文仿宋"/>
              </a:rPr>
              <a:t>4</a:t>
            </a:r>
            <a:r>
              <a:rPr lang="zh-CN" altLang="en-US" dirty="0">
                <a:solidFill>
                  <a:srgbClr val="C00000"/>
                </a:solidFill>
                <a:highlight>
                  <a:srgbClr val="FFFF00"/>
                </a:highlight>
                <a:latin typeface="华文仿宋"/>
                <a:ea typeface="华文仿宋"/>
                <a:cs typeface="华文仿宋"/>
              </a:rPr>
              <a:t>个巨无霸</a:t>
            </a:r>
            <a:endParaRPr lang="en-US" dirty="0">
              <a:solidFill>
                <a:srgbClr val="C00000"/>
              </a:solidFill>
              <a:highlight>
                <a:srgbClr val="FFFF00"/>
              </a:highlight>
              <a:latin typeface="华文仿宋"/>
              <a:ea typeface="华文仿宋"/>
              <a:cs typeface="华文仿宋"/>
            </a:endParaRPr>
          </a:p>
        </p:txBody>
      </p:sp>
    </p:spTree>
    <p:extLst>
      <p:ext uri="{BB962C8B-B14F-4D97-AF65-F5344CB8AC3E}">
        <p14:creationId xmlns:p14="http://schemas.microsoft.com/office/powerpoint/2010/main" val="3056398166"/>
      </p:ext>
    </p:extLst>
  </p:cSld>
  <p:clrMapOvr>
    <a:masterClrMapping/>
  </p:clrMapOvr>
</p:sld>
</file>

<file path=ppt/theme/theme1.xml><?xml version="1.0" encoding="utf-8"?>
<a:theme xmlns:a="http://schemas.openxmlformats.org/drawingml/2006/main" name="ibright">
  <a:themeElements>
    <a:clrScheme name="iBright Color Template">
      <a:dk1>
        <a:srgbClr val="080720"/>
      </a:dk1>
      <a:lt1>
        <a:sysClr val="window" lastClr="FFFFFF"/>
      </a:lt1>
      <a:dk2>
        <a:srgbClr val="09074A"/>
      </a:dk2>
      <a:lt2>
        <a:srgbClr val="0ED1E0"/>
      </a:lt2>
      <a:accent1>
        <a:srgbClr val="FF1919"/>
      </a:accent1>
      <a:accent2>
        <a:srgbClr val="1E1B80"/>
      </a:accent2>
      <a:accent3>
        <a:srgbClr val="0ED1E0"/>
      </a:accent3>
      <a:accent4>
        <a:srgbClr val="FFC000"/>
      </a:accent4>
      <a:accent5>
        <a:srgbClr val="5B9BD5"/>
      </a:accent5>
      <a:accent6>
        <a:srgbClr val="70AD47"/>
      </a:accent6>
      <a:hlink>
        <a:srgbClr val="FF1919"/>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bright" id="{5D7825BC-FB07-4030-B76D-619FBB839CC3}" vid="{04954531-94AC-4650-9531-711557C316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2913</Words>
  <Application>Microsoft Office PowerPoint</Application>
  <PresentationFormat>On-screen Show (4:3)</PresentationFormat>
  <Paragraphs>382</Paragraphs>
  <Slides>24</Slides>
  <Notes>0</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等线</vt:lpstr>
      <vt:lpstr>等线 Light</vt:lpstr>
      <vt:lpstr>STFangsong</vt:lpstr>
      <vt:lpstr>STFangsong</vt:lpstr>
      <vt:lpstr>Arial</vt:lpstr>
      <vt:lpstr>Calibri</vt:lpstr>
      <vt:lpstr>Cambria Math</vt:lpstr>
      <vt:lpstr>Gisha</vt:lpstr>
      <vt:lpstr>Symbol</vt:lpstr>
      <vt:lpstr>ibright</vt:lpstr>
      <vt:lpstr>Understanding TNB Charges 了解国家能源的收费 </vt:lpstr>
      <vt:lpstr>Purpose 目的</vt:lpstr>
      <vt:lpstr> Sample bills 供电单例子</vt:lpstr>
      <vt:lpstr>Big Mac 巨无霸</vt:lpstr>
      <vt:lpstr>kWh 千瓦时</vt:lpstr>
      <vt:lpstr>Peak and off peak 高峰与非高峰时段</vt:lpstr>
      <vt:lpstr>Peak and off peak 高峰与非高峰时段</vt:lpstr>
      <vt:lpstr>Power 功率</vt:lpstr>
      <vt:lpstr>Power 能源</vt:lpstr>
      <vt:lpstr>Power: More Example 能源：例子</vt:lpstr>
      <vt:lpstr>Demand 需求量</vt:lpstr>
      <vt:lpstr>Demand 需求量加费</vt:lpstr>
      <vt:lpstr>The Maximum Demand</vt:lpstr>
      <vt:lpstr>Why Maximum Demand 为什么施行“最高用量需求量加费” （MD）</vt:lpstr>
      <vt:lpstr>Why Maximum Demand 为什么施行“最高用量需求量加费” （MD）</vt:lpstr>
      <vt:lpstr>Peak and Off-peak 高峰与非高峰时段</vt:lpstr>
      <vt:lpstr>Tariff C 供电价目表C</vt:lpstr>
      <vt:lpstr>Tariff E 供电价目表E</vt:lpstr>
      <vt:lpstr>Tariff C &amp; E 供电价目表C &amp; E</vt:lpstr>
      <vt:lpstr>Power Factor 功率因数</vt:lpstr>
      <vt:lpstr>Energy: Active and Reactive 能源：有功与无功</vt:lpstr>
      <vt:lpstr>Power Factor 功率因数</vt:lpstr>
      <vt:lpstr>Real Power, Reactive Power, Apparent  Power 有功能源，无功能源，表观功率</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TNB Charges</dc:title>
  <dc:creator>Anis IBGR</dc:creator>
  <cp:lastModifiedBy>Yuong Kang Cheng</cp:lastModifiedBy>
  <cp:revision>53</cp:revision>
  <dcterms:created xsi:type="dcterms:W3CDTF">2020-06-23T03:02:31Z</dcterms:created>
  <dcterms:modified xsi:type="dcterms:W3CDTF">2022-04-22T08:42:55Z</dcterms:modified>
</cp:coreProperties>
</file>