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82" r:id="rId2"/>
    <p:sldId id="257" r:id="rId3"/>
    <p:sldId id="258" r:id="rId4"/>
    <p:sldId id="268" r:id="rId5"/>
    <p:sldId id="269" r:id="rId6"/>
    <p:sldId id="259" r:id="rId7"/>
    <p:sldId id="260" r:id="rId8"/>
    <p:sldId id="261" r:id="rId9"/>
    <p:sldId id="262" r:id="rId10"/>
    <p:sldId id="263" r:id="rId11"/>
    <p:sldId id="267" r:id="rId12"/>
    <p:sldId id="270" r:id="rId13"/>
    <p:sldId id="271" r:id="rId14"/>
    <p:sldId id="272" r:id="rId15"/>
    <p:sldId id="274" r:id="rId16"/>
    <p:sldId id="275" r:id="rId17"/>
    <p:sldId id="280" r:id="rId18"/>
    <p:sldId id="276" r:id="rId19"/>
    <p:sldId id="278" r:id="rId20"/>
    <p:sldId id="277" r:id="rId21"/>
    <p:sldId id="281"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2" autoAdjust="0"/>
  </p:normalViewPr>
  <p:slideViewPr>
    <p:cSldViewPr>
      <p:cViewPr varScale="1">
        <p:scale>
          <a:sx n="106" d="100"/>
          <a:sy n="106" d="100"/>
        </p:scale>
        <p:origin x="168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17C23-0DE2-411D-A24A-721E164D058E}" type="datetimeFigureOut">
              <a:rPr lang="en-MY" smtClean="0"/>
              <a:t>22/4/2022</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4324B-933A-4BCB-87A7-81C8DD6EC541}" type="slidenum">
              <a:rPr lang="en-MY" smtClean="0"/>
              <a:t>‹#›</a:t>
            </a:fld>
            <a:endParaRPr lang="en-MY"/>
          </a:p>
        </p:txBody>
      </p:sp>
    </p:spTree>
    <p:extLst>
      <p:ext uri="{BB962C8B-B14F-4D97-AF65-F5344CB8AC3E}">
        <p14:creationId xmlns:p14="http://schemas.microsoft.com/office/powerpoint/2010/main" val="195403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84324B-933A-4BCB-87A7-81C8DD6EC541}" type="slidenum">
              <a:rPr lang="en-MY" smtClean="0"/>
              <a:t>1</a:t>
            </a:fld>
            <a:endParaRPr lang="en-MY"/>
          </a:p>
        </p:txBody>
      </p:sp>
    </p:spTree>
    <p:extLst>
      <p:ext uri="{BB962C8B-B14F-4D97-AF65-F5344CB8AC3E}">
        <p14:creationId xmlns:p14="http://schemas.microsoft.com/office/powerpoint/2010/main" val="3891645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gradFill flip="none" rotWithShape="1">
          <a:gsLst>
            <a:gs pos="46000">
              <a:schemeClr val="accent2"/>
            </a:gs>
            <a:gs pos="96000">
              <a:schemeClr val="tx2"/>
            </a:gs>
            <a:gs pos="13000">
              <a:schemeClr val="tx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0F3DD8B-D5A3-410E-9FCB-A4B1C45391EF}"/>
              </a:ext>
            </a:extLst>
          </p:cNvPr>
          <p:cNvSpPr/>
          <p:nvPr/>
        </p:nvSpPr>
        <p:spPr>
          <a:xfrm>
            <a:off x="139303" y="6535182"/>
            <a:ext cx="8882112" cy="1724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882EF0B-F08C-4789-A0B1-56CD541DA22D}"/>
              </a:ext>
            </a:extLst>
          </p:cNvPr>
          <p:cNvSpPr/>
          <p:nvPr/>
        </p:nvSpPr>
        <p:spPr>
          <a:xfrm>
            <a:off x="142847" y="134297"/>
            <a:ext cx="4644516" cy="6362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D04CC6-E05E-4DB7-A33C-45DD90F38184}"/>
              </a:ext>
            </a:extLst>
          </p:cNvPr>
          <p:cNvSpPr>
            <a:spLocks noGrp="1"/>
          </p:cNvSpPr>
          <p:nvPr>
            <p:ph type="title"/>
          </p:nvPr>
        </p:nvSpPr>
        <p:spPr>
          <a:xfrm>
            <a:off x="1683776" y="370365"/>
            <a:ext cx="7317377" cy="1707972"/>
          </a:xfrm>
          <a:solidFill>
            <a:schemeClr val="bg2"/>
          </a:solidFill>
        </p:spPr>
        <p:txBody>
          <a:bodyPr lIns="1800000"/>
          <a:lstStyle>
            <a:lvl1pPr marL="982663" indent="-982663">
              <a:defRPr/>
            </a:lvl1pPr>
          </a:lstStyle>
          <a:p>
            <a:r>
              <a:rPr lang="en-US"/>
              <a:t>Click to edit Master title style</a:t>
            </a:r>
            <a:endParaRPr lang="en-US" dirty="0"/>
          </a:p>
        </p:txBody>
      </p:sp>
      <p:pic>
        <p:nvPicPr>
          <p:cNvPr id="11" name="Picture 10">
            <a:extLst>
              <a:ext uri="{FF2B5EF4-FFF2-40B4-BE49-F238E27FC236}">
                <a16:creationId xmlns:a16="http://schemas.microsoft.com/office/drawing/2014/main" id="{6BB8E7C1-C935-47D2-97F8-47DA8FB97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320" y="5168886"/>
            <a:ext cx="1320453" cy="1320453"/>
          </a:xfrm>
          <a:prstGeom prst="rect">
            <a:avLst/>
          </a:prstGeom>
        </p:spPr>
      </p:pic>
      <p:pic>
        <p:nvPicPr>
          <p:cNvPr id="9" name="Picture 8">
            <a:extLst>
              <a:ext uri="{FF2B5EF4-FFF2-40B4-BE49-F238E27FC236}">
                <a16:creationId xmlns:a16="http://schemas.microsoft.com/office/drawing/2014/main" id="{FA394E65-34F3-4C31-B66C-8B2816EE1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06" y="3863961"/>
            <a:ext cx="1304925" cy="1304925"/>
          </a:xfrm>
          <a:prstGeom prst="rect">
            <a:avLst/>
          </a:prstGeom>
        </p:spPr>
      </p:pic>
      <p:sp>
        <p:nvSpPr>
          <p:cNvPr id="3" name="Rectangle 2">
            <a:extLst>
              <a:ext uri="{FF2B5EF4-FFF2-40B4-BE49-F238E27FC236}">
                <a16:creationId xmlns:a16="http://schemas.microsoft.com/office/drawing/2014/main" id="{59B08279-8B7C-4D77-80F9-5C930BB984A4}"/>
              </a:ext>
            </a:extLst>
          </p:cNvPr>
          <p:cNvSpPr/>
          <p:nvPr/>
        </p:nvSpPr>
        <p:spPr>
          <a:xfrm>
            <a:off x="0" y="0"/>
            <a:ext cx="9143999" cy="6847500"/>
          </a:xfrm>
          <a:prstGeom prst="rect">
            <a:avLst/>
          </a:prstGeom>
          <a:noFill/>
          <a:ln w="279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1CD7390-377C-4D33-956C-F501ECD506FC}"/>
              </a:ext>
            </a:extLst>
          </p:cNvPr>
          <p:cNvPicPr>
            <a:picLocks noChangeAspect="1"/>
          </p:cNvPicPr>
          <p:nvPr/>
        </p:nvPicPr>
        <p:blipFill rotWithShape="1">
          <a:blip r:embed="rId4">
            <a:extLst>
              <a:ext uri="{28A0092B-C50C-407E-A947-70E740481C1C}">
                <a14:useLocalDpi xmlns:a14="http://schemas.microsoft.com/office/drawing/2010/main" val="0"/>
              </a:ext>
            </a:extLst>
          </a:blip>
          <a:srcRect l="16999" t="-1044" r="32237" b="1044"/>
          <a:stretch/>
        </p:blipFill>
        <p:spPr>
          <a:xfrm>
            <a:off x="143508" y="126599"/>
            <a:ext cx="1304925" cy="1288521"/>
          </a:xfrm>
          <a:prstGeom prst="rect">
            <a:avLst/>
          </a:prstGeom>
        </p:spPr>
      </p:pic>
      <p:grpSp>
        <p:nvGrpSpPr>
          <p:cNvPr id="7" name="Group 6">
            <a:extLst>
              <a:ext uri="{FF2B5EF4-FFF2-40B4-BE49-F238E27FC236}">
                <a16:creationId xmlns:a16="http://schemas.microsoft.com/office/drawing/2014/main" id="{427290D6-377B-424F-8B8F-86DC122E4244}"/>
              </a:ext>
            </a:extLst>
          </p:cNvPr>
          <p:cNvGrpSpPr>
            <a:grpSpLocks noChangeAspect="1"/>
          </p:cNvGrpSpPr>
          <p:nvPr/>
        </p:nvGrpSpPr>
        <p:grpSpPr>
          <a:xfrm>
            <a:off x="1694974" y="2078337"/>
            <a:ext cx="2880000" cy="2880000"/>
            <a:chOff x="1593889" y="2212923"/>
            <a:chExt cx="2880000" cy="2880000"/>
          </a:xfrm>
        </p:grpSpPr>
        <p:sp>
          <p:nvSpPr>
            <p:cNvPr id="6" name="Rectangle 5">
              <a:extLst>
                <a:ext uri="{FF2B5EF4-FFF2-40B4-BE49-F238E27FC236}">
                  <a16:creationId xmlns:a16="http://schemas.microsoft.com/office/drawing/2014/main" id="{EAB7CB1B-6F63-4094-B6A9-337138D6C187}"/>
                </a:ext>
              </a:extLst>
            </p:cNvPr>
            <p:cNvSpPr/>
            <p:nvPr/>
          </p:nvSpPr>
          <p:spPr>
            <a:xfrm>
              <a:off x="1593889" y="2212923"/>
              <a:ext cx="2880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BA2932E-BF8E-4846-AF18-FF6B728208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3359" y="2552066"/>
              <a:ext cx="2639873" cy="2173078"/>
            </a:xfrm>
            <a:prstGeom prst="rect">
              <a:avLst/>
            </a:prstGeom>
          </p:spPr>
        </p:pic>
      </p:grpSp>
      <p:sp>
        <p:nvSpPr>
          <p:cNvPr id="16" name="Rectangle 15">
            <a:extLst>
              <a:ext uri="{FF2B5EF4-FFF2-40B4-BE49-F238E27FC236}">
                <a16:creationId xmlns:a16="http://schemas.microsoft.com/office/drawing/2014/main" id="{69F60EFA-405C-48AC-B4A9-54B36BA5CF7D}"/>
              </a:ext>
            </a:extLst>
          </p:cNvPr>
          <p:cNvSpPr/>
          <p:nvPr/>
        </p:nvSpPr>
        <p:spPr>
          <a:xfrm flipV="1">
            <a:off x="1683776" y="336961"/>
            <a:ext cx="732928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a:extLst>
              <a:ext uri="{FF2B5EF4-FFF2-40B4-BE49-F238E27FC236}">
                <a16:creationId xmlns:a16="http://schemas.microsoft.com/office/drawing/2014/main" id="{FD4029FE-8B66-40E7-A1D3-C1770596C21B}"/>
              </a:ext>
            </a:extLst>
          </p:cNvPr>
          <p:cNvSpPr>
            <a:spLocks noGrp="1"/>
          </p:cNvSpPr>
          <p:nvPr>
            <p:ph sz="quarter" idx="11"/>
          </p:nvPr>
        </p:nvSpPr>
        <p:spPr>
          <a:xfrm>
            <a:off x="4788510" y="2078337"/>
            <a:ext cx="4179696" cy="4364037"/>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Box 19">
            <a:extLst>
              <a:ext uri="{FF2B5EF4-FFF2-40B4-BE49-F238E27FC236}">
                <a16:creationId xmlns:a16="http://schemas.microsoft.com/office/drawing/2014/main" id="{2F145C6F-4A52-4235-A354-43C9D4B4101B}"/>
              </a:ext>
            </a:extLst>
          </p:cNvPr>
          <p:cNvSpPr txBox="1"/>
          <p:nvPr/>
        </p:nvSpPr>
        <p:spPr>
          <a:xfrm>
            <a:off x="2015716" y="4516423"/>
            <a:ext cx="2324184" cy="369332"/>
          </a:xfrm>
          <a:prstGeom prst="rect">
            <a:avLst/>
          </a:prstGeom>
          <a:noFill/>
        </p:spPr>
        <p:txBody>
          <a:bodyPr wrap="square" rtlCol="0">
            <a:spAutoFit/>
          </a:bodyPr>
          <a:lstStyle/>
          <a:p>
            <a:r>
              <a:rPr lang="en-US" dirty="0">
                <a:latin typeface="Gisha" panose="020B0502040204020203" pitchFamily="34" charset="-79"/>
                <a:cs typeface="Gisha" panose="020B0502040204020203" pitchFamily="34" charset="-79"/>
              </a:rPr>
              <a:t>www.iBright.com.my</a:t>
            </a:r>
          </a:p>
        </p:txBody>
      </p:sp>
    </p:spTree>
    <p:extLst>
      <p:ext uri="{BB962C8B-B14F-4D97-AF65-F5344CB8AC3E}">
        <p14:creationId xmlns:p14="http://schemas.microsoft.com/office/powerpoint/2010/main" val="138665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endParaRPr lang="en-MY" dirty="0"/>
          </a:p>
        </p:txBody>
      </p:sp>
      <p:sp>
        <p:nvSpPr>
          <p:cNvPr id="4" name="Footer Placeholder 4"/>
          <p:cNvSpPr>
            <a:spLocks noGrp="1"/>
          </p:cNvSpPr>
          <p:nvPr>
            <p:ph type="ftr" sz="quarter" idx="11"/>
          </p:nvPr>
        </p:nvSpPr>
        <p:spPr/>
        <p:txBody>
          <a:bodyPr/>
          <a:lstStyle>
            <a:lvl1pPr>
              <a:defRPr/>
            </a:lvl1pPr>
          </a:lstStyle>
          <a:p>
            <a:pPr>
              <a:defRPr/>
            </a:pPr>
            <a:endParaRPr lang="en-MY" dirty="0"/>
          </a:p>
        </p:txBody>
      </p:sp>
      <p:sp>
        <p:nvSpPr>
          <p:cNvPr id="5" name="Slide Number Placeholder 5"/>
          <p:cNvSpPr>
            <a:spLocks noGrp="1"/>
          </p:cNvSpPr>
          <p:nvPr>
            <p:ph type="sldNum" sz="quarter" idx="12"/>
          </p:nvPr>
        </p:nvSpPr>
        <p:spPr/>
        <p:txBody>
          <a:bodyPr/>
          <a:lstStyle>
            <a:lvl1pPr>
              <a:defRPr/>
            </a:lvl1pPr>
          </a:lstStyle>
          <a:p>
            <a:pPr>
              <a:defRPr/>
            </a:pPr>
            <a:endParaRPr lang="en-MY" dirty="0"/>
          </a:p>
        </p:txBody>
      </p:sp>
    </p:spTree>
    <p:extLst>
      <p:ext uri="{BB962C8B-B14F-4D97-AF65-F5344CB8AC3E}">
        <p14:creationId xmlns:p14="http://schemas.microsoft.com/office/powerpoint/2010/main" val="210036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3628" y="13142"/>
            <a:ext cx="7920372" cy="787565"/>
          </a:xfrm>
          <a:prstGeom prst="rect">
            <a:avLst/>
          </a:prstGeom>
          <a:noFill/>
        </p:spPr>
        <p:txBody>
          <a:bodyPr/>
          <a:lstStyle/>
          <a:p>
            <a:r>
              <a:rPr lang="en-US"/>
              <a:t>Click to edit Master title style</a:t>
            </a:r>
            <a:endParaRPr lang="en-US" dirty="0"/>
          </a:p>
        </p:txBody>
      </p:sp>
      <p:sp>
        <p:nvSpPr>
          <p:cNvPr id="3" name="Content Placeholder 2"/>
          <p:cNvSpPr>
            <a:spLocks noGrp="1"/>
          </p:cNvSpPr>
          <p:nvPr>
            <p:ph idx="1"/>
          </p:nvPr>
        </p:nvSpPr>
        <p:spPr>
          <a:xfrm>
            <a:off x="1223628" y="872716"/>
            <a:ext cx="7920372" cy="56070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10" name="Text Placeholder 9">
            <a:extLst>
              <a:ext uri="{FF2B5EF4-FFF2-40B4-BE49-F238E27FC236}">
                <a16:creationId xmlns:a16="http://schemas.microsoft.com/office/drawing/2014/main" id="{D6E488EB-61B8-44E1-9D90-FBCA5E5CFAB1}"/>
              </a:ext>
            </a:extLst>
          </p:cNvPr>
          <p:cNvSpPr>
            <a:spLocks noGrp="1"/>
          </p:cNvSpPr>
          <p:nvPr>
            <p:ph type="body" sz="quarter" idx="12"/>
          </p:nvPr>
        </p:nvSpPr>
        <p:spPr>
          <a:xfrm>
            <a:off x="142875" y="1125538"/>
            <a:ext cx="865188" cy="4067175"/>
          </a:xfrm>
          <a:noFill/>
        </p:spPr>
        <p:txBody>
          <a:bodyPr vert="vert270" anchor="ctr" anchorCtr="1">
            <a:noAutofit/>
          </a:bodyPr>
          <a:lstStyle>
            <a:lvl1pPr marL="0" indent="0" algn="l">
              <a:buNone/>
              <a:defRPr>
                <a:solidFill>
                  <a:schemeClr val="tx1"/>
                </a:solidFill>
              </a:defRPr>
            </a:lvl1pPr>
            <a:lvl2pPr marL="457200" indent="0" algn="l">
              <a:buFont typeface="Arial" panose="020B0604020202020204" pitchFamily="34" charset="0"/>
              <a:buNone/>
              <a:defRPr>
                <a:solidFill>
                  <a:schemeClr val="tx1"/>
                </a:solidFill>
              </a:defRPr>
            </a:lvl2pPr>
            <a:lvl3pPr marL="914400" indent="0" algn="l">
              <a:buNone/>
              <a:defRPr>
                <a:solidFill>
                  <a:schemeClr val="tx1"/>
                </a:solidFill>
              </a:defRPr>
            </a:lvl3pPr>
            <a:lvl4pPr marL="1371600" indent="0" algn="l">
              <a:buNone/>
              <a:defRPr>
                <a:solidFill>
                  <a:schemeClr val="tx1"/>
                </a:solidFill>
              </a:defRPr>
            </a:lvl4pPr>
            <a:lvl5pPr marL="1828800" indent="0" algn="l">
              <a:buNone/>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646ADA89-BE85-46FB-8370-D75BB5EF002C}"/>
              </a:ext>
            </a:extLst>
          </p:cNvPr>
          <p:cNvSpPr>
            <a:spLocks noGrp="1" noChangeAspect="1"/>
          </p:cNvSpPr>
          <p:nvPr>
            <p:ph type="pic" sz="quarter" idx="13"/>
          </p:nvPr>
        </p:nvSpPr>
        <p:spPr>
          <a:xfrm>
            <a:off x="-2232" y="5250867"/>
            <a:ext cx="1225860" cy="1223610"/>
          </a:xfrm>
          <a:noFill/>
        </p:spPr>
        <p:txBody>
          <a:bodyPr/>
          <a:lstStyle/>
          <a:p>
            <a:r>
              <a:rPr lang="en-US"/>
              <a:t>Click icon to add picture</a:t>
            </a:r>
          </a:p>
        </p:txBody>
      </p:sp>
    </p:spTree>
    <p:extLst>
      <p:ext uri="{BB962C8B-B14F-4D97-AF65-F5344CB8AC3E}">
        <p14:creationId xmlns:p14="http://schemas.microsoft.com/office/powerpoint/2010/main" val="358694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223628" y="13142"/>
            <a:ext cx="7920372" cy="787565"/>
          </a:xfrm>
          <a:prstGeom prst="rect">
            <a:avLst/>
          </a:prstGeom>
          <a:noFill/>
        </p:spPr>
        <p:txBody>
          <a:bodyPr/>
          <a:lstStyle/>
          <a:p>
            <a:r>
              <a:rPr lang="en-US"/>
              <a:t>Click to edit Master title style</a:t>
            </a:r>
            <a:endParaRPr lang="en-US" dirty="0"/>
          </a:p>
        </p:txBody>
      </p:sp>
      <p:sp>
        <p:nvSpPr>
          <p:cNvPr id="3" name="Content Placeholder 2"/>
          <p:cNvSpPr>
            <a:spLocks noGrp="1"/>
          </p:cNvSpPr>
          <p:nvPr>
            <p:ph idx="1"/>
          </p:nvPr>
        </p:nvSpPr>
        <p:spPr>
          <a:xfrm>
            <a:off x="1223628" y="872716"/>
            <a:ext cx="7920372" cy="5607016"/>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10" name="Text Placeholder 9">
            <a:extLst>
              <a:ext uri="{FF2B5EF4-FFF2-40B4-BE49-F238E27FC236}">
                <a16:creationId xmlns:a16="http://schemas.microsoft.com/office/drawing/2014/main" id="{D6E488EB-61B8-44E1-9D90-FBCA5E5CFAB1}"/>
              </a:ext>
            </a:extLst>
          </p:cNvPr>
          <p:cNvSpPr>
            <a:spLocks noGrp="1"/>
          </p:cNvSpPr>
          <p:nvPr>
            <p:ph type="body" sz="quarter" idx="12"/>
          </p:nvPr>
        </p:nvSpPr>
        <p:spPr>
          <a:xfrm>
            <a:off x="142875" y="1125538"/>
            <a:ext cx="865188" cy="4067175"/>
          </a:xfrm>
          <a:noFill/>
        </p:spPr>
        <p:txBody>
          <a:bodyPr vert="vert270" anchor="ctr" anchorCtr="1">
            <a:noAutofit/>
          </a:bodyPr>
          <a:lstStyle>
            <a:lvl1pPr marL="0" indent="0" algn="l">
              <a:buNone/>
              <a:defRPr>
                <a:solidFill>
                  <a:schemeClr val="tx1"/>
                </a:solidFill>
              </a:defRPr>
            </a:lvl1pPr>
            <a:lvl2pPr marL="457200" indent="0" algn="l">
              <a:buFont typeface="Arial" panose="020B0604020202020204" pitchFamily="34" charset="0"/>
              <a:buNone/>
              <a:defRPr>
                <a:solidFill>
                  <a:schemeClr val="tx1"/>
                </a:solidFill>
              </a:defRPr>
            </a:lvl2pPr>
            <a:lvl3pPr marL="914400" indent="0" algn="l">
              <a:buNone/>
              <a:defRPr>
                <a:solidFill>
                  <a:schemeClr val="tx1"/>
                </a:solidFill>
              </a:defRPr>
            </a:lvl3pPr>
            <a:lvl4pPr marL="1371600" indent="0" algn="l">
              <a:buNone/>
              <a:defRPr>
                <a:solidFill>
                  <a:schemeClr val="tx1"/>
                </a:solidFill>
              </a:defRPr>
            </a:lvl4pPr>
            <a:lvl5pPr marL="1828800" indent="0" algn="l">
              <a:buNone/>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11">
            <a:extLst>
              <a:ext uri="{FF2B5EF4-FFF2-40B4-BE49-F238E27FC236}">
                <a16:creationId xmlns:a16="http://schemas.microsoft.com/office/drawing/2014/main" id="{750919CA-2F28-48B6-809A-E8DF1E93D33D}"/>
              </a:ext>
            </a:extLst>
          </p:cNvPr>
          <p:cNvSpPr>
            <a:spLocks noGrp="1" noChangeAspect="1"/>
          </p:cNvSpPr>
          <p:nvPr>
            <p:ph type="pic" sz="quarter" idx="13"/>
          </p:nvPr>
        </p:nvSpPr>
        <p:spPr>
          <a:xfrm>
            <a:off x="-2232" y="5250867"/>
            <a:ext cx="1225860" cy="1223610"/>
          </a:xfrm>
          <a:noFill/>
        </p:spPr>
        <p:txBody>
          <a:bodyPr/>
          <a:lstStyle/>
          <a:p>
            <a:r>
              <a:rPr lang="en-US"/>
              <a:t>Click icon to add picture</a:t>
            </a:r>
          </a:p>
        </p:txBody>
      </p:sp>
    </p:spTree>
    <p:extLst>
      <p:ext uri="{BB962C8B-B14F-4D97-AF65-F5344CB8AC3E}">
        <p14:creationId xmlns:p14="http://schemas.microsoft.com/office/powerpoint/2010/main" val="1771960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a:solidFill>
            <a:schemeClr val="bg1"/>
          </a:solidFill>
        </p:spPr>
        <p:txBody>
          <a:bodyPr anchor="ctr" anchorCtr="0"/>
          <a:lstStyle>
            <a:lvl1pPr algn="ct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solidFill>
            <a:schemeClr val="accent2"/>
          </a:solidFill>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079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3628" y="13142"/>
            <a:ext cx="7920372" cy="78756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5630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7300" y="13142"/>
            <a:ext cx="7886700" cy="811829"/>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32756"/>
            <a:ext cx="3868340" cy="12723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32756"/>
            <a:ext cx="3887391" cy="12723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747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67644" y="13142"/>
            <a:ext cx="7776356" cy="787565"/>
          </a:xfrm>
          <a:prstGeom prst="rect">
            <a:avLst/>
          </a:prstGeo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465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5943"/>
            <a:ext cx="7956376" cy="686753"/>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51920" y="872716"/>
            <a:ext cx="5292080" cy="56070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0" y="2612072"/>
            <a:ext cx="2949178" cy="38676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12" name="Content Placeholder 11">
            <a:extLst>
              <a:ext uri="{FF2B5EF4-FFF2-40B4-BE49-F238E27FC236}">
                <a16:creationId xmlns:a16="http://schemas.microsoft.com/office/drawing/2014/main" id="{40B26F91-1210-4139-8FAF-780E19D51D4D}"/>
              </a:ext>
            </a:extLst>
          </p:cNvPr>
          <p:cNvSpPr>
            <a:spLocks noGrp="1"/>
          </p:cNvSpPr>
          <p:nvPr>
            <p:ph sz="quarter" idx="12"/>
          </p:nvPr>
        </p:nvSpPr>
        <p:spPr>
          <a:xfrm>
            <a:off x="0" y="932974"/>
            <a:ext cx="2949575" cy="1619250"/>
          </a:xfrm>
          <a:noFill/>
        </p:spPr>
        <p:txBody>
          <a:bodyPr anchor="ctr" anchorCtr="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4797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17632"/>
            <a:ext cx="7956376" cy="774742"/>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36108" y="2344669"/>
            <a:ext cx="5995498" cy="2168661"/>
          </a:xfrm>
          <a:noFill/>
        </p:spPr>
        <p:txBody>
          <a:bodyPr anchor="t"/>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0" y="2668144"/>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9" name="Content Placeholder 11">
            <a:extLst>
              <a:ext uri="{FF2B5EF4-FFF2-40B4-BE49-F238E27FC236}">
                <a16:creationId xmlns:a16="http://schemas.microsoft.com/office/drawing/2014/main" id="{B060688C-7EF7-47A6-AC81-AA89CBCA01A2}"/>
              </a:ext>
            </a:extLst>
          </p:cNvPr>
          <p:cNvSpPr>
            <a:spLocks noGrp="1"/>
          </p:cNvSpPr>
          <p:nvPr>
            <p:ph sz="quarter" idx="12"/>
          </p:nvPr>
        </p:nvSpPr>
        <p:spPr>
          <a:xfrm>
            <a:off x="0" y="932974"/>
            <a:ext cx="2949575" cy="1619250"/>
          </a:xfrm>
          <a:noFill/>
        </p:spPr>
        <p:txBody>
          <a:bodyPr anchor="ctr" anchorCtr="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71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2000">
              <a:schemeClr val="bg1">
                <a:lumMod val="95000"/>
              </a:schemeClr>
            </a:gs>
            <a:gs pos="82301">
              <a:schemeClr val="bg1"/>
            </a:gs>
            <a:gs pos="53000">
              <a:schemeClr val="bg1"/>
            </a:gs>
            <a:gs pos="0">
              <a:schemeClr val="bg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1660" y="136524"/>
            <a:ext cx="7380820" cy="544513"/>
          </a:xfrm>
          <a:prstGeom prst="rect">
            <a:avLst/>
          </a:prstGeom>
          <a:solidFill>
            <a:schemeClr val="bg1"/>
          </a:solidFill>
        </p:spPr>
        <p:txBody>
          <a:bodyPr vert="horz" lIns="288000" tIns="72000" rIns="288000" bIns="720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600" y="872716"/>
            <a:ext cx="8172400" cy="5607016"/>
          </a:xfrm>
          <a:prstGeom prst="rect">
            <a:avLst/>
          </a:prstGeom>
          <a:gradFill flip="none" rotWithShape="1">
            <a:gsLst>
              <a:gs pos="25000">
                <a:schemeClr val="accent2"/>
              </a:gs>
              <a:gs pos="65000">
                <a:schemeClr val="accent2"/>
              </a:gs>
              <a:gs pos="0">
                <a:schemeClr val="tx2"/>
              </a:gs>
            </a:gsLst>
            <a:path path="circle">
              <a:fillToRect t="100000" r="100000"/>
            </a:path>
            <a:tileRect l="-100000" b="-100000"/>
          </a:gradFill>
        </p:spPr>
        <p:txBody>
          <a:bodyPr vert="horz" lIns="360000" tIns="360000" rIns="360000" bIns="360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79732"/>
            <a:ext cx="9144000" cy="365125"/>
          </a:xfrm>
          <a:prstGeom prst="rect">
            <a:avLst/>
          </a:prstGeom>
          <a:solidFill>
            <a:schemeClr val="tx1"/>
          </a:solidFill>
        </p:spPr>
        <p:txBody>
          <a:bodyPr vert="horz" lIns="91440" tIns="45720" rIns="91440" bIns="45720" rtlCol="0" anchor="ctr"/>
          <a:lstStyle>
            <a:lvl1pPr algn="l">
              <a:defRPr sz="800" b="1">
                <a:solidFill>
                  <a:schemeClr val="bg1"/>
                </a:solidFill>
                <a:latin typeface="Gisha" panose="020B0502040204020203" pitchFamily="34" charset="-79"/>
                <a:cs typeface="Gisha" panose="020B0502040204020203" pitchFamily="34" charset="-79"/>
              </a:defRPr>
            </a:lvl1pPr>
          </a:lstStyle>
          <a:p>
            <a:endParaRPr lang="en-US"/>
          </a:p>
        </p:txBody>
      </p:sp>
      <p:sp>
        <p:nvSpPr>
          <p:cNvPr id="13" name="Rectangle 12">
            <a:extLst>
              <a:ext uri="{FF2B5EF4-FFF2-40B4-BE49-F238E27FC236}">
                <a16:creationId xmlns:a16="http://schemas.microsoft.com/office/drawing/2014/main" id="{F251E07E-EE0D-42D5-AAD2-5D2374FB4EC8}"/>
              </a:ext>
            </a:extLst>
          </p:cNvPr>
          <p:cNvSpPr/>
          <p:nvPr/>
        </p:nvSpPr>
        <p:spPr>
          <a:xfrm flipV="1">
            <a:off x="0" y="836113"/>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493B228-8747-4AF1-A153-E8A52B4411E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504" y="62435"/>
            <a:ext cx="1081558" cy="890312"/>
          </a:xfrm>
          <a:prstGeom prst="rect">
            <a:avLst/>
          </a:prstGeom>
        </p:spPr>
      </p:pic>
      <p:sp>
        <p:nvSpPr>
          <p:cNvPr id="14" name="Rectangle 13">
            <a:extLst>
              <a:ext uri="{FF2B5EF4-FFF2-40B4-BE49-F238E27FC236}">
                <a16:creationId xmlns:a16="http://schemas.microsoft.com/office/drawing/2014/main" id="{D2C9E81F-3BE9-40F8-AB64-ECD78B943B0E}"/>
              </a:ext>
            </a:extLst>
          </p:cNvPr>
          <p:cNvSpPr/>
          <p:nvPr/>
        </p:nvSpPr>
        <p:spPr>
          <a:xfrm flipV="1">
            <a:off x="-3129" y="6483057"/>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7905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r" defTabSz="914400" rtl="0" eaLnBrk="1" latinLnBrk="0" hangingPunct="1">
        <a:lnSpc>
          <a:spcPct val="90000"/>
        </a:lnSpc>
        <a:spcBef>
          <a:spcPct val="0"/>
        </a:spcBef>
        <a:buNone/>
        <a:defRPr sz="3600" kern="1200">
          <a:solidFill>
            <a:schemeClr val="accent2"/>
          </a:solidFill>
          <a:latin typeface="Gisha" panose="020B0502040204020203" pitchFamily="34" charset="-79"/>
          <a:ea typeface="+mj-ea"/>
          <a:cs typeface="Gisha" panose="020B0502040204020203" pitchFamily="34" charset="-79"/>
        </a:defRPr>
      </a:lvl1pPr>
    </p:titleStyle>
    <p:bodyStyle>
      <a:lvl1pPr marL="180000" indent="0" algn="l" defTabSz="914400" rtl="0" eaLnBrk="1" latinLnBrk="0" hangingPunct="1">
        <a:lnSpc>
          <a:spcPct val="200000"/>
        </a:lnSpc>
        <a:spcBef>
          <a:spcPts val="0"/>
        </a:spcBef>
        <a:spcAft>
          <a:spcPts val="0"/>
        </a:spcAft>
        <a:buFont typeface="Arial" panose="020B0604020202020204" pitchFamily="34" charset="0"/>
        <a:buNone/>
        <a:defRPr sz="2400" kern="1200">
          <a:solidFill>
            <a:schemeClr val="bg1"/>
          </a:solidFill>
          <a:latin typeface="Gisha" panose="020B0502040204020203" pitchFamily="34" charset="-79"/>
          <a:ea typeface="+mn-ea"/>
          <a:cs typeface="Gisha" panose="020B0502040204020203" pitchFamily="34" charset="-79"/>
        </a:defRPr>
      </a:lvl1pPr>
      <a:lvl2pPr marL="360000" indent="0" algn="l" defTabSz="914400" rtl="0" eaLnBrk="1" latinLnBrk="0" hangingPunct="1">
        <a:lnSpc>
          <a:spcPct val="200000"/>
        </a:lnSpc>
        <a:spcBef>
          <a:spcPts val="0"/>
        </a:spcBef>
        <a:spcAft>
          <a:spcPts val="0"/>
        </a:spcAft>
        <a:buFont typeface="Arial" panose="020B0604020202020204" pitchFamily="34" charset="0"/>
        <a:buNone/>
        <a:defRPr sz="2000" kern="1200">
          <a:solidFill>
            <a:schemeClr val="bg1"/>
          </a:solidFill>
          <a:latin typeface="Gisha" panose="020B0502040204020203" pitchFamily="34" charset="-79"/>
          <a:ea typeface="+mn-ea"/>
          <a:cs typeface="Gisha" panose="020B0502040204020203" pitchFamily="34" charset="-79"/>
        </a:defRPr>
      </a:lvl2pPr>
      <a:lvl3pPr marL="540000" indent="0" algn="l" defTabSz="914400" rtl="0" eaLnBrk="1" latinLnBrk="0" hangingPunct="1">
        <a:lnSpc>
          <a:spcPct val="200000"/>
        </a:lnSpc>
        <a:spcBef>
          <a:spcPts val="0"/>
        </a:spcBef>
        <a:spcAft>
          <a:spcPts val="0"/>
        </a:spcAft>
        <a:buFont typeface="Arial" panose="020B0604020202020204" pitchFamily="34" charset="0"/>
        <a:buNone/>
        <a:defRPr sz="1800" kern="1200">
          <a:solidFill>
            <a:schemeClr val="bg1"/>
          </a:solidFill>
          <a:latin typeface="Gisha" panose="020B0502040204020203" pitchFamily="34" charset="-79"/>
          <a:ea typeface="+mn-ea"/>
          <a:cs typeface="Gisha" panose="020B0502040204020203" pitchFamily="34" charset="-79"/>
        </a:defRPr>
      </a:lvl3pPr>
      <a:lvl4pPr marL="1080000" indent="0" algn="l" defTabSz="914400" rtl="0" eaLnBrk="1" latinLnBrk="0" hangingPunct="1">
        <a:lnSpc>
          <a:spcPct val="200000"/>
        </a:lnSpc>
        <a:spcBef>
          <a:spcPts val="0"/>
        </a:spcBef>
        <a:spcAft>
          <a:spcPts val="0"/>
        </a:spcAft>
        <a:buFont typeface="Arial" panose="020B0604020202020204" pitchFamily="34" charset="0"/>
        <a:buNone/>
        <a:defRPr sz="1600" kern="1200">
          <a:solidFill>
            <a:schemeClr val="bg1"/>
          </a:solidFill>
          <a:latin typeface="Gisha" panose="020B0502040204020203" pitchFamily="34" charset="-79"/>
          <a:ea typeface="+mn-ea"/>
          <a:cs typeface="Gisha" panose="020B0502040204020203" pitchFamily="34" charset="-79"/>
        </a:defRPr>
      </a:lvl4pPr>
      <a:lvl5pPr marL="1260000" indent="0" algn="l" defTabSz="914400" rtl="0" eaLnBrk="1" latinLnBrk="0" hangingPunct="1">
        <a:lnSpc>
          <a:spcPct val="200000"/>
        </a:lnSpc>
        <a:spcBef>
          <a:spcPts val="0"/>
        </a:spcBef>
        <a:spcAft>
          <a:spcPts val="0"/>
        </a:spcAft>
        <a:buFont typeface="Arial" panose="020B0604020202020204" pitchFamily="34" charset="0"/>
        <a:buNone/>
        <a:defRPr sz="1400" kern="1200">
          <a:solidFill>
            <a:schemeClr val="bg1"/>
          </a:solidFill>
          <a:latin typeface="Gisha" panose="020B0502040204020203" pitchFamily="34" charset="-79"/>
          <a:ea typeface="+mn-ea"/>
          <a:cs typeface="Gisha" panose="020B05020402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ibright.com.m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gi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s://ibright.com.my/maximum-demand-resources/maximum-demand-case-studies/"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ibright.com.my/services/maximum-demand-control/"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gif"/><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gi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ibright.com.my/maximum-demand-resources/maximum-demand-quick-facts/" TargetMode="External"/><Relationship Id="rId2" Type="http://schemas.openxmlformats.org/officeDocument/2006/relationships/image" Target="../media/image6.jpeg"/><Relationship Id="rId1" Type="http://schemas.openxmlformats.org/officeDocument/2006/relationships/slideLayout" Target="../slideLayouts/slideLayout10.xml"/><Relationship Id="rId4" Type="http://schemas.openxmlformats.org/officeDocument/2006/relationships/hyperlink" Target="https://ibright.com.m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gif"/><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gi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9200" y="5339284"/>
            <a:ext cx="3733800" cy="707886"/>
          </a:xfrm>
          <a:prstGeom prst="rect">
            <a:avLst/>
          </a:prstGeom>
          <a:noFill/>
        </p:spPr>
        <p:txBody>
          <a:bodyPr wrap="square" rtlCol="0">
            <a:spAutoFit/>
          </a:bodyPr>
          <a:lstStyle/>
          <a:p>
            <a:r>
              <a:rPr lang="en-MY" sz="800" dirty="0">
                <a:solidFill>
                  <a:schemeClr val="bg1"/>
                </a:solidFill>
              </a:rPr>
              <a:t>Notwithstanding The Provisions Of Sections 106 And 106a, The Fair Use Of A Copyrighted Work, Including Such Use By Reproduction In Copies Or Phonorecords Or By Any Other Means Specified By That Section, For Purposes Such As Criticism, Comment, News Reporting, Teaching (Including Multiple Copies For Classroom Use), Scholarship, Or Research, Is Not An Infringement Of Copyright</a:t>
            </a:r>
          </a:p>
        </p:txBody>
      </p:sp>
      <p:sp>
        <p:nvSpPr>
          <p:cNvPr id="2" name="Title 1">
            <a:extLst>
              <a:ext uri="{FF2B5EF4-FFF2-40B4-BE49-F238E27FC236}">
                <a16:creationId xmlns:a16="http://schemas.microsoft.com/office/drawing/2014/main" id="{7AA97D55-C513-4A7B-8785-DFC411DD9AB4}"/>
              </a:ext>
            </a:extLst>
          </p:cNvPr>
          <p:cNvSpPr>
            <a:spLocks noGrp="1"/>
          </p:cNvSpPr>
          <p:nvPr>
            <p:ph type="title"/>
          </p:nvPr>
        </p:nvSpPr>
        <p:spPr/>
        <p:txBody>
          <a:bodyPr/>
          <a:lstStyle/>
          <a:p>
            <a:r>
              <a:rPr lang="en-US" dirty="0" err="1">
                <a:solidFill>
                  <a:schemeClr val="bg1"/>
                </a:solidFill>
              </a:rPr>
              <a:t>Memahami</a:t>
            </a:r>
            <a:r>
              <a:rPr lang="en-US" dirty="0">
                <a:solidFill>
                  <a:schemeClr val="bg1"/>
                </a:solidFill>
              </a:rPr>
              <a:t> Bill TNB Anda</a:t>
            </a:r>
          </a:p>
        </p:txBody>
      </p:sp>
      <p:sp>
        <p:nvSpPr>
          <p:cNvPr id="6" name="Footer Placeholder 2">
            <a:extLst>
              <a:ext uri="{FF2B5EF4-FFF2-40B4-BE49-F238E27FC236}">
                <a16:creationId xmlns:a16="http://schemas.microsoft.com/office/drawing/2014/main" id="{0121E1CA-45B6-4A4F-975C-6AED8AC9C940}"/>
              </a:ext>
            </a:extLst>
          </p:cNvPr>
          <p:cNvSpPr txBox="1">
            <a:spLocks/>
          </p:cNvSpPr>
          <p:nvPr/>
        </p:nvSpPr>
        <p:spPr>
          <a:xfrm>
            <a:off x="0" y="6331643"/>
            <a:ext cx="9144000" cy="365125"/>
          </a:xfrm>
          <a:prstGeom prst="rect">
            <a:avLst/>
          </a:prstGeom>
          <a:noFill/>
        </p:spPr>
        <p:txBody>
          <a:bodyPr vert="horz" lIns="360000" tIns="360000" rIns="360000" bIns="360000" rtlCol="0">
            <a:normAutofit fontScale="25000" lnSpcReduction="20000"/>
          </a:bodyPr>
          <a:lstStyle>
            <a:lvl1pPr marL="180000" indent="0" algn="l" defTabSz="914400" rtl="0" eaLnBrk="1" latinLnBrk="0" hangingPunct="1">
              <a:lnSpc>
                <a:spcPct val="200000"/>
              </a:lnSpc>
              <a:spcBef>
                <a:spcPts val="0"/>
              </a:spcBef>
              <a:spcAft>
                <a:spcPts val="0"/>
              </a:spcAft>
              <a:buFont typeface="Arial" panose="020B0604020202020204" pitchFamily="34" charset="0"/>
              <a:buNone/>
              <a:defRPr sz="2400" kern="1200">
                <a:solidFill>
                  <a:schemeClr val="bg1"/>
                </a:solidFill>
                <a:latin typeface="Gisha" panose="020B0502040204020203" pitchFamily="34" charset="-79"/>
                <a:ea typeface="+mn-ea"/>
                <a:cs typeface="Gisha" panose="020B0502040204020203" pitchFamily="34" charset="-79"/>
              </a:defRPr>
            </a:lvl1pPr>
            <a:lvl2pPr marL="360000" indent="0" algn="l" defTabSz="914400" rtl="0" eaLnBrk="1" latinLnBrk="0" hangingPunct="1">
              <a:lnSpc>
                <a:spcPct val="200000"/>
              </a:lnSpc>
              <a:spcBef>
                <a:spcPts val="0"/>
              </a:spcBef>
              <a:spcAft>
                <a:spcPts val="0"/>
              </a:spcAft>
              <a:buFont typeface="Arial" panose="020B0604020202020204" pitchFamily="34" charset="0"/>
              <a:buNone/>
              <a:defRPr sz="2000" kern="1200">
                <a:solidFill>
                  <a:schemeClr val="bg1"/>
                </a:solidFill>
                <a:latin typeface="Gisha" panose="020B0502040204020203" pitchFamily="34" charset="-79"/>
                <a:ea typeface="+mn-ea"/>
                <a:cs typeface="Gisha" panose="020B0502040204020203" pitchFamily="34" charset="-79"/>
              </a:defRPr>
            </a:lvl2pPr>
            <a:lvl3pPr marL="540000" indent="0" algn="l" defTabSz="914400" rtl="0" eaLnBrk="1" latinLnBrk="0" hangingPunct="1">
              <a:lnSpc>
                <a:spcPct val="200000"/>
              </a:lnSpc>
              <a:spcBef>
                <a:spcPts val="0"/>
              </a:spcBef>
              <a:spcAft>
                <a:spcPts val="0"/>
              </a:spcAft>
              <a:buFont typeface="Arial" panose="020B0604020202020204" pitchFamily="34" charset="0"/>
              <a:buNone/>
              <a:defRPr sz="1800" kern="1200">
                <a:solidFill>
                  <a:schemeClr val="bg1"/>
                </a:solidFill>
                <a:latin typeface="Gisha" panose="020B0502040204020203" pitchFamily="34" charset="-79"/>
                <a:ea typeface="+mn-ea"/>
                <a:cs typeface="Gisha" panose="020B0502040204020203" pitchFamily="34" charset="-79"/>
              </a:defRPr>
            </a:lvl3pPr>
            <a:lvl4pPr marL="1080000" indent="0" algn="l" defTabSz="914400" rtl="0" eaLnBrk="1" latinLnBrk="0" hangingPunct="1">
              <a:lnSpc>
                <a:spcPct val="200000"/>
              </a:lnSpc>
              <a:spcBef>
                <a:spcPts val="0"/>
              </a:spcBef>
              <a:spcAft>
                <a:spcPts val="0"/>
              </a:spcAft>
              <a:buFont typeface="Arial" panose="020B0604020202020204" pitchFamily="34" charset="0"/>
              <a:buNone/>
              <a:defRPr sz="1600" kern="1200">
                <a:solidFill>
                  <a:schemeClr val="bg1"/>
                </a:solidFill>
                <a:latin typeface="Gisha" panose="020B0502040204020203" pitchFamily="34" charset="-79"/>
                <a:ea typeface="+mn-ea"/>
                <a:cs typeface="Gisha" panose="020B0502040204020203" pitchFamily="34" charset="-79"/>
              </a:defRPr>
            </a:lvl4pPr>
            <a:lvl5pPr marL="1260000" indent="0" algn="l" defTabSz="914400" rtl="0" eaLnBrk="1" latinLnBrk="0" hangingPunct="1">
              <a:lnSpc>
                <a:spcPct val="200000"/>
              </a:lnSpc>
              <a:spcBef>
                <a:spcPts val="0"/>
              </a:spcBef>
              <a:spcAft>
                <a:spcPts val="0"/>
              </a:spcAft>
              <a:buFont typeface="Arial" panose="020B0604020202020204" pitchFamily="34" charset="0"/>
              <a:buNone/>
              <a:defRPr sz="1400" kern="1200">
                <a:solidFill>
                  <a:schemeClr val="bg1"/>
                </a:solidFill>
                <a:latin typeface="Gisha" panose="020B0502040204020203" pitchFamily="34" charset="-79"/>
                <a:ea typeface="+mn-ea"/>
                <a:cs typeface="Gisha" panose="020B05020402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MY"/>
              <a:t>www.iBright.com.my</a:t>
            </a:r>
            <a:endParaRPr lang="en-MY" dirty="0"/>
          </a:p>
        </p:txBody>
      </p:sp>
      <p:sp>
        <p:nvSpPr>
          <p:cNvPr id="7" name="TextBox 6">
            <a:extLst>
              <a:ext uri="{FF2B5EF4-FFF2-40B4-BE49-F238E27FC236}">
                <a16:creationId xmlns:a16="http://schemas.microsoft.com/office/drawing/2014/main" id="{A9F18F77-6C0A-4EAA-B1DD-1BD577C141CC}"/>
              </a:ext>
            </a:extLst>
          </p:cNvPr>
          <p:cNvSpPr txBox="1"/>
          <p:nvPr/>
        </p:nvSpPr>
        <p:spPr>
          <a:xfrm>
            <a:off x="5029200" y="5000730"/>
            <a:ext cx="3733800" cy="338554"/>
          </a:xfrm>
          <a:prstGeom prst="rect">
            <a:avLst/>
          </a:prstGeom>
          <a:noFill/>
        </p:spPr>
        <p:txBody>
          <a:bodyPr wrap="square" rtlCol="0">
            <a:spAutoFit/>
          </a:bodyPr>
          <a:lstStyle/>
          <a:p>
            <a:r>
              <a:rPr lang="en-MY" sz="800" dirty="0">
                <a:solidFill>
                  <a:schemeClr val="bg1"/>
                </a:solidFill>
              </a:rPr>
              <a:t>The Following Trademarks Used Herein Are Owned By The </a:t>
            </a:r>
            <a:r>
              <a:rPr lang="en-MY" sz="800" dirty="0" err="1">
                <a:solidFill>
                  <a:schemeClr val="bg1"/>
                </a:solidFill>
              </a:rPr>
              <a:t>Mcdonald's</a:t>
            </a:r>
            <a:r>
              <a:rPr lang="en-MY" sz="800" dirty="0">
                <a:solidFill>
                  <a:schemeClr val="bg1"/>
                </a:solidFill>
              </a:rPr>
              <a:t> Corporation (USA) And Its Affiliates: </a:t>
            </a:r>
            <a:r>
              <a:rPr lang="en-MY" sz="800" dirty="0" err="1">
                <a:solidFill>
                  <a:schemeClr val="bg1"/>
                </a:solidFill>
              </a:rPr>
              <a:t>Mcdonald's</a:t>
            </a:r>
            <a:r>
              <a:rPr lang="en-MY" sz="800" dirty="0">
                <a:solidFill>
                  <a:schemeClr val="bg1"/>
                </a:solidFill>
              </a:rPr>
              <a:t>, Golden Arches, Golden Arches Logo, Big Mac. </a:t>
            </a:r>
          </a:p>
        </p:txBody>
      </p:sp>
      <p:sp>
        <p:nvSpPr>
          <p:cNvPr id="8" name="Content Placeholder 9">
            <a:extLst>
              <a:ext uri="{FF2B5EF4-FFF2-40B4-BE49-F238E27FC236}">
                <a16:creationId xmlns:a16="http://schemas.microsoft.com/office/drawing/2014/main" id="{E7D92506-5317-4874-9FA7-62D43004216A}"/>
              </a:ext>
            </a:extLst>
          </p:cNvPr>
          <p:cNvSpPr txBox="1">
            <a:spLocks/>
          </p:cNvSpPr>
          <p:nvPr/>
        </p:nvSpPr>
        <p:spPr>
          <a:xfrm>
            <a:off x="4807877" y="5830631"/>
            <a:ext cx="4179696" cy="610363"/>
          </a:xfrm>
          <a:prstGeom prst="rect">
            <a:avLst/>
          </a:prstGeom>
          <a:noFill/>
        </p:spPr>
        <p:txBody>
          <a:bodyPr vert="horz" lIns="360000" tIns="0" rIns="360000" bIns="0" rtlCol="0" anchor="b">
            <a:normAutofit/>
          </a:bodyPr>
          <a:lstStyle>
            <a:lvl1pPr marL="180000" indent="0" algn="l" defTabSz="914400" rtl="0" eaLnBrk="1" latinLnBrk="0" hangingPunct="1">
              <a:lnSpc>
                <a:spcPct val="200000"/>
              </a:lnSpc>
              <a:spcBef>
                <a:spcPts val="0"/>
              </a:spcBef>
              <a:spcAft>
                <a:spcPts val="0"/>
              </a:spcAft>
              <a:buFont typeface="Arial" panose="020B0604020202020204" pitchFamily="34" charset="0"/>
              <a:buNone/>
              <a:defRPr sz="2400" kern="1200">
                <a:solidFill>
                  <a:schemeClr val="bg1"/>
                </a:solidFill>
                <a:latin typeface="Gisha" panose="020B0502040204020203" pitchFamily="34" charset="-79"/>
                <a:ea typeface="+mn-ea"/>
                <a:cs typeface="Gisha" panose="020B0502040204020203" pitchFamily="34" charset="-79"/>
              </a:defRPr>
            </a:lvl1pPr>
            <a:lvl2pPr marL="360000" indent="0" algn="l" defTabSz="914400" rtl="0" eaLnBrk="1" latinLnBrk="0" hangingPunct="1">
              <a:lnSpc>
                <a:spcPct val="200000"/>
              </a:lnSpc>
              <a:spcBef>
                <a:spcPts val="0"/>
              </a:spcBef>
              <a:spcAft>
                <a:spcPts val="0"/>
              </a:spcAft>
              <a:buFont typeface="Arial" panose="020B0604020202020204" pitchFamily="34" charset="0"/>
              <a:buNone/>
              <a:defRPr sz="2000" kern="1200">
                <a:solidFill>
                  <a:schemeClr val="bg1"/>
                </a:solidFill>
                <a:latin typeface="Gisha" panose="020B0502040204020203" pitchFamily="34" charset="-79"/>
                <a:ea typeface="+mn-ea"/>
                <a:cs typeface="Gisha" panose="020B0502040204020203" pitchFamily="34" charset="-79"/>
              </a:defRPr>
            </a:lvl2pPr>
            <a:lvl3pPr marL="540000" indent="0" algn="l" defTabSz="914400" rtl="0" eaLnBrk="1" latinLnBrk="0" hangingPunct="1">
              <a:lnSpc>
                <a:spcPct val="200000"/>
              </a:lnSpc>
              <a:spcBef>
                <a:spcPts val="0"/>
              </a:spcBef>
              <a:spcAft>
                <a:spcPts val="0"/>
              </a:spcAft>
              <a:buFont typeface="Arial" panose="020B0604020202020204" pitchFamily="34" charset="0"/>
              <a:buNone/>
              <a:defRPr sz="1800" kern="1200">
                <a:solidFill>
                  <a:schemeClr val="bg1"/>
                </a:solidFill>
                <a:latin typeface="Gisha" panose="020B0502040204020203" pitchFamily="34" charset="-79"/>
                <a:ea typeface="+mn-ea"/>
                <a:cs typeface="Gisha" panose="020B0502040204020203" pitchFamily="34" charset="-79"/>
              </a:defRPr>
            </a:lvl3pPr>
            <a:lvl4pPr marL="1080000" indent="0" algn="l" defTabSz="914400" rtl="0" eaLnBrk="1" latinLnBrk="0" hangingPunct="1">
              <a:lnSpc>
                <a:spcPct val="200000"/>
              </a:lnSpc>
              <a:spcBef>
                <a:spcPts val="0"/>
              </a:spcBef>
              <a:spcAft>
                <a:spcPts val="0"/>
              </a:spcAft>
              <a:buFont typeface="Arial" panose="020B0604020202020204" pitchFamily="34" charset="0"/>
              <a:buNone/>
              <a:defRPr sz="1600" kern="1200">
                <a:solidFill>
                  <a:schemeClr val="bg1"/>
                </a:solidFill>
                <a:latin typeface="Gisha" panose="020B0502040204020203" pitchFamily="34" charset="-79"/>
                <a:ea typeface="+mn-ea"/>
                <a:cs typeface="Gisha" panose="020B0502040204020203" pitchFamily="34" charset="-79"/>
              </a:defRPr>
            </a:lvl4pPr>
            <a:lvl5pPr marL="1260000" indent="0" algn="l" defTabSz="914400" rtl="0" eaLnBrk="1" latinLnBrk="0" hangingPunct="1">
              <a:lnSpc>
                <a:spcPct val="200000"/>
              </a:lnSpc>
              <a:spcBef>
                <a:spcPts val="0"/>
              </a:spcBef>
              <a:spcAft>
                <a:spcPts val="0"/>
              </a:spcAft>
              <a:buFont typeface="Arial" panose="020B0604020202020204" pitchFamily="34" charset="0"/>
              <a:buNone/>
              <a:defRPr sz="1400" kern="1200">
                <a:solidFill>
                  <a:schemeClr val="bg1"/>
                </a:solidFill>
                <a:latin typeface="Gisha" panose="020B0502040204020203" pitchFamily="34" charset="-79"/>
                <a:ea typeface="+mn-ea"/>
                <a:cs typeface="Gisha" panose="020B05020402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10000"/>
              </a:lnSpc>
            </a:pPr>
            <a:r>
              <a:rPr lang="en-US" sz="1100" dirty="0">
                <a:solidFill>
                  <a:srgbClr val="00B0F0"/>
                </a:solidFill>
              </a:rPr>
              <a:t>© 2015-2021 </a:t>
            </a:r>
            <a:r>
              <a:rPr lang="en-US" sz="1100" dirty="0">
                <a:solidFill>
                  <a:srgbClr val="00B0F0"/>
                </a:solidFill>
                <a:hlinkClick r:id="rId3">
                  <a:extLst>
                    <a:ext uri="{A12FA001-AC4F-418D-AE19-62706E023703}">
                      <ahyp:hlinkClr xmlns:ahyp="http://schemas.microsoft.com/office/drawing/2018/hyperlinkcolor" val="tx"/>
                    </a:ext>
                  </a:extLst>
                </a:hlinkClick>
              </a:rPr>
              <a:t>Ibright</a:t>
            </a:r>
            <a:r>
              <a:rPr lang="en-US" sz="1100" dirty="0">
                <a:solidFill>
                  <a:srgbClr val="00B0F0"/>
                </a:solidFill>
              </a:rPr>
              <a:t> Great Resources Sdn Bhd</a:t>
            </a:r>
          </a:p>
          <a:p>
            <a:pPr marL="0" algn="ctr">
              <a:lnSpc>
                <a:spcPct val="110000"/>
              </a:lnSpc>
            </a:pPr>
            <a:r>
              <a:rPr lang="en-US" sz="1100" dirty="0">
                <a:solidFill>
                  <a:srgbClr val="00B0F0"/>
                </a:solidFill>
              </a:rPr>
              <a:t>All Rights Reserved</a:t>
            </a:r>
          </a:p>
        </p:txBody>
      </p:sp>
    </p:spTree>
    <p:extLst>
      <p:ext uri="{BB962C8B-B14F-4D97-AF65-F5344CB8AC3E}">
        <p14:creationId xmlns:p14="http://schemas.microsoft.com/office/powerpoint/2010/main" val="218649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21874"/>
            <a:ext cx="8229600" cy="480127"/>
          </a:xfrm>
          <a:noFill/>
        </p:spPr>
        <p:txBody>
          <a:bodyPr vert="horz" wrap="square" lIns="91435" tIns="45718" rIns="91435" bIns="45718" rtlCol="0" anchor="ctr">
            <a:spAutoFit/>
          </a:bodyPr>
          <a:lstStyle/>
          <a:p>
            <a:pPr algn="r">
              <a:spcBef>
                <a:spcPts val="0"/>
              </a:spcBef>
            </a:pP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Permintaan</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i="1" spc="300" dirty="0">
                <a:effectLst>
                  <a:outerShdw blurRad="38100" dist="38100" dir="2700000" algn="tl">
                    <a:srgbClr val="000000">
                      <a:alpha val="43137"/>
                    </a:srgbClr>
                  </a:outerShdw>
                </a:effectLst>
                <a:latin typeface="Arial" pitchFamily="34" charset="0"/>
                <a:ea typeface="+mn-ea"/>
                <a:cs typeface="Arial" pitchFamily="34" charset="0"/>
              </a:rPr>
              <a:t>Demand</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3812111669"/>
              </p:ext>
            </p:extLst>
          </p:nvPr>
        </p:nvGraphicFramePr>
        <p:xfrm>
          <a:off x="304800" y="1397000"/>
          <a:ext cx="8610600" cy="1752600"/>
        </p:xfrm>
        <a:graphic>
          <a:graphicData uri="http://schemas.openxmlformats.org/drawingml/2006/table">
            <a:tbl>
              <a:tblPr firstRow="1" bandRow="1">
                <a:tableStyleId>{5C22544A-7EE6-4342-B048-85BDC9FD1C3A}</a:tableStyleId>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370840">
                <a:tc>
                  <a:txBody>
                    <a:bodyPr/>
                    <a:lstStyle/>
                    <a:p>
                      <a:pPr algn="ctr"/>
                      <a:r>
                        <a:rPr lang="en-US" dirty="0" err="1">
                          <a:solidFill>
                            <a:schemeClr val="bg2">
                              <a:lumMod val="10000"/>
                            </a:schemeClr>
                          </a:solidFill>
                        </a:rPr>
                        <a:t>Masa</a:t>
                      </a:r>
                      <a:endParaRPr lang="en-US" dirty="0">
                        <a:solidFill>
                          <a:schemeClr val="bg2">
                            <a:lumMod val="10000"/>
                          </a:schemeClr>
                        </a:solidFill>
                      </a:endParaRPr>
                    </a:p>
                    <a:p>
                      <a:pPr algn="ctr"/>
                      <a:r>
                        <a:rPr lang="en-US" sz="1200" dirty="0">
                          <a:solidFill>
                            <a:schemeClr val="bg2">
                              <a:lumMod val="10000"/>
                            </a:schemeClr>
                          </a:solidFill>
                        </a:rPr>
                        <a:t>(</a:t>
                      </a:r>
                      <a:r>
                        <a:rPr lang="en-US" sz="1200" dirty="0" err="1">
                          <a:solidFill>
                            <a:schemeClr val="bg2">
                              <a:lumMod val="10000"/>
                            </a:schemeClr>
                          </a:solidFill>
                        </a:rPr>
                        <a:t>tetapan</a:t>
                      </a:r>
                      <a:r>
                        <a:rPr lang="en-US" sz="1200" dirty="0">
                          <a:solidFill>
                            <a:schemeClr val="bg2">
                              <a:lumMod val="10000"/>
                            </a:schemeClr>
                          </a:solidFill>
                        </a:rPr>
                        <a:t> </a:t>
                      </a:r>
                      <a:r>
                        <a:rPr lang="en-US" sz="1200" dirty="0" err="1">
                          <a:solidFill>
                            <a:schemeClr val="bg2">
                              <a:lumMod val="10000"/>
                            </a:schemeClr>
                          </a:solidFill>
                        </a:rPr>
                        <a:t>masa</a:t>
                      </a:r>
                      <a:r>
                        <a:rPr lang="en-US" sz="1200" dirty="0">
                          <a:solidFill>
                            <a:schemeClr val="bg2">
                              <a:lumMod val="10000"/>
                            </a:schemeClr>
                          </a:solidFill>
                        </a:rPr>
                        <a:t> 30 </a:t>
                      </a:r>
                      <a:r>
                        <a:rPr lang="en-US" sz="1200" dirty="0" err="1">
                          <a:solidFill>
                            <a:schemeClr val="bg2">
                              <a:lumMod val="10000"/>
                            </a:schemeClr>
                          </a:solidFill>
                        </a:rPr>
                        <a:t>minit</a:t>
                      </a:r>
                      <a:r>
                        <a:rPr lang="en-US" sz="1200" baseline="0" dirty="0">
                          <a:solidFill>
                            <a:schemeClr val="bg2">
                              <a:lumMod val="10000"/>
                            </a:schemeClr>
                          </a:solidFill>
                        </a:rPr>
                        <a:t>)</a:t>
                      </a:r>
                      <a:endParaRPr lang="en-US" sz="1200" dirty="0">
                        <a:solidFill>
                          <a:schemeClr val="bg2">
                            <a:lumMod val="10000"/>
                          </a:schemeClr>
                        </a:solidFill>
                      </a:endParaRPr>
                    </a:p>
                  </a:txBody>
                  <a:tcPr anchor="ctr"/>
                </a:tc>
                <a:tc>
                  <a:txBody>
                    <a:bodyPr/>
                    <a:lstStyle/>
                    <a:p>
                      <a:pPr algn="ctr"/>
                      <a:r>
                        <a:rPr lang="en-US" dirty="0" err="1">
                          <a:solidFill>
                            <a:schemeClr val="bg2">
                              <a:lumMod val="10000"/>
                            </a:schemeClr>
                          </a:solidFill>
                        </a:rPr>
                        <a:t>Jumlah</a:t>
                      </a:r>
                      <a:r>
                        <a:rPr lang="en-US" dirty="0">
                          <a:solidFill>
                            <a:schemeClr val="bg2">
                              <a:lumMod val="10000"/>
                            </a:schemeClr>
                          </a:solidFill>
                        </a:rPr>
                        <a:t> Big</a:t>
                      </a:r>
                      <a:r>
                        <a:rPr lang="en-US" baseline="0" dirty="0">
                          <a:solidFill>
                            <a:schemeClr val="bg2">
                              <a:lumMod val="10000"/>
                            </a:schemeClr>
                          </a:solidFill>
                        </a:rPr>
                        <a:t> Mac yang </a:t>
                      </a:r>
                      <a:r>
                        <a:rPr lang="en-US" baseline="0" dirty="0" err="1">
                          <a:solidFill>
                            <a:schemeClr val="bg2">
                              <a:lumMod val="10000"/>
                            </a:schemeClr>
                          </a:solidFill>
                        </a:rPr>
                        <a:t>dimakan</a:t>
                      </a:r>
                      <a:endParaRPr lang="en-US" dirty="0">
                        <a:solidFill>
                          <a:schemeClr val="bg2">
                            <a:lumMod val="10000"/>
                          </a:schemeClr>
                        </a:solidFill>
                      </a:endParaRPr>
                    </a:p>
                  </a:txBody>
                  <a:tcPr anchor="ctr"/>
                </a:tc>
                <a:tc>
                  <a:txBody>
                    <a:bodyPr/>
                    <a:lstStyle/>
                    <a:p>
                      <a:pPr algn="ctr"/>
                      <a:r>
                        <a:rPr lang="en-US" dirty="0" err="1">
                          <a:solidFill>
                            <a:schemeClr val="bg2">
                              <a:lumMod val="10000"/>
                            </a:schemeClr>
                          </a:solidFill>
                        </a:rPr>
                        <a:t>Permintaan</a:t>
                      </a:r>
                      <a:r>
                        <a:rPr lang="en-US" dirty="0">
                          <a:solidFill>
                            <a:schemeClr val="bg2">
                              <a:lumMod val="10000"/>
                            </a:schemeClr>
                          </a:solidFill>
                        </a:rPr>
                        <a:t>, </a:t>
                      </a:r>
                    </a:p>
                    <a:p>
                      <a:pPr algn="ctr"/>
                      <a:r>
                        <a:rPr lang="en-US" dirty="0">
                          <a:solidFill>
                            <a:schemeClr val="bg2">
                              <a:lumMod val="10000"/>
                            </a:schemeClr>
                          </a:solidFill>
                        </a:rPr>
                        <a:t>Big Macs </a:t>
                      </a:r>
                      <a:r>
                        <a:rPr lang="en-US" dirty="0" err="1">
                          <a:solidFill>
                            <a:schemeClr val="bg2">
                              <a:lumMod val="10000"/>
                            </a:schemeClr>
                          </a:solidFill>
                        </a:rPr>
                        <a:t>setiap</a:t>
                      </a:r>
                      <a:r>
                        <a:rPr lang="en-US" dirty="0">
                          <a:solidFill>
                            <a:schemeClr val="bg2">
                              <a:lumMod val="10000"/>
                            </a:schemeClr>
                          </a:solidFill>
                        </a:rPr>
                        <a:t> jam</a:t>
                      </a:r>
                    </a:p>
                  </a:txBody>
                  <a:tcPr anchor="ctr"/>
                </a:tc>
                <a:extLst>
                  <a:ext uri="{0D108BD9-81ED-4DB2-BD59-A6C34878D82A}">
                    <a16:rowId xmlns:a16="http://schemas.microsoft.com/office/drawing/2014/main" val="10000"/>
                  </a:ext>
                </a:extLst>
              </a:tr>
              <a:tr h="370840">
                <a:tc>
                  <a:txBody>
                    <a:bodyPr/>
                    <a:lstStyle/>
                    <a:p>
                      <a:pPr algn="ctr"/>
                      <a:r>
                        <a:rPr lang="en-US" dirty="0"/>
                        <a:t>0800 </a:t>
                      </a:r>
                      <a:r>
                        <a:rPr lang="en-US" dirty="0" err="1"/>
                        <a:t>hingga</a:t>
                      </a:r>
                      <a:r>
                        <a:rPr lang="en-US" dirty="0"/>
                        <a:t> 0830 </a:t>
                      </a:r>
                      <a:r>
                        <a:rPr lang="en-US" dirty="0" err="1"/>
                        <a:t>hrs</a:t>
                      </a:r>
                      <a:endParaRPr lang="en-US" dirty="0"/>
                    </a:p>
                  </a:txBody>
                  <a:tcPr anchor="ctr"/>
                </a:tc>
                <a:tc>
                  <a:txBody>
                    <a:bodyPr/>
                    <a:lstStyle/>
                    <a:p>
                      <a:pPr algn="ctr"/>
                      <a:r>
                        <a:rPr lang="en-US" dirty="0"/>
                        <a:t>20</a:t>
                      </a:r>
                    </a:p>
                  </a:txBody>
                  <a:tcPr anchor="ctr"/>
                </a:tc>
                <a:tc>
                  <a:txBody>
                    <a:bodyPr/>
                    <a:lstStyle/>
                    <a:p>
                      <a:pPr algn="ctr"/>
                      <a:r>
                        <a:rPr lang="en-US" dirty="0"/>
                        <a:t>40</a:t>
                      </a:r>
                    </a:p>
                  </a:txBody>
                  <a:tcPr anchor="ctr"/>
                </a:tc>
                <a:extLst>
                  <a:ext uri="{0D108BD9-81ED-4DB2-BD59-A6C34878D82A}">
                    <a16:rowId xmlns:a16="http://schemas.microsoft.com/office/drawing/2014/main" val="10001"/>
                  </a:ext>
                </a:extLst>
              </a:tr>
              <a:tr h="370840">
                <a:tc gridSpan="3">
                  <a:txBody>
                    <a:bodyPr/>
                    <a:lstStyle/>
                    <a:p>
                      <a:pPr algn="ctr"/>
                      <a:r>
                        <a:rPr lang="en-US" dirty="0"/>
                        <a:t>…</a:t>
                      </a:r>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2"/>
                  </a:ext>
                </a:extLst>
              </a:tr>
              <a:tr h="370840">
                <a:tc>
                  <a:txBody>
                    <a:bodyPr/>
                    <a:lstStyle/>
                    <a:p>
                      <a:pPr algn="ctr"/>
                      <a:r>
                        <a:rPr lang="en-US" dirty="0"/>
                        <a:t>2130 </a:t>
                      </a:r>
                      <a:r>
                        <a:rPr lang="en-US" dirty="0" err="1"/>
                        <a:t>hingga</a:t>
                      </a:r>
                      <a:r>
                        <a:rPr lang="en-US" dirty="0"/>
                        <a:t> 2200 </a:t>
                      </a:r>
                      <a:r>
                        <a:rPr lang="en-US" dirty="0" err="1"/>
                        <a:t>hrs</a:t>
                      </a:r>
                      <a:endParaRPr lang="en-US" dirty="0"/>
                    </a:p>
                  </a:txBody>
                  <a:tcPr anchor="ctr"/>
                </a:tc>
                <a:tc>
                  <a:txBody>
                    <a:bodyPr/>
                    <a:lstStyle/>
                    <a:p>
                      <a:pPr algn="ctr"/>
                      <a:r>
                        <a:rPr lang="en-US" dirty="0"/>
                        <a:t>15</a:t>
                      </a:r>
                    </a:p>
                  </a:txBody>
                  <a:tcPr anchor="ctr"/>
                </a:tc>
                <a:tc>
                  <a:txBody>
                    <a:bodyPr/>
                    <a:lstStyle/>
                    <a:p>
                      <a:pPr algn="ctr"/>
                      <a:r>
                        <a:rPr lang="en-US" dirty="0"/>
                        <a:t>30</a:t>
                      </a:r>
                    </a:p>
                  </a:txBody>
                  <a:tcPr anchor="ct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40940873"/>
              </p:ext>
            </p:extLst>
          </p:nvPr>
        </p:nvGraphicFramePr>
        <p:xfrm>
          <a:off x="381000" y="4495800"/>
          <a:ext cx="8610600" cy="1752600"/>
        </p:xfrm>
        <a:graphic>
          <a:graphicData uri="http://schemas.openxmlformats.org/drawingml/2006/table">
            <a:tbl>
              <a:tblPr firstRow="1" bandRow="1">
                <a:tableStyleId>{5C22544A-7EE6-4342-B048-85BDC9FD1C3A}</a:tableStyleId>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370840">
                <a:tc>
                  <a:txBody>
                    <a:bodyPr/>
                    <a:lstStyle/>
                    <a:p>
                      <a:pPr algn="ctr"/>
                      <a:r>
                        <a:rPr lang="en-US" dirty="0" err="1">
                          <a:solidFill>
                            <a:schemeClr val="bg2">
                              <a:lumMod val="10000"/>
                            </a:schemeClr>
                          </a:solidFill>
                        </a:rPr>
                        <a:t>Masa</a:t>
                      </a:r>
                      <a:endParaRPr lang="en-US" dirty="0">
                        <a:solidFill>
                          <a:schemeClr val="bg2">
                            <a:lumMod val="10000"/>
                          </a:schemeClr>
                        </a:solidFill>
                      </a:endParaRPr>
                    </a:p>
                    <a:p>
                      <a:pPr algn="ctr"/>
                      <a:r>
                        <a:rPr lang="en-US" sz="1200" dirty="0">
                          <a:solidFill>
                            <a:schemeClr val="bg2">
                              <a:lumMod val="10000"/>
                            </a:schemeClr>
                          </a:solidFill>
                        </a:rPr>
                        <a:t>(</a:t>
                      </a:r>
                      <a:r>
                        <a:rPr lang="en-US" sz="1200" dirty="0" err="1">
                          <a:solidFill>
                            <a:schemeClr val="bg2">
                              <a:lumMod val="10000"/>
                            </a:schemeClr>
                          </a:solidFill>
                        </a:rPr>
                        <a:t>tetapan</a:t>
                      </a:r>
                      <a:r>
                        <a:rPr lang="en-US" sz="1200" dirty="0">
                          <a:solidFill>
                            <a:schemeClr val="bg2">
                              <a:lumMod val="10000"/>
                            </a:schemeClr>
                          </a:solidFill>
                        </a:rPr>
                        <a:t> </a:t>
                      </a:r>
                      <a:r>
                        <a:rPr lang="en-US" sz="1200" dirty="0" err="1">
                          <a:solidFill>
                            <a:schemeClr val="bg2">
                              <a:lumMod val="10000"/>
                            </a:schemeClr>
                          </a:solidFill>
                        </a:rPr>
                        <a:t>masa</a:t>
                      </a:r>
                      <a:r>
                        <a:rPr lang="en-US" sz="1200" dirty="0">
                          <a:solidFill>
                            <a:schemeClr val="bg2">
                              <a:lumMod val="10000"/>
                            </a:schemeClr>
                          </a:solidFill>
                        </a:rPr>
                        <a:t> 30 </a:t>
                      </a:r>
                      <a:r>
                        <a:rPr lang="en-US" sz="1200" dirty="0" err="1">
                          <a:solidFill>
                            <a:schemeClr val="bg2">
                              <a:lumMod val="10000"/>
                            </a:schemeClr>
                          </a:solidFill>
                        </a:rPr>
                        <a:t>minit</a:t>
                      </a:r>
                      <a:r>
                        <a:rPr lang="en-US" sz="1200" baseline="0" dirty="0">
                          <a:solidFill>
                            <a:schemeClr val="bg2">
                              <a:lumMod val="10000"/>
                            </a:schemeClr>
                          </a:solidFill>
                        </a:rPr>
                        <a:t>)</a:t>
                      </a:r>
                      <a:endParaRPr lang="en-US" sz="1200" dirty="0">
                        <a:solidFill>
                          <a:schemeClr val="bg2">
                            <a:lumMod val="10000"/>
                          </a:schemeClr>
                        </a:solidFill>
                      </a:endParaRPr>
                    </a:p>
                  </a:txBody>
                  <a:tcPr anchor="ctr"/>
                </a:tc>
                <a:tc>
                  <a:txBody>
                    <a:bodyPr/>
                    <a:lstStyle/>
                    <a:p>
                      <a:pPr algn="ctr"/>
                      <a:r>
                        <a:rPr lang="en-US" dirty="0" err="1">
                          <a:solidFill>
                            <a:schemeClr val="bg2">
                              <a:lumMod val="10000"/>
                            </a:schemeClr>
                          </a:solidFill>
                        </a:rPr>
                        <a:t>Jumlah</a:t>
                      </a:r>
                      <a:r>
                        <a:rPr lang="en-US" dirty="0">
                          <a:solidFill>
                            <a:schemeClr val="bg2">
                              <a:lumMod val="10000"/>
                            </a:schemeClr>
                          </a:solidFill>
                        </a:rPr>
                        <a:t> </a:t>
                      </a:r>
                      <a:r>
                        <a:rPr lang="en-US" dirty="0" err="1">
                          <a:solidFill>
                            <a:schemeClr val="bg2">
                              <a:lumMod val="10000"/>
                            </a:schemeClr>
                          </a:solidFill>
                        </a:rPr>
                        <a:t>tenaga</a:t>
                      </a:r>
                      <a:r>
                        <a:rPr lang="en-US" dirty="0">
                          <a:solidFill>
                            <a:schemeClr val="bg2">
                              <a:lumMod val="10000"/>
                            </a:schemeClr>
                          </a:solidFill>
                        </a:rPr>
                        <a:t> kWh</a:t>
                      </a:r>
                      <a:r>
                        <a:rPr lang="en-US" baseline="0" dirty="0">
                          <a:solidFill>
                            <a:schemeClr val="bg2">
                              <a:lumMod val="10000"/>
                            </a:schemeClr>
                          </a:solidFill>
                        </a:rPr>
                        <a:t> (energy) yang </a:t>
                      </a:r>
                      <a:r>
                        <a:rPr lang="en-US" baseline="0" dirty="0" err="1">
                          <a:solidFill>
                            <a:schemeClr val="bg2">
                              <a:lumMod val="10000"/>
                            </a:schemeClr>
                          </a:solidFill>
                        </a:rPr>
                        <a:t>digunakan</a:t>
                      </a:r>
                      <a:endParaRPr lang="en-US" dirty="0">
                        <a:solidFill>
                          <a:schemeClr val="bg2">
                            <a:lumMod val="10000"/>
                          </a:schemeClr>
                        </a:solidFill>
                      </a:endParaRPr>
                    </a:p>
                  </a:txBody>
                  <a:tcPr anchor="ctr"/>
                </a:tc>
                <a:tc>
                  <a:txBody>
                    <a:bodyPr/>
                    <a:lstStyle/>
                    <a:p>
                      <a:pPr algn="ctr"/>
                      <a:r>
                        <a:rPr lang="en-US" dirty="0" err="1">
                          <a:solidFill>
                            <a:schemeClr val="bg2">
                              <a:lumMod val="10000"/>
                            </a:schemeClr>
                          </a:solidFill>
                        </a:rPr>
                        <a:t>Permintaan</a:t>
                      </a:r>
                      <a:r>
                        <a:rPr lang="en-US" dirty="0">
                          <a:solidFill>
                            <a:schemeClr val="bg2">
                              <a:lumMod val="10000"/>
                            </a:schemeClr>
                          </a:solidFill>
                        </a:rPr>
                        <a:t> (</a:t>
                      </a:r>
                      <a:r>
                        <a:rPr lang="en-US" i="1" dirty="0">
                          <a:solidFill>
                            <a:schemeClr val="bg2">
                              <a:lumMod val="10000"/>
                            </a:schemeClr>
                          </a:solidFill>
                        </a:rPr>
                        <a:t>demand</a:t>
                      </a:r>
                      <a:r>
                        <a:rPr lang="en-US" dirty="0">
                          <a:solidFill>
                            <a:schemeClr val="bg2">
                              <a:lumMod val="10000"/>
                            </a:schemeClr>
                          </a:solidFill>
                        </a:rPr>
                        <a:t>),</a:t>
                      </a:r>
                    </a:p>
                    <a:p>
                      <a:pPr algn="ctr"/>
                      <a:r>
                        <a:rPr lang="en-US" dirty="0">
                          <a:solidFill>
                            <a:schemeClr val="bg2">
                              <a:lumMod val="10000"/>
                            </a:schemeClr>
                          </a:solidFill>
                        </a:rPr>
                        <a:t>kW</a:t>
                      </a:r>
                      <a:r>
                        <a:rPr lang="en-US" baseline="0" dirty="0">
                          <a:solidFill>
                            <a:schemeClr val="bg2">
                              <a:lumMod val="10000"/>
                            </a:schemeClr>
                          </a:solidFill>
                        </a:rPr>
                        <a:t> (kWh </a:t>
                      </a:r>
                      <a:r>
                        <a:rPr lang="en-US" baseline="0" dirty="0" err="1">
                          <a:solidFill>
                            <a:schemeClr val="bg2">
                              <a:lumMod val="10000"/>
                            </a:schemeClr>
                          </a:solidFill>
                        </a:rPr>
                        <a:t>setiap</a:t>
                      </a:r>
                      <a:r>
                        <a:rPr lang="en-US" baseline="0" dirty="0">
                          <a:solidFill>
                            <a:schemeClr val="bg2">
                              <a:lumMod val="10000"/>
                            </a:schemeClr>
                          </a:solidFill>
                        </a:rPr>
                        <a:t> jam)</a:t>
                      </a:r>
                      <a:endParaRPr lang="en-US" dirty="0">
                        <a:solidFill>
                          <a:schemeClr val="bg2">
                            <a:lumMod val="10000"/>
                          </a:schemeClr>
                        </a:solidFill>
                      </a:endParaRPr>
                    </a:p>
                  </a:txBody>
                  <a:tcPr anchor="ctr"/>
                </a:tc>
                <a:extLst>
                  <a:ext uri="{0D108BD9-81ED-4DB2-BD59-A6C34878D82A}">
                    <a16:rowId xmlns:a16="http://schemas.microsoft.com/office/drawing/2014/main" val="10000"/>
                  </a:ext>
                </a:extLst>
              </a:tr>
              <a:tr h="370840">
                <a:tc>
                  <a:txBody>
                    <a:bodyPr/>
                    <a:lstStyle/>
                    <a:p>
                      <a:pPr algn="ctr"/>
                      <a:r>
                        <a:rPr lang="en-US" dirty="0"/>
                        <a:t>0800 </a:t>
                      </a:r>
                      <a:r>
                        <a:rPr lang="en-US" dirty="0" err="1"/>
                        <a:t>hingga</a:t>
                      </a:r>
                      <a:r>
                        <a:rPr lang="en-US" dirty="0"/>
                        <a:t> 0830 </a:t>
                      </a:r>
                      <a:r>
                        <a:rPr lang="en-US" dirty="0" err="1"/>
                        <a:t>hrs</a:t>
                      </a:r>
                      <a:endParaRPr lang="en-US" dirty="0"/>
                    </a:p>
                  </a:txBody>
                  <a:tcPr anchor="ctr"/>
                </a:tc>
                <a:tc>
                  <a:txBody>
                    <a:bodyPr/>
                    <a:lstStyle/>
                    <a:p>
                      <a:pPr algn="ctr"/>
                      <a:r>
                        <a:rPr lang="en-US" dirty="0"/>
                        <a:t>20</a:t>
                      </a:r>
                    </a:p>
                  </a:txBody>
                  <a:tcPr anchor="ctr"/>
                </a:tc>
                <a:tc>
                  <a:txBody>
                    <a:bodyPr/>
                    <a:lstStyle/>
                    <a:p>
                      <a:pPr algn="ctr"/>
                      <a:r>
                        <a:rPr lang="en-US" dirty="0"/>
                        <a:t>40</a:t>
                      </a:r>
                    </a:p>
                  </a:txBody>
                  <a:tcPr anchor="ctr"/>
                </a:tc>
                <a:extLst>
                  <a:ext uri="{0D108BD9-81ED-4DB2-BD59-A6C34878D82A}">
                    <a16:rowId xmlns:a16="http://schemas.microsoft.com/office/drawing/2014/main" val="10001"/>
                  </a:ext>
                </a:extLst>
              </a:tr>
              <a:tr h="370840">
                <a:tc gridSpan="3">
                  <a:txBody>
                    <a:bodyPr/>
                    <a:lstStyle/>
                    <a:p>
                      <a:pPr algn="ctr"/>
                      <a:r>
                        <a:rPr lang="en-US" dirty="0"/>
                        <a:t>…</a:t>
                      </a:r>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2"/>
                  </a:ext>
                </a:extLst>
              </a:tr>
              <a:tr h="370840">
                <a:tc>
                  <a:txBody>
                    <a:bodyPr/>
                    <a:lstStyle/>
                    <a:p>
                      <a:pPr algn="ctr"/>
                      <a:r>
                        <a:rPr lang="en-US" dirty="0"/>
                        <a:t>2130 </a:t>
                      </a:r>
                      <a:r>
                        <a:rPr lang="en-US" dirty="0" err="1"/>
                        <a:t>hingga</a:t>
                      </a:r>
                      <a:r>
                        <a:rPr lang="en-US" dirty="0"/>
                        <a:t> 2200 </a:t>
                      </a:r>
                      <a:r>
                        <a:rPr lang="en-US" dirty="0" err="1"/>
                        <a:t>hrs</a:t>
                      </a:r>
                      <a:endParaRPr lang="en-US" dirty="0"/>
                    </a:p>
                  </a:txBody>
                  <a:tcPr anchor="ctr"/>
                </a:tc>
                <a:tc>
                  <a:txBody>
                    <a:bodyPr/>
                    <a:lstStyle/>
                    <a:p>
                      <a:pPr algn="ctr"/>
                      <a:r>
                        <a:rPr lang="en-US" dirty="0"/>
                        <a:t>15</a:t>
                      </a:r>
                    </a:p>
                  </a:txBody>
                  <a:tcPr anchor="ctr"/>
                </a:tc>
                <a:tc>
                  <a:txBody>
                    <a:bodyPr/>
                    <a:lstStyle/>
                    <a:p>
                      <a:pPr algn="ctr"/>
                      <a:r>
                        <a:rPr lang="en-US" dirty="0"/>
                        <a:t>30</a:t>
                      </a:r>
                    </a:p>
                  </a:txBody>
                  <a:tcPr anchor="ctr"/>
                </a:tc>
                <a:extLst>
                  <a:ext uri="{0D108BD9-81ED-4DB2-BD59-A6C34878D82A}">
                    <a16:rowId xmlns:a16="http://schemas.microsoft.com/office/drawing/2014/main" val="10003"/>
                  </a:ext>
                </a:extLst>
              </a:tr>
            </a:tbl>
          </a:graphicData>
        </a:graphic>
      </p:graphicFrame>
      <p:pic>
        <p:nvPicPr>
          <p:cNvPr id="7" name="Picture 5" descr="C:\Users\user\Desktop\TNB Bill Ala Big Mac\logo_mc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896" y="1041400"/>
            <a:ext cx="800080" cy="6700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user\Desktop\TNB Bill Ala Big Mac\ur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896" y="3769475"/>
            <a:ext cx="1039504" cy="103950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2">
            <a:extLst>
              <a:ext uri="{FF2B5EF4-FFF2-40B4-BE49-F238E27FC236}">
                <a16:creationId xmlns:a16="http://schemas.microsoft.com/office/drawing/2014/main" id="{2804B658-2C4D-46B2-A12D-E7EA2DDC30E6}"/>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3291724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343400"/>
            <a:ext cx="9144000" cy="2514600"/>
          </a:xfrm>
        </p:spPr>
        <p:txBody>
          <a:bodyPr>
            <a:normAutofit fontScale="62500" lnSpcReduction="20000"/>
          </a:bodyPr>
          <a:lstStyle/>
          <a:p>
            <a:pPr>
              <a:lnSpc>
                <a:spcPct val="170000"/>
              </a:lnSpc>
            </a:pPr>
            <a:r>
              <a:rPr lang="en-US" dirty="0" err="1"/>
              <a:t>Permintaan</a:t>
            </a:r>
            <a:r>
              <a:rPr lang="en-US" dirty="0"/>
              <a:t> </a:t>
            </a:r>
            <a:r>
              <a:rPr lang="en-US" dirty="0" err="1"/>
              <a:t>tertinggi</a:t>
            </a:r>
            <a:r>
              <a:rPr lang="en-US" dirty="0"/>
              <a:t> (</a:t>
            </a:r>
            <a:r>
              <a:rPr lang="en-US" i="1" dirty="0"/>
              <a:t>maximum demand</a:t>
            </a:r>
            <a:r>
              <a:rPr lang="en-US" dirty="0"/>
              <a:t>) </a:t>
            </a:r>
            <a:r>
              <a:rPr lang="en-US" dirty="0" err="1"/>
              <a:t>direkod</a:t>
            </a:r>
            <a:r>
              <a:rPr lang="en-US" dirty="0"/>
              <a:t> </a:t>
            </a:r>
            <a:r>
              <a:rPr lang="en-US" dirty="0" err="1"/>
              <a:t>oleh</a:t>
            </a:r>
            <a:r>
              <a:rPr lang="en-US" dirty="0"/>
              <a:t> TNB </a:t>
            </a:r>
            <a:r>
              <a:rPr lang="en-US" dirty="0" err="1"/>
              <a:t>setiap</a:t>
            </a:r>
            <a:r>
              <a:rPr lang="en-US" dirty="0"/>
              <a:t> </a:t>
            </a:r>
            <a:r>
              <a:rPr lang="en-US" dirty="0" err="1"/>
              <a:t>bulan</a:t>
            </a:r>
            <a:endParaRPr lang="en-US" dirty="0"/>
          </a:p>
          <a:p>
            <a:pPr>
              <a:lnSpc>
                <a:spcPct val="170000"/>
              </a:lnSpc>
            </a:pPr>
            <a:r>
              <a:rPr lang="en-US" dirty="0" err="1"/>
              <a:t>Caj</a:t>
            </a:r>
            <a:r>
              <a:rPr lang="en-US" dirty="0"/>
              <a:t> </a:t>
            </a:r>
            <a:r>
              <a:rPr lang="en-US" dirty="0" err="1"/>
              <a:t>permintaan</a:t>
            </a:r>
            <a:r>
              <a:rPr lang="en-US" dirty="0"/>
              <a:t> </a:t>
            </a:r>
            <a:r>
              <a:rPr lang="en-US" dirty="0" err="1"/>
              <a:t>tertinggi</a:t>
            </a:r>
            <a:r>
              <a:rPr lang="en-US" dirty="0"/>
              <a:t> </a:t>
            </a:r>
            <a:r>
              <a:rPr lang="en-US" dirty="0" err="1"/>
              <a:t>adalah</a:t>
            </a:r>
            <a:r>
              <a:rPr lang="en-US" dirty="0"/>
              <a:t> </a:t>
            </a:r>
            <a:r>
              <a:rPr lang="en-US" dirty="0" err="1"/>
              <a:t>berdasarkan</a:t>
            </a:r>
            <a:r>
              <a:rPr lang="en-US" dirty="0"/>
              <a:t> </a:t>
            </a:r>
            <a:r>
              <a:rPr lang="en-US" dirty="0" err="1"/>
              <a:t>nilai</a:t>
            </a:r>
            <a:r>
              <a:rPr lang="en-US" dirty="0"/>
              <a:t> </a:t>
            </a:r>
            <a:r>
              <a:rPr lang="en-US" dirty="0" err="1"/>
              <a:t>tertinggi</a:t>
            </a:r>
            <a:r>
              <a:rPr lang="en-US" dirty="0"/>
              <a:t>, </a:t>
            </a:r>
            <a:r>
              <a:rPr lang="en-US" dirty="0" err="1"/>
              <a:t>walaupun</a:t>
            </a:r>
            <a:r>
              <a:rPr lang="en-US" dirty="0"/>
              <a:t> </a:t>
            </a:r>
            <a:r>
              <a:rPr lang="en-US" dirty="0" err="1"/>
              <a:t>ia</a:t>
            </a:r>
            <a:r>
              <a:rPr lang="en-US" dirty="0"/>
              <a:t> </a:t>
            </a:r>
            <a:r>
              <a:rPr lang="en-US" dirty="0" err="1"/>
              <a:t>berlaku</a:t>
            </a:r>
            <a:r>
              <a:rPr lang="en-US" dirty="0"/>
              <a:t> </a:t>
            </a:r>
            <a:r>
              <a:rPr lang="en-US" dirty="0" err="1"/>
              <a:t>sebulan</a:t>
            </a:r>
            <a:r>
              <a:rPr lang="en-US" dirty="0"/>
              <a:t> </a:t>
            </a:r>
            <a:r>
              <a:rPr lang="en-US" dirty="0" err="1"/>
              <a:t>sekali</a:t>
            </a:r>
            <a:endParaRPr lang="en-US" dirty="0"/>
          </a:p>
          <a:p>
            <a:pPr>
              <a:lnSpc>
                <a:spcPct val="170000"/>
              </a:lnSpc>
            </a:pPr>
            <a:r>
              <a:rPr lang="en-US" b="1" dirty="0"/>
              <a:t>Nota: </a:t>
            </a:r>
            <a:r>
              <a:rPr lang="en-US" b="1" dirty="0" err="1"/>
              <a:t>Permintaan</a:t>
            </a:r>
            <a:r>
              <a:rPr lang="en-US" b="1" dirty="0"/>
              <a:t> </a:t>
            </a:r>
            <a:r>
              <a:rPr lang="en-US" b="1" dirty="0" err="1"/>
              <a:t>akan</a:t>
            </a:r>
            <a:r>
              <a:rPr lang="en-US" b="1" dirty="0"/>
              <a:t> </a:t>
            </a:r>
            <a:r>
              <a:rPr lang="en-US" b="1" dirty="0" err="1"/>
              <a:t>dibil</a:t>
            </a:r>
            <a:r>
              <a:rPr lang="en-US" b="1" dirty="0"/>
              <a:t> </a:t>
            </a:r>
            <a:r>
              <a:rPr lang="en-US" b="1" dirty="0" err="1"/>
              <a:t>untuk</a:t>
            </a:r>
            <a:r>
              <a:rPr lang="en-US" b="1" dirty="0"/>
              <a:t> TNB Tariff C1, C2, E1, E2.</a:t>
            </a:r>
          </a:p>
          <a:p>
            <a:pPr>
              <a:lnSpc>
                <a:spcPct val="170000"/>
              </a:lnSpc>
            </a:pPr>
            <a:r>
              <a:rPr lang="en-US" dirty="0" err="1"/>
              <a:t>Tiada</a:t>
            </a:r>
            <a:r>
              <a:rPr lang="en-US" dirty="0"/>
              <a:t> </a:t>
            </a:r>
            <a:r>
              <a:rPr lang="en-US" dirty="0" err="1"/>
              <a:t>permintaan</a:t>
            </a:r>
            <a:r>
              <a:rPr lang="en-US" dirty="0"/>
              <a:t> yang </a:t>
            </a:r>
            <a:r>
              <a:rPr lang="en-US" dirty="0" err="1"/>
              <a:t>dikira</a:t>
            </a:r>
            <a:r>
              <a:rPr lang="en-US" dirty="0"/>
              <a:t> </a:t>
            </a:r>
            <a:r>
              <a:rPr lang="en-US" dirty="0" err="1"/>
              <a:t>untuk</a:t>
            </a:r>
            <a:r>
              <a:rPr lang="en-US" dirty="0"/>
              <a:t> </a:t>
            </a:r>
            <a:r>
              <a:rPr lang="en-US" dirty="0" err="1"/>
              <a:t>Tarif</a:t>
            </a:r>
            <a:r>
              <a:rPr lang="en-US" dirty="0"/>
              <a:t> A (</a:t>
            </a:r>
            <a:r>
              <a:rPr lang="en-US" dirty="0" err="1"/>
              <a:t>rumah-tangga</a:t>
            </a:r>
            <a:r>
              <a:rPr lang="en-US" dirty="0"/>
              <a:t>), </a:t>
            </a:r>
            <a:r>
              <a:rPr lang="en-US" dirty="0" err="1"/>
              <a:t>Tarif</a:t>
            </a:r>
            <a:r>
              <a:rPr lang="en-US" dirty="0"/>
              <a:t> B (</a:t>
            </a:r>
            <a:r>
              <a:rPr lang="en-US" dirty="0" err="1"/>
              <a:t>Voltan</a:t>
            </a:r>
            <a:r>
              <a:rPr lang="en-US" dirty="0"/>
              <a:t> </a:t>
            </a:r>
            <a:r>
              <a:rPr lang="en-US" dirty="0" err="1"/>
              <a:t>Rendah</a:t>
            </a:r>
            <a:r>
              <a:rPr lang="en-US" dirty="0"/>
              <a:t> </a:t>
            </a:r>
            <a:r>
              <a:rPr lang="en-US" dirty="0" err="1"/>
              <a:t>Komersial</a:t>
            </a:r>
            <a:r>
              <a:rPr lang="en-US" dirty="0"/>
              <a:t>) </a:t>
            </a:r>
            <a:r>
              <a:rPr lang="en-US" dirty="0" err="1"/>
              <a:t>dan</a:t>
            </a:r>
            <a:r>
              <a:rPr lang="en-US" dirty="0"/>
              <a:t>  </a:t>
            </a:r>
            <a:r>
              <a:rPr lang="en-US" dirty="0" err="1"/>
              <a:t>Tarif</a:t>
            </a:r>
            <a:r>
              <a:rPr lang="en-US" dirty="0"/>
              <a:t> D (</a:t>
            </a:r>
            <a:r>
              <a:rPr lang="en-US" dirty="0" err="1"/>
              <a:t>Voltan</a:t>
            </a:r>
            <a:r>
              <a:rPr lang="en-US" dirty="0"/>
              <a:t> </a:t>
            </a:r>
            <a:r>
              <a:rPr lang="en-US" dirty="0" err="1"/>
              <a:t>Rendah</a:t>
            </a:r>
            <a:r>
              <a:rPr lang="en-US" dirty="0"/>
              <a:t> </a:t>
            </a:r>
            <a:r>
              <a:rPr lang="en-US" dirty="0" err="1"/>
              <a:t>Industri</a:t>
            </a:r>
            <a:r>
              <a:rPr lang="en-US" dirty="0"/>
              <a:t>)</a:t>
            </a:r>
          </a:p>
        </p:txBody>
      </p:sp>
      <p:sp>
        <p:nvSpPr>
          <p:cNvPr id="2" name="Title 1"/>
          <p:cNvSpPr>
            <a:spLocks noGrp="1"/>
          </p:cNvSpPr>
          <p:nvPr>
            <p:ph type="title" idx="4294967295"/>
          </p:nvPr>
        </p:nvSpPr>
        <p:spPr>
          <a:xfrm>
            <a:off x="914400" y="21874"/>
            <a:ext cx="8229600" cy="480127"/>
          </a:xfrm>
          <a:noFill/>
        </p:spPr>
        <p:txBody>
          <a:bodyPr vert="horz" wrap="square" lIns="91435" tIns="45718" rIns="91435" bIns="45718" rtlCol="0" anchor="ctr">
            <a:spAutoFit/>
          </a:bodyPr>
          <a:lstStyle/>
          <a:p>
            <a:pPr algn="r">
              <a:spcBef>
                <a:spcPts val="0"/>
              </a:spcBef>
            </a:pP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hlinkClick r:id="rId2">
                  <a:extLst>
                    <a:ext uri="{A12FA001-AC4F-418D-AE19-62706E023703}">
                      <ahyp:hlinkClr xmlns:ahyp="http://schemas.microsoft.com/office/drawing/2018/hyperlinkcolor" val="tx"/>
                    </a:ext>
                  </a:extLst>
                </a:hlinkClick>
              </a:rPr>
              <a:t>Permintaan</a:t>
            </a:r>
            <a:r>
              <a:rPr lang="en-US" sz="2800" b="1" spc="300" dirty="0">
                <a:effectLst>
                  <a:outerShdw blurRad="38100" dist="38100" dir="2700000" algn="tl">
                    <a:srgbClr val="000000">
                      <a:alpha val="43137"/>
                    </a:srgbClr>
                  </a:outerShdw>
                </a:effectLst>
                <a:latin typeface="Arial" pitchFamily="34" charset="0"/>
                <a:ea typeface="+mn-ea"/>
                <a:cs typeface="Arial" pitchFamily="34" charset="0"/>
                <a:hlinkClick r:id="rId2">
                  <a:extLst>
                    <a:ext uri="{A12FA001-AC4F-418D-AE19-62706E023703}">
                      <ahyp:hlinkClr xmlns:ahyp="http://schemas.microsoft.com/office/drawing/2018/hyperlinkcolor" val="tx"/>
                    </a:ext>
                  </a:extLst>
                </a:hlinkClick>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hlinkClick r:id="rId2">
                  <a:extLst>
                    <a:ext uri="{A12FA001-AC4F-418D-AE19-62706E023703}">
                      <ahyp:hlinkClr xmlns:ahyp="http://schemas.microsoft.com/office/drawing/2018/hyperlinkcolor" val="tx"/>
                    </a:ext>
                  </a:extLst>
                </a:hlinkClick>
              </a:rPr>
              <a:t>maksimum</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TNB</a:t>
            </a:r>
          </a:p>
        </p:txBody>
      </p:sp>
      <p:graphicFrame>
        <p:nvGraphicFramePr>
          <p:cNvPr id="4" name="Table 3"/>
          <p:cNvGraphicFramePr>
            <a:graphicFrameLocks noGrp="1"/>
          </p:cNvGraphicFramePr>
          <p:nvPr>
            <p:extLst>
              <p:ext uri="{D42A27DB-BD31-4B8C-83A1-F6EECF244321}">
                <p14:modId xmlns:p14="http://schemas.microsoft.com/office/powerpoint/2010/main" val="101488608"/>
              </p:ext>
            </p:extLst>
          </p:nvPr>
        </p:nvGraphicFramePr>
        <p:xfrm>
          <a:off x="1524000" y="635000"/>
          <a:ext cx="6096000" cy="3556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22782">
                <a:tc>
                  <a:txBody>
                    <a:bodyPr/>
                    <a:lstStyle/>
                    <a:p>
                      <a:pPr algn="ctr"/>
                      <a:r>
                        <a:rPr lang="en-US" dirty="0" err="1"/>
                        <a:t>Hari</a:t>
                      </a:r>
                      <a:endParaRPr lang="en-US" dirty="0"/>
                    </a:p>
                  </a:txBody>
                  <a:tcPr/>
                </a:tc>
                <a:tc>
                  <a:txBody>
                    <a:bodyPr/>
                    <a:lstStyle/>
                    <a:p>
                      <a:pPr algn="ctr"/>
                      <a:r>
                        <a:rPr lang="en-US" dirty="0" err="1"/>
                        <a:t>Masa</a:t>
                      </a:r>
                      <a:endParaRPr lang="en-US" dirty="0"/>
                    </a:p>
                  </a:txBody>
                  <a:tcPr/>
                </a:tc>
                <a:tc>
                  <a:txBody>
                    <a:bodyPr/>
                    <a:lstStyle/>
                    <a:p>
                      <a:pPr algn="ctr"/>
                      <a:r>
                        <a:rPr lang="en-US" dirty="0" err="1"/>
                        <a:t>Permintaan</a:t>
                      </a:r>
                      <a:endParaRPr lang="en-US" dirty="0"/>
                    </a:p>
                  </a:txBody>
                  <a:tcPr/>
                </a:tc>
                <a:extLst>
                  <a:ext uri="{0D108BD9-81ED-4DB2-BD59-A6C34878D82A}">
                    <a16:rowId xmlns:a16="http://schemas.microsoft.com/office/drawing/2014/main" val="10000"/>
                  </a:ext>
                </a:extLst>
              </a:tr>
              <a:tr h="1355218">
                <a:tc>
                  <a:txBody>
                    <a:bodyPr/>
                    <a:lstStyle/>
                    <a:p>
                      <a:pPr algn="ctr"/>
                      <a:r>
                        <a:rPr lang="en-US" dirty="0"/>
                        <a:t>01</a:t>
                      </a:r>
                      <a:r>
                        <a:rPr lang="en-US" baseline="0" dirty="0"/>
                        <a:t> Jan 2013</a:t>
                      </a:r>
                      <a:endParaRPr lang="en-US" dirty="0"/>
                    </a:p>
                  </a:txBody>
                  <a:tcPr anchor="ctr"/>
                </a:tc>
                <a:tc>
                  <a:txBody>
                    <a:bodyPr/>
                    <a:lstStyle/>
                    <a:p>
                      <a:r>
                        <a:rPr lang="en-US" dirty="0"/>
                        <a:t>0800 – 0830</a:t>
                      </a:r>
                      <a:r>
                        <a:rPr lang="en-US" baseline="0" dirty="0"/>
                        <a:t> </a:t>
                      </a:r>
                      <a:r>
                        <a:rPr lang="en-US" baseline="0" dirty="0" err="1"/>
                        <a:t>hrs</a:t>
                      </a:r>
                      <a:endParaRPr lang="en-US" baseline="0" dirty="0"/>
                    </a:p>
                    <a:p>
                      <a:r>
                        <a:rPr lang="en-US" baseline="0" dirty="0"/>
                        <a:t>0830 – 0900 </a:t>
                      </a:r>
                      <a:r>
                        <a:rPr lang="en-US" baseline="0" dirty="0" err="1"/>
                        <a:t>hrs</a:t>
                      </a:r>
                      <a:endParaRPr lang="en-US" baseline="0" dirty="0"/>
                    </a:p>
                    <a:p>
                      <a:r>
                        <a:rPr lang="en-US" baseline="0" dirty="0"/>
                        <a:t>…</a:t>
                      </a:r>
                    </a:p>
                    <a:p>
                      <a:r>
                        <a:rPr lang="en-US" baseline="0" dirty="0"/>
                        <a:t>2130 – 2200hrs</a:t>
                      </a:r>
                      <a:endParaRPr lang="en-US" dirty="0"/>
                    </a:p>
                  </a:txBody>
                  <a:tcPr anchor="ctr"/>
                </a:tc>
                <a:tc>
                  <a:txBody>
                    <a:bodyPr/>
                    <a:lstStyle/>
                    <a:p>
                      <a:pPr algn="ctr"/>
                      <a:r>
                        <a:rPr lang="en-US" dirty="0"/>
                        <a:t>50kW</a:t>
                      </a:r>
                    </a:p>
                    <a:p>
                      <a:pPr algn="ctr"/>
                      <a:r>
                        <a:rPr lang="en-US" dirty="0"/>
                        <a:t>60kW</a:t>
                      </a:r>
                    </a:p>
                    <a:p>
                      <a:pPr algn="ctr"/>
                      <a:r>
                        <a:rPr lang="en-US" dirty="0"/>
                        <a:t>…</a:t>
                      </a:r>
                    </a:p>
                    <a:p>
                      <a:pPr algn="ctr"/>
                      <a:r>
                        <a:rPr lang="en-US" dirty="0"/>
                        <a:t>45 kW</a:t>
                      </a:r>
                    </a:p>
                  </a:txBody>
                  <a:tcPr anchor="ctr"/>
                </a:tc>
                <a:extLst>
                  <a:ext uri="{0D108BD9-81ED-4DB2-BD59-A6C34878D82A}">
                    <a16:rowId xmlns:a16="http://schemas.microsoft.com/office/drawing/2014/main" val="10001"/>
                  </a:ext>
                </a:extLst>
              </a:tr>
              <a:tr h="422782">
                <a:tc gridSpan="3">
                  <a:txBody>
                    <a:bodyPr/>
                    <a:lstStyle/>
                    <a:p>
                      <a:pPr algn="ctr"/>
                      <a:r>
                        <a:rPr lang="en-US" dirty="0"/>
                        <a:t>…</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1355218">
                <a:tc>
                  <a:txBody>
                    <a:bodyPr/>
                    <a:lstStyle/>
                    <a:p>
                      <a:pPr algn="ctr"/>
                      <a:r>
                        <a:rPr lang="en-US" dirty="0"/>
                        <a:t>31</a:t>
                      </a:r>
                      <a:r>
                        <a:rPr lang="en-US" baseline="0" dirty="0"/>
                        <a:t> Jan 2013</a:t>
                      </a:r>
                      <a:endParaRPr lang="en-US" dirty="0"/>
                    </a:p>
                  </a:txBody>
                  <a:tcPr anchor="ctr"/>
                </a:tc>
                <a:tc>
                  <a:txBody>
                    <a:bodyPr/>
                    <a:lstStyle/>
                    <a:p>
                      <a:r>
                        <a:rPr lang="en-US" dirty="0"/>
                        <a:t>0800 – 0830</a:t>
                      </a:r>
                      <a:r>
                        <a:rPr lang="en-US" baseline="0" dirty="0"/>
                        <a:t> </a:t>
                      </a:r>
                      <a:r>
                        <a:rPr lang="en-US" baseline="0" dirty="0" err="1"/>
                        <a:t>hrs</a:t>
                      </a:r>
                      <a:endParaRPr lang="en-US" baseline="0" dirty="0"/>
                    </a:p>
                    <a:p>
                      <a:r>
                        <a:rPr lang="en-US" baseline="0" dirty="0"/>
                        <a:t>0830 – 0900 </a:t>
                      </a:r>
                      <a:r>
                        <a:rPr lang="en-US" baseline="0" dirty="0" err="1"/>
                        <a:t>hrs</a:t>
                      </a:r>
                      <a:endParaRPr lang="en-US" baseline="0" dirty="0"/>
                    </a:p>
                    <a:p>
                      <a:r>
                        <a:rPr lang="en-US" baseline="0" dirty="0"/>
                        <a:t>…</a:t>
                      </a:r>
                    </a:p>
                    <a:p>
                      <a:r>
                        <a:rPr lang="en-US" baseline="0" dirty="0"/>
                        <a:t>2130 – 2200hrs</a:t>
                      </a:r>
                      <a:endParaRPr lang="en-US" dirty="0"/>
                    </a:p>
                  </a:txBody>
                  <a:tcPr anchor="ctr"/>
                </a:tc>
                <a:tc>
                  <a:txBody>
                    <a:bodyPr/>
                    <a:lstStyle/>
                    <a:p>
                      <a:pPr algn="ctr"/>
                      <a:r>
                        <a:rPr lang="en-US" dirty="0"/>
                        <a:t>51kW</a:t>
                      </a:r>
                    </a:p>
                    <a:p>
                      <a:pPr algn="ctr"/>
                      <a:r>
                        <a:rPr lang="en-US" b="1" dirty="0">
                          <a:solidFill>
                            <a:srgbClr val="FF0000"/>
                          </a:solidFill>
                        </a:rPr>
                        <a:t>80kW</a:t>
                      </a:r>
                    </a:p>
                    <a:p>
                      <a:pPr algn="ctr"/>
                      <a:r>
                        <a:rPr lang="en-US" dirty="0"/>
                        <a:t>…</a:t>
                      </a:r>
                    </a:p>
                    <a:p>
                      <a:pPr algn="ctr"/>
                      <a:r>
                        <a:rPr lang="en-US" dirty="0"/>
                        <a:t>30 kW</a:t>
                      </a:r>
                    </a:p>
                  </a:txBody>
                  <a:tcPr anchor="ctr"/>
                </a:tc>
                <a:extLst>
                  <a:ext uri="{0D108BD9-81ED-4DB2-BD59-A6C34878D82A}">
                    <a16:rowId xmlns:a16="http://schemas.microsoft.com/office/drawing/2014/main" val="10003"/>
                  </a:ext>
                </a:extLst>
              </a:tr>
            </a:tbl>
          </a:graphicData>
        </a:graphic>
      </p:graphicFrame>
      <p:sp>
        <p:nvSpPr>
          <p:cNvPr id="5" name="Footer Placeholder 2">
            <a:extLst>
              <a:ext uri="{FF2B5EF4-FFF2-40B4-BE49-F238E27FC236}">
                <a16:creationId xmlns:a16="http://schemas.microsoft.com/office/drawing/2014/main" id="{9DF59455-38E9-494E-B5EE-2FAA014282AA}"/>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299547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38200"/>
            <a:ext cx="8229600" cy="2405063"/>
          </a:xfrm>
        </p:spPr>
        <p:txBody>
          <a:bodyPr>
            <a:normAutofit fontScale="70000" lnSpcReduction="20000"/>
          </a:bodyPr>
          <a:lstStyle/>
          <a:p>
            <a:pPr marL="0" indent="0">
              <a:buNone/>
            </a:pPr>
            <a:r>
              <a:rPr lang="en-US" b="1" dirty="0" err="1">
                <a:solidFill>
                  <a:schemeClr val="accent6">
                    <a:lumMod val="75000"/>
                  </a:schemeClr>
                </a:solidFill>
              </a:rPr>
              <a:t>Bayangkan</a:t>
            </a:r>
            <a:r>
              <a:rPr lang="en-US" b="1" dirty="0">
                <a:solidFill>
                  <a:schemeClr val="accent6">
                    <a:lumMod val="75000"/>
                  </a:schemeClr>
                </a:solidFill>
              </a:rPr>
              <a:t>: </a:t>
            </a:r>
          </a:p>
          <a:p>
            <a:pPr marL="0" indent="0">
              <a:buNone/>
            </a:pPr>
            <a:r>
              <a:rPr lang="en-US" sz="2800" b="1" dirty="0" err="1"/>
              <a:t>Sebulan</a:t>
            </a:r>
            <a:r>
              <a:rPr lang="en-US" sz="2800" b="1" dirty="0"/>
              <a:t> </a:t>
            </a:r>
            <a:r>
              <a:rPr lang="en-US" sz="2800" b="1" dirty="0" err="1"/>
              <a:t>sekali</a:t>
            </a:r>
            <a:r>
              <a:rPr lang="en-US" sz="2800" b="1" dirty="0"/>
              <a:t>, </a:t>
            </a:r>
            <a:r>
              <a:rPr lang="en-US" sz="2800" dirty="0" err="1"/>
              <a:t>anda</a:t>
            </a:r>
            <a:r>
              <a:rPr lang="en-US" sz="2800" dirty="0"/>
              <a:t> </a:t>
            </a:r>
            <a:r>
              <a:rPr lang="en-US" sz="2800" dirty="0" err="1"/>
              <a:t>membuat</a:t>
            </a:r>
            <a:r>
              <a:rPr lang="en-US" sz="2800" dirty="0"/>
              <a:t> </a:t>
            </a:r>
            <a:r>
              <a:rPr lang="en-US" sz="2800" dirty="0" err="1"/>
              <a:t>pesanan</a:t>
            </a:r>
            <a:r>
              <a:rPr lang="en-US" sz="2800" dirty="0"/>
              <a:t> 1000 Big Mac </a:t>
            </a:r>
            <a:r>
              <a:rPr lang="en-US" sz="2800" dirty="0" err="1"/>
              <a:t>setiap</a:t>
            </a:r>
            <a:r>
              <a:rPr lang="en-US" sz="2800" dirty="0"/>
              <a:t> jam. </a:t>
            </a:r>
          </a:p>
          <a:p>
            <a:pPr marL="0" indent="0">
              <a:buNone/>
            </a:pPr>
            <a:r>
              <a:rPr lang="en-US" sz="2800" dirty="0" err="1"/>
              <a:t>Pada</a:t>
            </a:r>
            <a:r>
              <a:rPr lang="en-US" sz="2800" dirty="0"/>
              <a:t> </a:t>
            </a:r>
            <a:r>
              <a:rPr lang="en-US" sz="2800" dirty="0" err="1"/>
              <a:t>masa</a:t>
            </a:r>
            <a:r>
              <a:rPr lang="en-US" sz="2800" dirty="0"/>
              <a:t> lain, </a:t>
            </a:r>
            <a:r>
              <a:rPr lang="en-US" sz="2800" dirty="0" err="1"/>
              <a:t>anda</a:t>
            </a:r>
            <a:r>
              <a:rPr lang="en-US" sz="2800" dirty="0"/>
              <a:t> </a:t>
            </a:r>
            <a:r>
              <a:rPr lang="en-US" sz="2800" dirty="0" err="1"/>
              <a:t>membuat</a:t>
            </a:r>
            <a:r>
              <a:rPr lang="en-US" sz="2800" dirty="0"/>
              <a:t> </a:t>
            </a:r>
            <a:r>
              <a:rPr lang="en-US" sz="2800" dirty="0" err="1"/>
              <a:t>pesanan</a:t>
            </a:r>
            <a:r>
              <a:rPr lang="en-US" sz="2800" dirty="0"/>
              <a:t> 500 Big Mac </a:t>
            </a:r>
            <a:r>
              <a:rPr lang="en-US" sz="2800" dirty="0" err="1"/>
              <a:t>setiap</a:t>
            </a:r>
            <a:r>
              <a:rPr lang="en-US" sz="2800" dirty="0"/>
              <a:t> jam</a:t>
            </a:r>
          </a:p>
          <a:p>
            <a:pPr marL="0" indent="0">
              <a:buNone/>
            </a:pPr>
            <a:endParaRPr lang="en-US" sz="2800" dirty="0"/>
          </a:p>
        </p:txBody>
      </p:sp>
      <p:sp>
        <p:nvSpPr>
          <p:cNvPr id="2" name="Title 1"/>
          <p:cNvSpPr>
            <a:spLocks noGrp="1"/>
          </p:cNvSpPr>
          <p:nvPr>
            <p:ph type="title" idx="4294967295"/>
          </p:nvPr>
        </p:nvSpPr>
        <p:spPr>
          <a:xfrm>
            <a:off x="3513138" y="3393"/>
            <a:ext cx="5630862" cy="867926"/>
          </a:xfrm>
          <a:noFill/>
        </p:spPr>
        <p:txBody>
          <a:bodyPr vert="horz" wrap="square" lIns="91435" tIns="45718" rIns="91435" bIns="45718" rtlCol="0" anchor="ctr">
            <a:spAutoFit/>
          </a:bodyPr>
          <a:lstStyle/>
          <a:p>
            <a:pPr algn="r">
              <a:spcBef>
                <a:spcPts val="0"/>
              </a:spcBef>
            </a:pP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Mengapa</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Permintaan</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Maksimum</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a:t>
            </a:r>
          </a:p>
        </p:txBody>
      </p:sp>
      <p:pic>
        <p:nvPicPr>
          <p:cNvPr id="8194" name="Picture 2" descr="C:\Users\user\Desktop\TNB Bill Ala Big Mac\u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352800"/>
            <a:ext cx="3810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04800" y="3538696"/>
            <a:ext cx="4572000" cy="240490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err="1">
                <a:solidFill>
                  <a:schemeClr val="accent6">
                    <a:lumMod val="75000"/>
                  </a:schemeClr>
                </a:solidFill>
              </a:rPr>
              <a:t>Akibat</a:t>
            </a:r>
            <a:r>
              <a:rPr lang="en-US" b="1" dirty="0">
                <a:solidFill>
                  <a:schemeClr val="accent6">
                    <a:lumMod val="75000"/>
                  </a:schemeClr>
                </a:solidFill>
              </a:rPr>
              <a:t>:</a:t>
            </a:r>
          </a:p>
          <a:p>
            <a:pPr marL="0" indent="0">
              <a:buFont typeface="Arial" pitchFamily="34" charset="0"/>
              <a:buNone/>
            </a:pPr>
            <a:br>
              <a:rPr lang="en-US" dirty="0"/>
            </a:br>
            <a:r>
              <a:rPr lang="en-US" dirty="0" err="1"/>
              <a:t>Pada</a:t>
            </a:r>
            <a:r>
              <a:rPr lang="en-US" dirty="0"/>
              <a:t> </a:t>
            </a:r>
            <a:r>
              <a:rPr lang="en-US" dirty="0" err="1"/>
              <a:t>lazimnya</a:t>
            </a:r>
            <a:r>
              <a:rPr lang="en-US" dirty="0"/>
              <a:t>, ‘</a:t>
            </a:r>
            <a:r>
              <a:rPr lang="en-US" dirty="0" err="1"/>
              <a:t>pembaziaran</a:t>
            </a:r>
            <a:r>
              <a:rPr lang="en-US" dirty="0"/>
              <a:t>’ </a:t>
            </a:r>
            <a:r>
              <a:rPr lang="en-US" dirty="0" err="1"/>
              <a:t>berlaku</a:t>
            </a:r>
            <a:r>
              <a:rPr lang="en-US" dirty="0"/>
              <a:t>– </a:t>
            </a:r>
            <a:r>
              <a:rPr lang="en-US" dirty="0" err="1"/>
              <a:t>terpaksa</a:t>
            </a:r>
            <a:r>
              <a:rPr lang="en-US" dirty="0"/>
              <a:t> </a:t>
            </a:r>
            <a:r>
              <a:rPr lang="en-US" dirty="0" err="1"/>
              <a:t>sediakan</a:t>
            </a:r>
            <a:r>
              <a:rPr lang="en-US" dirty="0"/>
              <a:t> </a:t>
            </a:r>
            <a:r>
              <a:rPr lang="en-US" dirty="0" err="1"/>
              <a:t>tenaga</a:t>
            </a:r>
            <a:r>
              <a:rPr lang="en-US" dirty="0"/>
              <a:t> </a:t>
            </a:r>
            <a:r>
              <a:rPr lang="en-US" dirty="0" err="1"/>
              <a:t>kerja</a:t>
            </a:r>
            <a:r>
              <a:rPr lang="en-US" dirty="0"/>
              <a:t>, </a:t>
            </a:r>
            <a:r>
              <a:rPr lang="en-US" dirty="0" err="1"/>
              <a:t>saiz</a:t>
            </a:r>
            <a:r>
              <a:rPr lang="en-US" dirty="0"/>
              <a:t> </a:t>
            </a:r>
            <a:r>
              <a:rPr lang="en-US" dirty="0" err="1"/>
              <a:t>dapur</a:t>
            </a:r>
            <a:r>
              <a:rPr lang="en-US" dirty="0"/>
              <a:t> </a:t>
            </a:r>
            <a:r>
              <a:rPr lang="en-US" dirty="0" err="1"/>
              <a:t>dan</a:t>
            </a:r>
            <a:r>
              <a:rPr lang="en-US" dirty="0"/>
              <a:t> </a:t>
            </a:r>
            <a:r>
              <a:rPr lang="en-US" dirty="0" err="1"/>
              <a:t>bahan</a:t>
            </a:r>
            <a:r>
              <a:rPr lang="en-US" dirty="0"/>
              <a:t> </a:t>
            </a:r>
            <a:r>
              <a:rPr lang="en-US" dirty="0" err="1"/>
              <a:t>mentah</a:t>
            </a:r>
            <a:r>
              <a:rPr lang="en-US" dirty="0"/>
              <a:t> yang </a:t>
            </a:r>
            <a:r>
              <a:rPr lang="en-US" dirty="0" err="1"/>
              <a:t>banyak</a:t>
            </a:r>
            <a:endParaRPr lang="en-US" dirty="0"/>
          </a:p>
          <a:p>
            <a:pPr marL="0" indent="0">
              <a:buFont typeface="Arial" pitchFamily="34" charset="0"/>
              <a:buNone/>
            </a:pPr>
            <a:endParaRPr lang="en-US" dirty="0"/>
          </a:p>
        </p:txBody>
      </p:sp>
      <p:sp>
        <p:nvSpPr>
          <p:cNvPr id="7" name="Footer Placeholder 2">
            <a:extLst>
              <a:ext uri="{FF2B5EF4-FFF2-40B4-BE49-F238E27FC236}">
                <a16:creationId xmlns:a16="http://schemas.microsoft.com/office/drawing/2014/main" id="{C1475826-9E72-44F6-A837-2B8B92A430DD}"/>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3090124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66800"/>
            <a:ext cx="9144000" cy="1795463"/>
          </a:xfrm>
        </p:spPr>
        <p:txBody>
          <a:bodyPr>
            <a:normAutofit fontScale="47500" lnSpcReduction="20000"/>
          </a:bodyPr>
          <a:lstStyle/>
          <a:p>
            <a:pPr marL="0" indent="0">
              <a:buNone/>
            </a:pPr>
            <a:r>
              <a:rPr lang="en-US" b="1" dirty="0" err="1">
                <a:solidFill>
                  <a:schemeClr val="accent6">
                    <a:lumMod val="75000"/>
                  </a:schemeClr>
                </a:solidFill>
              </a:rPr>
              <a:t>Bayangkan</a:t>
            </a:r>
            <a:r>
              <a:rPr lang="en-US" b="1" dirty="0">
                <a:solidFill>
                  <a:schemeClr val="accent6">
                    <a:lumMod val="75000"/>
                  </a:schemeClr>
                </a:solidFill>
              </a:rPr>
              <a:t>: </a:t>
            </a:r>
          </a:p>
          <a:p>
            <a:pPr marL="0" indent="0">
              <a:buNone/>
            </a:pPr>
            <a:r>
              <a:rPr lang="en-US" sz="3200" dirty="0" err="1"/>
              <a:t>Sebulan</a:t>
            </a:r>
            <a:r>
              <a:rPr lang="en-US" sz="3200" dirty="0"/>
              <a:t> </a:t>
            </a:r>
            <a:r>
              <a:rPr lang="en-US" sz="3200" dirty="0" err="1"/>
              <a:t>sekali</a:t>
            </a:r>
            <a:r>
              <a:rPr lang="en-US" sz="3200" dirty="0"/>
              <a:t>, </a:t>
            </a:r>
            <a:r>
              <a:rPr lang="en-US" sz="3200" dirty="0" err="1"/>
              <a:t>anda</a:t>
            </a:r>
            <a:r>
              <a:rPr lang="en-US" sz="3200" dirty="0"/>
              <a:t> </a:t>
            </a:r>
            <a:r>
              <a:rPr lang="en-US" sz="3200" dirty="0" err="1"/>
              <a:t>menggunakan</a:t>
            </a:r>
            <a:r>
              <a:rPr lang="en-US" sz="3200" dirty="0"/>
              <a:t> 10,000kW </a:t>
            </a:r>
            <a:r>
              <a:rPr lang="en-US" sz="3200" dirty="0" err="1"/>
              <a:t>untuk</a:t>
            </a:r>
            <a:r>
              <a:rPr lang="en-US" sz="3200" dirty="0"/>
              <a:t> 30 </a:t>
            </a:r>
            <a:r>
              <a:rPr lang="en-US" sz="3200" dirty="0" err="1"/>
              <a:t>minit</a:t>
            </a:r>
            <a:endParaRPr lang="en-US" sz="3200" dirty="0"/>
          </a:p>
          <a:p>
            <a:pPr marL="0" indent="0">
              <a:buNone/>
            </a:pPr>
            <a:r>
              <a:rPr lang="en-US" sz="3200" dirty="0" err="1"/>
              <a:t>Pada</a:t>
            </a:r>
            <a:r>
              <a:rPr lang="en-US" sz="3200" dirty="0"/>
              <a:t> </a:t>
            </a:r>
            <a:r>
              <a:rPr lang="en-US" sz="3200" dirty="0" err="1"/>
              <a:t>masa</a:t>
            </a:r>
            <a:r>
              <a:rPr lang="en-US" sz="3200" dirty="0"/>
              <a:t> lain, </a:t>
            </a:r>
            <a:r>
              <a:rPr lang="en-US" sz="3200" dirty="0" err="1"/>
              <a:t>anda</a:t>
            </a:r>
            <a:r>
              <a:rPr lang="en-US" sz="3200" dirty="0"/>
              <a:t> </a:t>
            </a:r>
            <a:r>
              <a:rPr lang="en-US" sz="3200" dirty="0" err="1"/>
              <a:t>menggunakan</a:t>
            </a:r>
            <a:r>
              <a:rPr lang="en-US" sz="3200" dirty="0"/>
              <a:t> 5000kW</a:t>
            </a:r>
          </a:p>
        </p:txBody>
      </p:sp>
      <p:sp>
        <p:nvSpPr>
          <p:cNvPr id="2" name="Title 1"/>
          <p:cNvSpPr>
            <a:spLocks noGrp="1"/>
          </p:cNvSpPr>
          <p:nvPr>
            <p:ph type="title" idx="4294967295"/>
          </p:nvPr>
        </p:nvSpPr>
        <p:spPr>
          <a:xfrm>
            <a:off x="914400" y="21874"/>
            <a:ext cx="8229600" cy="480127"/>
          </a:xfrm>
          <a:noFill/>
        </p:spPr>
        <p:txBody>
          <a:bodyPr vert="horz" wrap="square" lIns="91435" tIns="45718" rIns="91435" bIns="45718" rtlCol="0" anchor="ctr">
            <a:spAutoFit/>
          </a:bodyPr>
          <a:lstStyle/>
          <a:p>
            <a:pPr algn="r">
              <a:spcBef>
                <a:spcPts val="0"/>
              </a:spcBef>
            </a:pP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Mengapa</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hlinkClick r:id="rId2">
                  <a:extLst>
                    <a:ext uri="{A12FA001-AC4F-418D-AE19-62706E023703}">
                      <ahyp:hlinkClr xmlns:ahyp="http://schemas.microsoft.com/office/drawing/2018/hyperlinkcolor" val="tx"/>
                    </a:ext>
                  </a:extLst>
                </a:hlinkClick>
              </a:rPr>
              <a:t>Pemintaan</a:t>
            </a:r>
            <a:r>
              <a:rPr lang="en-US" sz="2800" b="1" spc="300" dirty="0">
                <a:effectLst>
                  <a:outerShdw blurRad="38100" dist="38100" dir="2700000" algn="tl">
                    <a:srgbClr val="000000">
                      <a:alpha val="43137"/>
                    </a:srgbClr>
                  </a:outerShdw>
                </a:effectLst>
                <a:latin typeface="Arial" pitchFamily="34" charset="0"/>
                <a:ea typeface="+mn-ea"/>
                <a:cs typeface="Arial" pitchFamily="34" charset="0"/>
                <a:hlinkClick r:id="rId2">
                  <a:extLst>
                    <a:ext uri="{A12FA001-AC4F-418D-AE19-62706E023703}">
                      <ahyp:hlinkClr xmlns:ahyp="http://schemas.microsoft.com/office/drawing/2018/hyperlinkcolor" val="tx"/>
                    </a:ext>
                  </a:extLst>
                </a:hlinkClick>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hlinkClick r:id="rId2">
                  <a:extLst>
                    <a:ext uri="{A12FA001-AC4F-418D-AE19-62706E023703}">
                      <ahyp:hlinkClr xmlns:ahyp="http://schemas.microsoft.com/office/drawing/2018/hyperlinkcolor" val="tx"/>
                    </a:ext>
                  </a:extLst>
                </a:hlinkClick>
              </a:rPr>
              <a:t>Maksimum</a:t>
            </a:r>
            <a:endParaRPr lang="en-US" sz="2800" b="1" spc="300" dirty="0">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6" name="Content Placeholder 2"/>
          <p:cNvSpPr txBox="1">
            <a:spLocks/>
          </p:cNvSpPr>
          <p:nvPr/>
        </p:nvSpPr>
        <p:spPr>
          <a:xfrm>
            <a:off x="404883" y="3512325"/>
            <a:ext cx="4025264" cy="3036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err="1">
                <a:solidFill>
                  <a:schemeClr val="accent6">
                    <a:lumMod val="75000"/>
                  </a:schemeClr>
                </a:solidFill>
              </a:rPr>
              <a:t>Keputusan</a:t>
            </a:r>
            <a:r>
              <a:rPr lang="en-US" b="1" dirty="0">
                <a:solidFill>
                  <a:schemeClr val="accent6">
                    <a:lumMod val="75000"/>
                  </a:schemeClr>
                </a:solidFill>
              </a:rPr>
              <a:t>:</a:t>
            </a:r>
            <a:br>
              <a:rPr lang="en-US" dirty="0"/>
            </a:br>
            <a:r>
              <a:rPr lang="en-US" dirty="0" err="1"/>
              <a:t>Pembaziran</a:t>
            </a:r>
            <a:r>
              <a:rPr lang="en-US" dirty="0"/>
              <a:t> </a:t>
            </a:r>
            <a:r>
              <a:rPr lang="en-US" dirty="0" err="1"/>
              <a:t>akan</a:t>
            </a:r>
            <a:r>
              <a:rPr lang="en-US" dirty="0"/>
              <a:t> </a:t>
            </a:r>
            <a:r>
              <a:rPr lang="en-US" dirty="0" err="1"/>
              <a:t>berlaku</a:t>
            </a:r>
            <a:r>
              <a:rPr lang="en-US" dirty="0"/>
              <a:t> – </a:t>
            </a:r>
            <a:r>
              <a:rPr lang="en-US" dirty="0" err="1"/>
              <a:t>kabel</a:t>
            </a:r>
            <a:r>
              <a:rPr lang="en-US" dirty="0"/>
              <a:t>, transformer </a:t>
            </a:r>
            <a:r>
              <a:rPr lang="en-US" dirty="0" err="1"/>
              <a:t>dan</a:t>
            </a:r>
            <a:r>
              <a:rPr lang="en-US" dirty="0"/>
              <a:t> generator</a:t>
            </a:r>
          </a:p>
          <a:p>
            <a:pPr marL="0" indent="0">
              <a:buFont typeface="Arial" pitchFamily="34" charset="0"/>
              <a:buNone/>
            </a:pPr>
            <a:endParaRPr lang="en-US" dirty="0"/>
          </a:p>
          <a:p>
            <a:pPr marL="0" indent="0">
              <a:buFont typeface="Arial" pitchFamily="34" charset="0"/>
              <a:buNone/>
            </a:pPr>
            <a:endParaRPr lang="en-US" dirty="0"/>
          </a:p>
        </p:txBody>
      </p:sp>
      <p:pic>
        <p:nvPicPr>
          <p:cNvPr id="9218" name="Picture 2" descr="C:\Users\user\Desktop\TNB Bill Ala Big Mac\power-transmi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147" y="3471863"/>
            <a:ext cx="4475017" cy="3076574"/>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2">
            <a:extLst>
              <a:ext uri="{FF2B5EF4-FFF2-40B4-BE49-F238E27FC236}">
                <a16:creationId xmlns:a16="http://schemas.microsoft.com/office/drawing/2014/main" id="{6C3DB75E-7C7D-4D6B-B996-B7F580B68BC1}"/>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62982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21874"/>
            <a:ext cx="8229600" cy="480127"/>
          </a:xfrm>
          <a:noFill/>
        </p:spPr>
        <p:txBody>
          <a:bodyPr vert="horz" wrap="square" lIns="91435" tIns="45718" rIns="91435" bIns="45718" rtlCol="0" anchor="ctr">
            <a:spAutoFit/>
          </a:bodyPr>
          <a:lstStyle/>
          <a:p>
            <a:pPr algn="r">
              <a:spcBef>
                <a:spcPts val="0"/>
              </a:spcBef>
            </a:pP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Waktu</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Kegunaan</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i="1" spc="300" dirty="0">
                <a:effectLst>
                  <a:outerShdw blurRad="38100" dist="38100" dir="2700000" algn="tl">
                    <a:srgbClr val="000000">
                      <a:alpha val="43137"/>
                    </a:srgbClr>
                  </a:outerShdw>
                </a:effectLst>
                <a:latin typeface="Arial" pitchFamily="34" charset="0"/>
                <a:ea typeface="+mn-ea"/>
                <a:cs typeface="Arial" pitchFamily="34" charset="0"/>
              </a:rPr>
              <a:t>Time of Use</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2622620028"/>
              </p:ext>
            </p:extLst>
          </p:nvPr>
        </p:nvGraphicFramePr>
        <p:xfrm>
          <a:off x="228600" y="1524000"/>
          <a:ext cx="8686800" cy="4678647"/>
        </p:xfrm>
        <a:graphic>
          <a:graphicData uri="http://schemas.openxmlformats.org/drawingml/2006/table">
            <a:tbl>
              <a:tblPr firstRow="1" bandRow="1">
                <a:tableStyleId>{5C22544A-7EE6-4342-B048-85BDC9FD1C3A}</a:tableStyleId>
              </a:tblPr>
              <a:tblGrid>
                <a:gridCol w="1537487">
                  <a:extLst>
                    <a:ext uri="{9D8B030D-6E8A-4147-A177-3AD203B41FA5}">
                      <a16:colId xmlns:a16="http://schemas.microsoft.com/office/drawing/2014/main" val="20000"/>
                    </a:ext>
                  </a:extLst>
                </a:gridCol>
                <a:gridCol w="7149313">
                  <a:extLst>
                    <a:ext uri="{9D8B030D-6E8A-4147-A177-3AD203B41FA5}">
                      <a16:colId xmlns:a16="http://schemas.microsoft.com/office/drawing/2014/main" val="20001"/>
                    </a:ext>
                  </a:extLst>
                </a:gridCol>
              </a:tblGrid>
              <a:tr h="550429">
                <a:tc>
                  <a:txBody>
                    <a:bodyPr/>
                    <a:lstStyle/>
                    <a:p>
                      <a:pPr algn="ctr"/>
                      <a:endParaRPr lang="en-US" dirty="0"/>
                    </a:p>
                  </a:txBody>
                  <a:tcPr anchor="ctr"/>
                </a:tc>
                <a:tc>
                  <a:txBody>
                    <a:bodyPr/>
                    <a:lstStyle/>
                    <a:p>
                      <a:pPr algn="ctr"/>
                      <a:r>
                        <a:rPr lang="en-US" dirty="0"/>
                        <a:t>KETERANGAN</a:t>
                      </a:r>
                    </a:p>
                  </a:txBody>
                  <a:tcPr anchor="ctr"/>
                </a:tc>
                <a:extLst>
                  <a:ext uri="{0D108BD9-81ED-4DB2-BD59-A6C34878D82A}">
                    <a16:rowId xmlns:a16="http://schemas.microsoft.com/office/drawing/2014/main" val="10000"/>
                  </a:ext>
                </a:extLst>
              </a:tr>
              <a:tr h="2075576">
                <a:tc>
                  <a:txBody>
                    <a:bodyPr/>
                    <a:lstStyle/>
                    <a:p>
                      <a:endParaRPr lang="en-US" dirty="0"/>
                    </a:p>
                  </a:txBody>
                  <a:tcPr/>
                </a:tc>
                <a:tc>
                  <a:txBody>
                    <a:bodyPr/>
                    <a:lstStyle/>
                    <a:p>
                      <a:pPr algn="ctr"/>
                      <a:r>
                        <a:rPr lang="en-US" dirty="0" err="1"/>
                        <a:t>Caj</a:t>
                      </a:r>
                      <a:r>
                        <a:rPr lang="en-US" dirty="0"/>
                        <a:t> </a:t>
                      </a:r>
                      <a:r>
                        <a:rPr lang="en-US" dirty="0" err="1"/>
                        <a:t>lebih</a:t>
                      </a:r>
                      <a:r>
                        <a:rPr lang="en-US" dirty="0"/>
                        <a:t> </a:t>
                      </a:r>
                      <a:r>
                        <a:rPr lang="en-US" dirty="0" err="1"/>
                        <a:t>pada</a:t>
                      </a:r>
                      <a:r>
                        <a:rPr lang="en-US" baseline="0" dirty="0"/>
                        <a:t> </a:t>
                      </a:r>
                      <a:r>
                        <a:rPr lang="en-US" baseline="0" dirty="0" err="1"/>
                        <a:t>untuk</a:t>
                      </a:r>
                      <a:r>
                        <a:rPr lang="en-US" baseline="0" dirty="0"/>
                        <a:t> </a:t>
                      </a:r>
                      <a:r>
                        <a:rPr lang="en-US" baseline="0" dirty="0" err="1"/>
                        <a:t>penggunaan</a:t>
                      </a:r>
                      <a:r>
                        <a:rPr lang="en-US" baseline="0" dirty="0"/>
                        <a:t> di </a:t>
                      </a:r>
                      <a:r>
                        <a:rPr lang="en-US" baseline="0" dirty="0" err="1"/>
                        <a:t>waktu</a:t>
                      </a:r>
                      <a:r>
                        <a:rPr lang="en-US" baseline="0" dirty="0"/>
                        <a:t> </a:t>
                      </a:r>
                      <a:r>
                        <a:rPr lang="en-US" baseline="0" dirty="0" err="1"/>
                        <a:t>puncak</a:t>
                      </a:r>
                      <a:endParaRPr lang="en-US" dirty="0"/>
                    </a:p>
                  </a:txBody>
                  <a:tcPr anchor="ctr"/>
                </a:tc>
                <a:extLst>
                  <a:ext uri="{0D108BD9-81ED-4DB2-BD59-A6C34878D82A}">
                    <a16:rowId xmlns:a16="http://schemas.microsoft.com/office/drawing/2014/main" val="10001"/>
                  </a:ext>
                </a:extLst>
              </a:tr>
              <a:tr h="2052642">
                <a:tc>
                  <a:txBody>
                    <a:bodyPr/>
                    <a:lstStyle/>
                    <a:p>
                      <a:endParaRPr lang="en-US" dirty="0"/>
                    </a:p>
                  </a:txBody>
                  <a:tcPr/>
                </a:tc>
                <a:tc>
                  <a:txBody>
                    <a:bodyPr/>
                    <a:lstStyle/>
                    <a:p>
                      <a:pPr algn="ctr"/>
                      <a:r>
                        <a:rPr lang="en-US" dirty="0" err="1"/>
                        <a:t>Caj</a:t>
                      </a:r>
                      <a:r>
                        <a:rPr lang="en-US" dirty="0"/>
                        <a:t> </a:t>
                      </a:r>
                      <a:r>
                        <a:rPr lang="en-US" dirty="0" err="1"/>
                        <a:t>lebih</a:t>
                      </a:r>
                      <a:r>
                        <a:rPr lang="en-US" dirty="0"/>
                        <a:t> </a:t>
                      </a:r>
                      <a:r>
                        <a:rPr lang="en-US" dirty="0" err="1"/>
                        <a:t>jika</a:t>
                      </a:r>
                      <a:r>
                        <a:rPr lang="en-US" dirty="0"/>
                        <a:t> </a:t>
                      </a:r>
                      <a:r>
                        <a:rPr lang="en-US" dirty="0" err="1"/>
                        <a:t>anda</a:t>
                      </a:r>
                      <a:r>
                        <a:rPr lang="en-US" dirty="0"/>
                        <a:t> </a:t>
                      </a:r>
                      <a:r>
                        <a:rPr lang="en-US" dirty="0" err="1"/>
                        <a:t>membuat</a:t>
                      </a:r>
                      <a:r>
                        <a:rPr lang="en-US" baseline="0" dirty="0"/>
                        <a:t> </a:t>
                      </a:r>
                      <a:r>
                        <a:rPr lang="en-US" baseline="0" dirty="0" err="1"/>
                        <a:t>pesanan</a:t>
                      </a:r>
                      <a:r>
                        <a:rPr lang="en-US" baseline="0" dirty="0"/>
                        <a:t> Big Mac </a:t>
                      </a:r>
                      <a:r>
                        <a:rPr lang="en-US" baseline="0" dirty="0" err="1"/>
                        <a:t>pada</a:t>
                      </a:r>
                      <a:r>
                        <a:rPr lang="en-US" baseline="0" dirty="0"/>
                        <a:t> </a:t>
                      </a:r>
                      <a:r>
                        <a:rPr lang="en-US" baseline="0" dirty="0" err="1"/>
                        <a:t>waktu</a:t>
                      </a:r>
                      <a:r>
                        <a:rPr lang="en-US" baseline="0" dirty="0"/>
                        <a:t> </a:t>
                      </a:r>
                      <a:r>
                        <a:rPr lang="en-US" baseline="0" dirty="0" err="1"/>
                        <a:t>puncak</a:t>
                      </a:r>
                      <a:endParaRPr lang="en-US" dirty="0"/>
                    </a:p>
                    <a:p>
                      <a:pPr algn="ctr"/>
                      <a:endParaRPr lang="en-US" baseline="0" dirty="0"/>
                    </a:p>
                    <a:p>
                      <a:pPr algn="ctr"/>
                      <a:r>
                        <a:rPr lang="en-US" baseline="0" dirty="0" err="1"/>
                        <a:t>Caj</a:t>
                      </a:r>
                      <a:r>
                        <a:rPr lang="en-US" baseline="0" dirty="0"/>
                        <a:t> </a:t>
                      </a:r>
                      <a:r>
                        <a:rPr lang="en-US" baseline="0" dirty="0" err="1"/>
                        <a:t>kurang</a:t>
                      </a:r>
                      <a:r>
                        <a:rPr lang="en-US" baseline="0" dirty="0"/>
                        <a:t> </a:t>
                      </a:r>
                      <a:r>
                        <a:rPr lang="en-US" baseline="0" dirty="0" err="1"/>
                        <a:t>jika</a:t>
                      </a:r>
                      <a:r>
                        <a:rPr lang="en-US" baseline="0" dirty="0"/>
                        <a:t> </a:t>
                      </a:r>
                      <a:r>
                        <a:rPr lang="en-US" baseline="0" dirty="0" err="1"/>
                        <a:t>anda</a:t>
                      </a:r>
                      <a:r>
                        <a:rPr lang="en-US" baseline="0" dirty="0"/>
                        <a:t> </a:t>
                      </a:r>
                      <a:r>
                        <a:rPr lang="en-US" baseline="0" dirty="0" err="1"/>
                        <a:t>membuat</a:t>
                      </a:r>
                      <a:r>
                        <a:rPr lang="en-US" baseline="0" dirty="0"/>
                        <a:t> </a:t>
                      </a:r>
                      <a:r>
                        <a:rPr lang="en-US" baseline="0" dirty="0" err="1"/>
                        <a:t>pesanan</a:t>
                      </a:r>
                      <a:r>
                        <a:rPr lang="en-US" baseline="0" dirty="0"/>
                        <a:t> Big Mac </a:t>
                      </a:r>
                      <a:r>
                        <a:rPr lang="en-US" baseline="0" dirty="0" err="1"/>
                        <a:t>pada</a:t>
                      </a:r>
                      <a:r>
                        <a:rPr lang="en-US" baseline="0" dirty="0"/>
                        <a:t> </a:t>
                      </a:r>
                      <a:r>
                        <a:rPr lang="en-US" baseline="0" dirty="0" err="1"/>
                        <a:t>luar</a:t>
                      </a:r>
                      <a:r>
                        <a:rPr lang="en-US" baseline="0" dirty="0"/>
                        <a:t> </a:t>
                      </a:r>
                      <a:r>
                        <a:rPr lang="en-US" baseline="0" dirty="0" err="1"/>
                        <a:t>waktu</a:t>
                      </a:r>
                      <a:r>
                        <a:rPr lang="en-US" baseline="0" dirty="0"/>
                        <a:t> </a:t>
                      </a:r>
                      <a:r>
                        <a:rPr lang="en-US" baseline="0" dirty="0" err="1"/>
                        <a:t>puncak</a:t>
                      </a:r>
                      <a:endParaRPr lang="en-US" baseline="0" dirty="0"/>
                    </a:p>
                    <a:p>
                      <a:pPr algn="ctr"/>
                      <a:endParaRPr lang="en-US" baseline="0" dirty="0"/>
                    </a:p>
                    <a:p>
                      <a:pPr algn="ctr"/>
                      <a:r>
                        <a:rPr lang="en-US" baseline="0" dirty="0"/>
                        <a:t>(</a:t>
                      </a:r>
                      <a:r>
                        <a:rPr lang="en-US" baseline="0" dirty="0" err="1"/>
                        <a:t>Ini</a:t>
                      </a:r>
                      <a:r>
                        <a:rPr lang="en-US" baseline="0" dirty="0"/>
                        <a:t> </a:t>
                      </a:r>
                      <a:r>
                        <a:rPr lang="en-US" baseline="0" dirty="0" err="1"/>
                        <a:t>adalah</a:t>
                      </a:r>
                      <a:r>
                        <a:rPr lang="en-US" baseline="0" dirty="0"/>
                        <a:t> </a:t>
                      </a:r>
                      <a:r>
                        <a:rPr lang="en-US" baseline="0" dirty="0" err="1"/>
                        <a:t>contoh</a:t>
                      </a:r>
                      <a:r>
                        <a:rPr lang="en-US" baseline="0" dirty="0"/>
                        <a:t> </a:t>
                      </a:r>
                      <a:r>
                        <a:rPr lang="en-US" baseline="0" dirty="0" err="1"/>
                        <a:t>semata-mata</a:t>
                      </a:r>
                      <a:r>
                        <a:rPr lang="en-US" baseline="0" dirty="0"/>
                        <a:t>)</a:t>
                      </a:r>
                    </a:p>
                  </a:txBody>
                  <a:tcPr anchor="ctr"/>
                </a:tc>
                <a:extLst>
                  <a:ext uri="{0D108BD9-81ED-4DB2-BD59-A6C34878D82A}">
                    <a16:rowId xmlns:a16="http://schemas.microsoft.com/office/drawing/2014/main" val="10002"/>
                  </a:ext>
                </a:extLst>
              </a:tr>
            </a:tbl>
          </a:graphicData>
        </a:graphic>
      </p:graphicFrame>
      <p:pic>
        <p:nvPicPr>
          <p:cNvPr id="4" name="Picture 5" descr="C:\Users\user\Desktop\TNB Bill Ala Big Mac\logo_mc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691" y="4709875"/>
            <a:ext cx="1200150" cy="1005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user\Desktop\TNB Bill Ala Big Mac\ur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82" y="2514600"/>
            <a:ext cx="12001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user\Desktop\TNB Bill Ala Big Mac\ur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8567" y="572803"/>
            <a:ext cx="2033587" cy="2033587"/>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2">
            <a:extLst>
              <a:ext uri="{FF2B5EF4-FFF2-40B4-BE49-F238E27FC236}">
                <a16:creationId xmlns:a16="http://schemas.microsoft.com/office/drawing/2014/main" id="{D527D1CE-C5BE-4AAF-ABEA-AED98193DE21}"/>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1971983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939"/>
            <a:ext cx="8229600" cy="480127"/>
          </a:xfrm>
          <a:noFill/>
        </p:spPr>
        <p:txBody>
          <a:bodyPr vert="horz" wrap="square" lIns="91435" tIns="45718" rIns="91435" bIns="45718" rtlCol="0" anchor="ctr">
            <a:spAutoFit/>
          </a:bodyPr>
          <a:lstStyle/>
          <a:p>
            <a:pPr algn="r">
              <a:spcBef>
                <a:spcPts val="0"/>
              </a:spcBef>
            </a:pP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Tariff C</a:t>
            </a:r>
          </a:p>
        </p:txBody>
      </p:sp>
      <p:graphicFrame>
        <p:nvGraphicFramePr>
          <p:cNvPr id="3" name="Table 2"/>
          <p:cNvGraphicFramePr>
            <a:graphicFrameLocks noGrp="1"/>
          </p:cNvGraphicFramePr>
          <p:nvPr>
            <p:extLst>
              <p:ext uri="{D42A27DB-BD31-4B8C-83A1-F6EECF244321}">
                <p14:modId xmlns:p14="http://schemas.microsoft.com/office/powerpoint/2010/main" val="2752348418"/>
              </p:ext>
            </p:extLst>
          </p:nvPr>
        </p:nvGraphicFramePr>
        <p:xfrm>
          <a:off x="228601" y="1422400"/>
          <a:ext cx="8686799" cy="5207000"/>
        </p:xfrm>
        <a:graphic>
          <a:graphicData uri="http://schemas.openxmlformats.org/drawingml/2006/table">
            <a:tbl>
              <a:tblPr firstRow="1" bandRow="1">
                <a:tableStyleId>{5C22544A-7EE6-4342-B048-85BDC9FD1C3A}</a:tableStyleId>
              </a:tblPr>
              <a:tblGrid>
                <a:gridCol w="1142999">
                  <a:extLst>
                    <a:ext uri="{9D8B030D-6E8A-4147-A177-3AD203B41FA5}">
                      <a16:colId xmlns:a16="http://schemas.microsoft.com/office/drawing/2014/main" val="20000"/>
                    </a:ext>
                  </a:extLst>
                </a:gridCol>
                <a:gridCol w="2631745">
                  <a:extLst>
                    <a:ext uri="{9D8B030D-6E8A-4147-A177-3AD203B41FA5}">
                      <a16:colId xmlns:a16="http://schemas.microsoft.com/office/drawing/2014/main" val="20001"/>
                    </a:ext>
                  </a:extLst>
                </a:gridCol>
                <a:gridCol w="4912055">
                  <a:extLst>
                    <a:ext uri="{9D8B030D-6E8A-4147-A177-3AD203B41FA5}">
                      <a16:colId xmlns:a16="http://schemas.microsoft.com/office/drawing/2014/main" val="20002"/>
                    </a:ext>
                  </a:extLst>
                </a:gridCol>
              </a:tblGrid>
              <a:tr h="609600">
                <a:tc>
                  <a:txBody>
                    <a:bodyPr/>
                    <a:lstStyle/>
                    <a:p>
                      <a:pPr algn="ctr"/>
                      <a:r>
                        <a:rPr lang="en-US" dirty="0"/>
                        <a:t>Tariff</a:t>
                      </a:r>
                    </a:p>
                  </a:txBody>
                  <a:tcPr anchor="ctr"/>
                </a:tc>
                <a:tc>
                  <a:txBody>
                    <a:bodyPr/>
                    <a:lstStyle/>
                    <a:p>
                      <a:pPr algn="ctr"/>
                      <a:r>
                        <a:rPr lang="en-US" dirty="0" err="1"/>
                        <a:t>Keterangan</a:t>
                      </a:r>
                      <a:endParaRPr lang="en-US" dirty="0"/>
                    </a:p>
                  </a:txBody>
                  <a:tcPr anchor="ctr"/>
                </a:tc>
                <a:tc>
                  <a:txBody>
                    <a:bodyPr/>
                    <a:lstStyle/>
                    <a:p>
                      <a:pPr algn="ctr"/>
                      <a:r>
                        <a:rPr lang="en-US" dirty="0" err="1"/>
                        <a:t>Kiraan</a:t>
                      </a:r>
                      <a:endParaRPr lang="en-US" dirty="0"/>
                    </a:p>
                  </a:txBody>
                  <a:tcPr anchor="ctr"/>
                </a:tc>
                <a:extLst>
                  <a:ext uri="{0D108BD9-81ED-4DB2-BD59-A6C34878D82A}">
                    <a16:rowId xmlns:a16="http://schemas.microsoft.com/office/drawing/2014/main" val="10000"/>
                  </a:ext>
                </a:extLst>
              </a:tr>
              <a:tr h="2298700">
                <a:tc>
                  <a:txBody>
                    <a:bodyPr/>
                    <a:lstStyle/>
                    <a:p>
                      <a:pPr algn="ctr"/>
                      <a:r>
                        <a:rPr lang="en-US" sz="5400" dirty="0"/>
                        <a:t>C1</a:t>
                      </a:r>
                    </a:p>
                  </a:txBody>
                  <a:tcPr anchor="ctr"/>
                </a:tc>
                <a:tc>
                  <a:txBody>
                    <a:bodyPr/>
                    <a:lstStyle/>
                    <a:p>
                      <a:pPr algn="l"/>
                      <a:r>
                        <a:rPr lang="en-US" dirty="0" err="1"/>
                        <a:t>Caj</a:t>
                      </a:r>
                      <a:r>
                        <a:rPr lang="en-US" dirty="0"/>
                        <a:t> yang</a:t>
                      </a:r>
                      <a:r>
                        <a:rPr lang="en-US" baseline="0" dirty="0"/>
                        <a:t> </a:t>
                      </a:r>
                      <a:r>
                        <a:rPr lang="en-US" baseline="0" dirty="0" err="1"/>
                        <a:t>sama</a:t>
                      </a:r>
                      <a:r>
                        <a:rPr lang="en-US" baseline="0" dirty="0"/>
                        <a:t> </a:t>
                      </a:r>
                      <a:r>
                        <a:rPr lang="en-US" baseline="0" dirty="0" err="1"/>
                        <a:t>untuk</a:t>
                      </a:r>
                      <a:r>
                        <a:rPr lang="en-US" baseline="0" dirty="0"/>
                        <a:t> </a:t>
                      </a:r>
                      <a:r>
                        <a:rPr lang="en-US" baseline="0" dirty="0" err="1"/>
                        <a:t>tenaga</a:t>
                      </a:r>
                      <a:r>
                        <a:rPr lang="en-US" baseline="0" dirty="0"/>
                        <a:t> di </a:t>
                      </a:r>
                      <a:r>
                        <a:rPr lang="en-US" baseline="0" dirty="0" err="1"/>
                        <a:t>waktu</a:t>
                      </a:r>
                      <a:r>
                        <a:rPr lang="en-US" baseline="0" dirty="0"/>
                        <a:t> </a:t>
                      </a:r>
                      <a:r>
                        <a:rPr lang="en-US" baseline="0" dirty="0" err="1"/>
                        <a:t>puncak</a:t>
                      </a:r>
                      <a:r>
                        <a:rPr lang="en-US" baseline="0" dirty="0"/>
                        <a:t> </a:t>
                      </a:r>
                      <a:r>
                        <a:rPr lang="en-US" baseline="0" dirty="0" err="1"/>
                        <a:t>dan</a:t>
                      </a:r>
                      <a:r>
                        <a:rPr lang="en-US" baseline="0" dirty="0"/>
                        <a:t> </a:t>
                      </a:r>
                      <a:r>
                        <a:rPr lang="en-US" baseline="0" dirty="0" err="1"/>
                        <a:t>luar</a:t>
                      </a:r>
                      <a:r>
                        <a:rPr lang="en-US" baseline="0" dirty="0"/>
                        <a:t> </a:t>
                      </a:r>
                      <a:r>
                        <a:rPr lang="en-US" baseline="0" dirty="0" err="1"/>
                        <a:t>waktu</a:t>
                      </a:r>
                      <a:r>
                        <a:rPr lang="en-US" baseline="0" dirty="0"/>
                        <a:t> </a:t>
                      </a:r>
                      <a:r>
                        <a:rPr lang="en-US" baseline="0" dirty="0" err="1"/>
                        <a:t>puncak</a:t>
                      </a:r>
                      <a:endParaRPr lang="en-US" dirty="0"/>
                    </a:p>
                    <a:p>
                      <a:pPr algn="l"/>
                      <a:endParaRPr lang="en-US" baseline="0" dirty="0"/>
                    </a:p>
                    <a:p>
                      <a:pPr algn="l"/>
                      <a:r>
                        <a:rPr lang="en-US" baseline="0" dirty="0"/>
                        <a:t>Kos </a:t>
                      </a:r>
                      <a:r>
                        <a:rPr lang="en-US" baseline="0" dirty="0" err="1"/>
                        <a:t>McD</a:t>
                      </a:r>
                      <a:r>
                        <a:rPr lang="en-US" baseline="0" dirty="0"/>
                        <a:t> yang </a:t>
                      </a:r>
                      <a:r>
                        <a:rPr lang="en-US" baseline="0" dirty="0" err="1"/>
                        <a:t>lebih</a:t>
                      </a:r>
                      <a:r>
                        <a:rPr lang="en-US" baseline="0" dirty="0"/>
                        <a:t> </a:t>
                      </a:r>
                      <a:r>
                        <a:rPr lang="en-US" baseline="0" dirty="0" err="1"/>
                        <a:t>murah</a:t>
                      </a:r>
                      <a:endParaRPr lang="en-US" baseline="0" dirty="0"/>
                    </a:p>
                  </a:txBody>
                  <a:tcPr anchor="ctr"/>
                </a:tc>
                <a:tc>
                  <a:txBody>
                    <a:bodyPr/>
                    <a:lstStyle/>
                    <a:p>
                      <a:pPr algn="l"/>
                      <a:r>
                        <a:rPr lang="en-US" dirty="0" err="1"/>
                        <a:t>Tenaga</a:t>
                      </a:r>
                      <a:r>
                        <a:rPr lang="en-US" baseline="0" dirty="0"/>
                        <a:t> </a:t>
                      </a:r>
                      <a:r>
                        <a:rPr lang="en-US" baseline="0" dirty="0" err="1"/>
                        <a:t>waktu</a:t>
                      </a:r>
                      <a:r>
                        <a:rPr lang="en-US" baseline="0" dirty="0"/>
                        <a:t> </a:t>
                      </a:r>
                      <a:r>
                        <a:rPr lang="en-US" baseline="0" dirty="0" err="1"/>
                        <a:t>puncak</a:t>
                      </a:r>
                      <a:r>
                        <a:rPr lang="en-US" baseline="0" dirty="0"/>
                        <a:t>	: RM </a:t>
                      </a:r>
                      <a:r>
                        <a:rPr lang="en-US" b="1" baseline="0" dirty="0">
                          <a:solidFill>
                            <a:srgbClr val="FF0000"/>
                          </a:solidFill>
                        </a:rPr>
                        <a:t>0.365</a:t>
                      </a:r>
                      <a:r>
                        <a:rPr lang="en-US" baseline="0" dirty="0"/>
                        <a:t> per kWh</a:t>
                      </a:r>
                    </a:p>
                    <a:p>
                      <a:pPr algn="l"/>
                      <a:r>
                        <a:rPr lang="en-US" baseline="0" dirty="0" err="1"/>
                        <a:t>Tenaga</a:t>
                      </a:r>
                      <a:r>
                        <a:rPr lang="en-US" baseline="0" dirty="0"/>
                        <a:t> </a:t>
                      </a:r>
                      <a:r>
                        <a:rPr lang="en-US" baseline="0" dirty="0" err="1"/>
                        <a:t>luar</a:t>
                      </a:r>
                      <a:r>
                        <a:rPr lang="en-US" baseline="0" dirty="0"/>
                        <a:t> </a:t>
                      </a:r>
                      <a:r>
                        <a:rPr lang="en-US" baseline="0" dirty="0" err="1"/>
                        <a:t>waktu</a:t>
                      </a:r>
                      <a:r>
                        <a:rPr lang="en-US" baseline="0" dirty="0"/>
                        <a:t> </a:t>
                      </a:r>
                      <a:r>
                        <a:rPr lang="en-US" baseline="0" dirty="0" err="1"/>
                        <a:t>puncak</a:t>
                      </a:r>
                      <a:r>
                        <a:rPr lang="en-US" baseline="0" dirty="0"/>
                        <a:t>	: RM </a:t>
                      </a:r>
                      <a:r>
                        <a:rPr lang="en-US" b="1" baseline="0" dirty="0">
                          <a:solidFill>
                            <a:srgbClr val="FF0000"/>
                          </a:solidFill>
                        </a:rPr>
                        <a:t>0.365</a:t>
                      </a:r>
                      <a:r>
                        <a:rPr lang="en-US" baseline="0" dirty="0"/>
                        <a:t> per kWh</a:t>
                      </a:r>
                    </a:p>
                    <a:p>
                      <a:pPr algn="l"/>
                      <a:r>
                        <a:rPr lang="en-US" baseline="0" dirty="0" err="1"/>
                        <a:t>Permintaan</a:t>
                      </a:r>
                      <a:r>
                        <a:rPr lang="en-US" baseline="0" dirty="0"/>
                        <a:t> </a:t>
                      </a:r>
                      <a:r>
                        <a:rPr lang="en-US" baseline="0" dirty="0" err="1"/>
                        <a:t>maksimum</a:t>
                      </a:r>
                      <a:r>
                        <a:rPr lang="en-US" baseline="0" dirty="0"/>
                        <a:t>           : RM 30.30 per kW</a:t>
                      </a:r>
                      <a:endParaRPr lang="en-US" dirty="0"/>
                    </a:p>
                  </a:txBody>
                  <a:tcPr anchor="ctr"/>
                </a:tc>
                <a:extLst>
                  <a:ext uri="{0D108BD9-81ED-4DB2-BD59-A6C34878D82A}">
                    <a16:rowId xmlns:a16="http://schemas.microsoft.com/office/drawing/2014/main" val="10001"/>
                  </a:ext>
                </a:extLst>
              </a:tr>
              <a:tr h="2298700">
                <a:tc>
                  <a:txBody>
                    <a:bodyPr/>
                    <a:lstStyle/>
                    <a:p>
                      <a:pPr algn="ctr"/>
                      <a:r>
                        <a:rPr lang="en-US" sz="5400" dirty="0"/>
                        <a:t>C2</a:t>
                      </a:r>
                    </a:p>
                  </a:txBody>
                  <a:tcPr anchor="ctr"/>
                </a:tc>
                <a:tc>
                  <a:txBody>
                    <a:bodyPr/>
                    <a:lstStyle/>
                    <a:p>
                      <a:pPr algn="l"/>
                      <a:r>
                        <a:rPr lang="en-US" dirty="0" err="1"/>
                        <a:t>Caj</a:t>
                      </a:r>
                      <a:r>
                        <a:rPr lang="en-US" dirty="0"/>
                        <a:t> </a:t>
                      </a:r>
                      <a:r>
                        <a:rPr lang="en-US" dirty="0" err="1"/>
                        <a:t>lebih</a:t>
                      </a:r>
                      <a:r>
                        <a:rPr lang="en-US" dirty="0"/>
                        <a:t> </a:t>
                      </a:r>
                      <a:r>
                        <a:rPr lang="en-US" dirty="0" err="1"/>
                        <a:t>murah</a:t>
                      </a:r>
                      <a:r>
                        <a:rPr lang="en-US" baseline="0" dirty="0"/>
                        <a:t> </a:t>
                      </a:r>
                      <a:r>
                        <a:rPr lang="en-US" baseline="0" dirty="0" err="1"/>
                        <a:t>untuk</a:t>
                      </a:r>
                      <a:r>
                        <a:rPr lang="en-US" baseline="0" dirty="0"/>
                        <a:t> </a:t>
                      </a:r>
                      <a:r>
                        <a:rPr lang="en-US" baseline="0" dirty="0" err="1"/>
                        <a:t>waktu</a:t>
                      </a:r>
                      <a:r>
                        <a:rPr lang="en-US" baseline="0" dirty="0"/>
                        <a:t> </a:t>
                      </a:r>
                      <a:r>
                        <a:rPr lang="en-US" baseline="0" dirty="0" err="1"/>
                        <a:t>luar</a:t>
                      </a:r>
                      <a:r>
                        <a:rPr lang="en-US" baseline="0" dirty="0"/>
                        <a:t> </a:t>
                      </a:r>
                      <a:r>
                        <a:rPr lang="en-US" baseline="0" dirty="0" err="1"/>
                        <a:t>puncak</a:t>
                      </a:r>
                      <a:endParaRPr lang="en-US" dirty="0"/>
                    </a:p>
                    <a:p>
                      <a:pPr algn="l"/>
                      <a:endParaRPr lang="en-US" dirty="0"/>
                    </a:p>
                    <a:p>
                      <a:pPr algn="l"/>
                      <a:r>
                        <a:rPr lang="en-US" dirty="0"/>
                        <a:t>Kos </a:t>
                      </a:r>
                      <a:r>
                        <a:rPr lang="en-US" dirty="0" err="1"/>
                        <a:t>McD</a:t>
                      </a:r>
                      <a:r>
                        <a:rPr lang="en-US" dirty="0"/>
                        <a:t> yang </a:t>
                      </a:r>
                      <a:r>
                        <a:rPr lang="en-US" dirty="0" err="1"/>
                        <a:t>sangat</a:t>
                      </a:r>
                      <a:r>
                        <a:rPr lang="en-US" dirty="0"/>
                        <a:t> MAHAL</a:t>
                      </a:r>
                    </a:p>
                  </a:txBody>
                  <a:tcPr anchor="ctr"/>
                </a:tc>
                <a:tc>
                  <a:txBody>
                    <a:bodyPr/>
                    <a:lstStyle/>
                    <a:p>
                      <a:pPr algn="l"/>
                      <a:r>
                        <a:rPr lang="en-US" baseline="0" dirty="0" err="1"/>
                        <a:t>Tenaga</a:t>
                      </a:r>
                      <a:r>
                        <a:rPr lang="en-US" baseline="0" dirty="0"/>
                        <a:t> </a:t>
                      </a:r>
                      <a:r>
                        <a:rPr lang="en-US" baseline="0" dirty="0" err="1"/>
                        <a:t>waktu</a:t>
                      </a:r>
                      <a:r>
                        <a:rPr lang="en-US" baseline="0" dirty="0"/>
                        <a:t> </a:t>
                      </a:r>
                      <a:r>
                        <a:rPr lang="en-US" baseline="0" dirty="0" err="1"/>
                        <a:t>puncak</a:t>
                      </a:r>
                      <a:r>
                        <a:rPr lang="en-US" baseline="0" dirty="0"/>
                        <a:t>	: RM </a:t>
                      </a:r>
                      <a:r>
                        <a:rPr lang="en-US" baseline="0" dirty="0">
                          <a:solidFill>
                            <a:srgbClr val="FF0000"/>
                          </a:solidFill>
                        </a:rPr>
                        <a:t>0.365</a:t>
                      </a:r>
                      <a:r>
                        <a:rPr lang="en-US" baseline="0" dirty="0"/>
                        <a:t> per kWh</a:t>
                      </a:r>
                    </a:p>
                    <a:p>
                      <a:pPr algn="l"/>
                      <a:r>
                        <a:rPr lang="en-US" baseline="0" dirty="0" err="1"/>
                        <a:t>Tenaga</a:t>
                      </a:r>
                      <a:r>
                        <a:rPr lang="en-US" baseline="0" dirty="0"/>
                        <a:t> </a:t>
                      </a:r>
                      <a:r>
                        <a:rPr lang="en-US" baseline="0" dirty="0" err="1"/>
                        <a:t>luar</a:t>
                      </a:r>
                      <a:r>
                        <a:rPr lang="en-US" baseline="0" dirty="0"/>
                        <a:t> </a:t>
                      </a:r>
                      <a:r>
                        <a:rPr lang="en-US" baseline="0" dirty="0" err="1"/>
                        <a:t>waktu</a:t>
                      </a:r>
                      <a:r>
                        <a:rPr lang="en-US" baseline="0" dirty="0"/>
                        <a:t> </a:t>
                      </a:r>
                      <a:r>
                        <a:rPr lang="en-US" baseline="0" dirty="0" err="1"/>
                        <a:t>puncak</a:t>
                      </a:r>
                      <a:r>
                        <a:rPr lang="en-US" baseline="0" dirty="0"/>
                        <a:t>	: RM </a:t>
                      </a:r>
                      <a:r>
                        <a:rPr lang="en-US" baseline="0" dirty="0">
                          <a:solidFill>
                            <a:srgbClr val="FF0000"/>
                          </a:solidFill>
                        </a:rPr>
                        <a:t>0.224</a:t>
                      </a:r>
                      <a:r>
                        <a:rPr lang="en-US" baseline="0" dirty="0"/>
                        <a:t> per kWh</a:t>
                      </a:r>
                    </a:p>
                    <a:p>
                      <a:pPr algn="l"/>
                      <a:r>
                        <a:rPr lang="en-US" baseline="0" dirty="0" err="1"/>
                        <a:t>Permintaan</a:t>
                      </a:r>
                      <a:r>
                        <a:rPr lang="en-US" baseline="0" dirty="0"/>
                        <a:t> </a:t>
                      </a:r>
                      <a:r>
                        <a:rPr lang="en-US" baseline="0" dirty="0" err="1"/>
                        <a:t>maksimum</a:t>
                      </a:r>
                      <a:r>
                        <a:rPr lang="en-US" baseline="0" dirty="0"/>
                        <a:t>	: RM </a:t>
                      </a:r>
                      <a:r>
                        <a:rPr lang="en-US" baseline="0" dirty="0">
                          <a:solidFill>
                            <a:srgbClr val="FF0000"/>
                          </a:solidFill>
                        </a:rPr>
                        <a:t>45.10 per kW</a:t>
                      </a:r>
                      <a:endParaRPr lang="en-US" dirty="0">
                        <a:solidFill>
                          <a:srgbClr val="FF0000"/>
                        </a:solidFill>
                      </a:endParaRPr>
                    </a:p>
                  </a:txBody>
                  <a:tcPr anchor="ctr"/>
                </a:tc>
                <a:extLst>
                  <a:ext uri="{0D108BD9-81ED-4DB2-BD59-A6C34878D82A}">
                    <a16:rowId xmlns:a16="http://schemas.microsoft.com/office/drawing/2014/main" val="10002"/>
                  </a:ext>
                </a:extLst>
              </a:tr>
            </a:tbl>
          </a:graphicData>
        </a:graphic>
      </p:graphicFrame>
      <p:sp>
        <p:nvSpPr>
          <p:cNvPr id="4" name="Footer Placeholder 2">
            <a:extLst>
              <a:ext uri="{FF2B5EF4-FFF2-40B4-BE49-F238E27FC236}">
                <a16:creationId xmlns:a16="http://schemas.microsoft.com/office/drawing/2014/main" id="{4BDB0E77-000A-4431-A084-DCF15CE2C510}"/>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1450460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6480"/>
            <a:ext cx="8229600" cy="480127"/>
          </a:xfrm>
          <a:noFill/>
        </p:spPr>
        <p:txBody>
          <a:bodyPr vert="horz" wrap="square" lIns="91435" tIns="45718" rIns="91435" bIns="45718" rtlCol="0" anchor="ctr">
            <a:spAutoFit/>
          </a:bodyPr>
          <a:lstStyle/>
          <a:p>
            <a:pPr algn="r">
              <a:spcBef>
                <a:spcPts val="0"/>
              </a:spcBef>
            </a:pP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Tariff C</a:t>
            </a:r>
          </a:p>
        </p:txBody>
      </p:sp>
      <p:graphicFrame>
        <p:nvGraphicFramePr>
          <p:cNvPr id="3" name="Table 2"/>
          <p:cNvGraphicFramePr>
            <a:graphicFrameLocks noGrp="1"/>
          </p:cNvGraphicFramePr>
          <p:nvPr>
            <p:extLst>
              <p:ext uri="{D42A27DB-BD31-4B8C-83A1-F6EECF244321}">
                <p14:modId xmlns:p14="http://schemas.microsoft.com/office/powerpoint/2010/main" val="3337791273"/>
              </p:ext>
            </p:extLst>
          </p:nvPr>
        </p:nvGraphicFramePr>
        <p:xfrm>
          <a:off x="152400" y="914400"/>
          <a:ext cx="8686800" cy="5468620"/>
        </p:xfrm>
        <a:graphic>
          <a:graphicData uri="http://schemas.openxmlformats.org/drawingml/2006/table">
            <a:tbl>
              <a:tblPr firstRow="1" bandRow="1">
                <a:tableStyleId>{5C22544A-7EE6-4342-B048-85BDC9FD1C3A}</a:tableStyleId>
              </a:tblPr>
              <a:tblGrid>
                <a:gridCol w="3545633">
                  <a:extLst>
                    <a:ext uri="{9D8B030D-6E8A-4147-A177-3AD203B41FA5}">
                      <a16:colId xmlns:a16="http://schemas.microsoft.com/office/drawing/2014/main" val="20000"/>
                    </a:ext>
                  </a:extLst>
                </a:gridCol>
                <a:gridCol w="5141167">
                  <a:extLst>
                    <a:ext uri="{9D8B030D-6E8A-4147-A177-3AD203B41FA5}">
                      <a16:colId xmlns:a16="http://schemas.microsoft.com/office/drawing/2014/main" val="20001"/>
                    </a:ext>
                  </a:extLst>
                </a:gridCol>
              </a:tblGrid>
              <a:tr h="609600">
                <a:tc>
                  <a:txBody>
                    <a:bodyPr/>
                    <a:lstStyle/>
                    <a:p>
                      <a:pPr algn="ctr"/>
                      <a:r>
                        <a:rPr lang="en-US" dirty="0"/>
                        <a:t>Tariff</a:t>
                      </a:r>
                    </a:p>
                  </a:txBody>
                  <a:tcPr anchor="ctr"/>
                </a:tc>
                <a:tc>
                  <a:txBody>
                    <a:bodyPr/>
                    <a:lstStyle/>
                    <a:p>
                      <a:pPr algn="ctr"/>
                      <a:r>
                        <a:rPr lang="en-US" dirty="0" err="1"/>
                        <a:t>Keterangan</a:t>
                      </a:r>
                      <a:endParaRPr lang="en-US" dirty="0"/>
                    </a:p>
                  </a:txBody>
                  <a:tcPr anchor="ctr"/>
                </a:tc>
                <a:extLst>
                  <a:ext uri="{0D108BD9-81ED-4DB2-BD59-A6C34878D82A}">
                    <a16:rowId xmlns:a16="http://schemas.microsoft.com/office/drawing/2014/main" val="10000"/>
                  </a:ext>
                </a:extLst>
              </a:tr>
              <a:tr h="2298700">
                <a:tc>
                  <a:txBody>
                    <a:bodyPr/>
                    <a:lstStyle/>
                    <a:p>
                      <a:pPr algn="ctr"/>
                      <a:r>
                        <a:rPr lang="en-US" sz="5400" dirty="0"/>
                        <a:t>C1</a:t>
                      </a:r>
                    </a:p>
                  </a:txBody>
                  <a:tcPr anchor="ctr"/>
                </a:tc>
                <a:tc>
                  <a:txBody>
                    <a:bodyPr/>
                    <a:lstStyle/>
                    <a:p>
                      <a:pPr algn="l"/>
                      <a:r>
                        <a:rPr lang="en-US" dirty="0" err="1"/>
                        <a:t>Baik</a:t>
                      </a:r>
                      <a:r>
                        <a:rPr lang="en-US" dirty="0"/>
                        <a:t> </a:t>
                      </a:r>
                      <a:r>
                        <a:rPr lang="en-US" dirty="0" err="1"/>
                        <a:t>untuk</a:t>
                      </a:r>
                      <a:r>
                        <a:rPr lang="en-US" dirty="0"/>
                        <a:t> </a:t>
                      </a:r>
                      <a:r>
                        <a:rPr lang="en-US" dirty="0" err="1"/>
                        <a:t>mereka</a:t>
                      </a:r>
                      <a:r>
                        <a:rPr lang="en-US" baseline="0" dirty="0"/>
                        <a:t> yang </a:t>
                      </a:r>
                      <a:r>
                        <a:rPr lang="en-US" baseline="0" dirty="0" err="1"/>
                        <a:t>menggunakan</a:t>
                      </a:r>
                      <a:r>
                        <a:rPr lang="en-US" baseline="0" dirty="0"/>
                        <a:t> </a:t>
                      </a:r>
                      <a:r>
                        <a:rPr lang="en-US" baseline="0" dirty="0" err="1"/>
                        <a:t>banyak</a:t>
                      </a:r>
                      <a:r>
                        <a:rPr lang="en-US" baseline="0" dirty="0"/>
                        <a:t> </a:t>
                      </a:r>
                      <a:r>
                        <a:rPr lang="en-US" baseline="0" dirty="0" err="1"/>
                        <a:t>tenaga</a:t>
                      </a:r>
                      <a:r>
                        <a:rPr lang="en-US" baseline="0" dirty="0"/>
                        <a:t> </a:t>
                      </a:r>
                      <a:r>
                        <a:rPr lang="en-US" baseline="0" dirty="0" err="1"/>
                        <a:t>pada</a:t>
                      </a:r>
                      <a:r>
                        <a:rPr lang="en-US" baseline="0" dirty="0"/>
                        <a:t> </a:t>
                      </a:r>
                      <a:r>
                        <a:rPr lang="en-US" baseline="0" dirty="0" err="1"/>
                        <a:t>waktu</a:t>
                      </a:r>
                      <a:r>
                        <a:rPr lang="en-US" baseline="0" dirty="0"/>
                        <a:t> </a:t>
                      </a:r>
                      <a:r>
                        <a:rPr lang="en-US" baseline="0" dirty="0" err="1"/>
                        <a:t>puncak</a:t>
                      </a:r>
                      <a:r>
                        <a:rPr lang="en-US" baseline="0" dirty="0"/>
                        <a:t> </a:t>
                      </a:r>
                      <a:r>
                        <a:rPr lang="en-US" baseline="0" dirty="0" err="1"/>
                        <a:t>dan</a:t>
                      </a:r>
                      <a:r>
                        <a:rPr lang="en-US" baseline="0" dirty="0"/>
                        <a:t> </a:t>
                      </a:r>
                      <a:r>
                        <a:rPr lang="en-US" baseline="0" dirty="0" err="1"/>
                        <a:t>sedikit</a:t>
                      </a:r>
                      <a:r>
                        <a:rPr lang="en-US" baseline="0" dirty="0"/>
                        <a:t> </a:t>
                      </a:r>
                      <a:r>
                        <a:rPr lang="en-US" baseline="0" dirty="0" err="1"/>
                        <a:t>tenaga</a:t>
                      </a:r>
                      <a:r>
                        <a:rPr lang="en-US" baseline="0" dirty="0"/>
                        <a:t> di </a:t>
                      </a:r>
                      <a:r>
                        <a:rPr lang="en-US" baseline="0" dirty="0" err="1"/>
                        <a:t>luar</a:t>
                      </a:r>
                      <a:r>
                        <a:rPr lang="en-US" baseline="0" dirty="0"/>
                        <a:t> </a:t>
                      </a:r>
                      <a:r>
                        <a:rPr lang="en-US" baseline="0" dirty="0" err="1"/>
                        <a:t>waktu</a:t>
                      </a:r>
                      <a:r>
                        <a:rPr lang="en-US" baseline="0" dirty="0"/>
                        <a:t> </a:t>
                      </a:r>
                      <a:r>
                        <a:rPr lang="en-US" baseline="0" dirty="0" err="1"/>
                        <a:t>puncak</a:t>
                      </a:r>
                      <a:endParaRPr lang="en-US" dirty="0"/>
                    </a:p>
                    <a:p>
                      <a:pPr algn="l"/>
                      <a:endParaRPr lang="en-US" baseline="0" dirty="0"/>
                    </a:p>
                    <a:p>
                      <a:pPr algn="l"/>
                      <a:r>
                        <a:rPr lang="en-US" baseline="0" dirty="0" err="1"/>
                        <a:t>Boleh</a:t>
                      </a:r>
                      <a:r>
                        <a:rPr lang="en-US" baseline="0" dirty="0"/>
                        <a:t> </a:t>
                      </a:r>
                      <a:r>
                        <a:rPr lang="en-US" baseline="0" dirty="0" err="1"/>
                        <a:t>mengaplikasikan</a:t>
                      </a:r>
                      <a:r>
                        <a:rPr lang="en-US" baseline="0" dirty="0"/>
                        <a:t> </a:t>
                      </a:r>
                      <a:r>
                        <a:rPr lang="en-US" baseline="0" dirty="0" err="1"/>
                        <a:t>diskaun</a:t>
                      </a:r>
                      <a:r>
                        <a:rPr lang="en-US" baseline="0" dirty="0"/>
                        <a:t> </a:t>
                      </a:r>
                      <a:r>
                        <a:rPr lang="en-US" baseline="0" dirty="0" err="1"/>
                        <a:t>istimewa</a:t>
                      </a:r>
                      <a:r>
                        <a:rPr lang="en-US" baseline="0" dirty="0"/>
                        <a:t> : OPTR</a:t>
                      </a:r>
                    </a:p>
                    <a:p>
                      <a:pPr algn="l"/>
                      <a:r>
                        <a:rPr lang="en-US" baseline="0" dirty="0"/>
                        <a:t>- 20% </a:t>
                      </a:r>
                      <a:r>
                        <a:rPr lang="en-US" baseline="0" dirty="0" err="1"/>
                        <a:t>diskaun</a:t>
                      </a:r>
                      <a:r>
                        <a:rPr lang="en-US" baseline="0" dirty="0"/>
                        <a:t> </a:t>
                      </a:r>
                      <a:r>
                        <a:rPr lang="en-US" baseline="0" dirty="0" err="1"/>
                        <a:t>untuk</a:t>
                      </a:r>
                      <a:r>
                        <a:rPr lang="en-US" baseline="0" dirty="0"/>
                        <a:t> </a:t>
                      </a:r>
                      <a:r>
                        <a:rPr lang="en-US" baseline="0" dirty="0" err="1"/>
                        <a:t>penggunaan</a:t>
                      </a:r>
                      <a:r>
                        <a:rPr lang="en-US" baseline="0" dirty="0"/>
                        <a:t> </a:t>
                      </a:r>
                      <a:r>
                        <a:rPr lang="en-US" baseline="0" dirty="0" err="1"/>
                        <a:t>tenaga</a:t>
                      </a:r>
                      <a:r>
                        <a:rPr lang="en-US" baseline="0" dirty="0"/>
                        <a:t> di </a:t>
                      </a:r>
                      <a:r>
                        <a:rPr lang="en-US" baseline="0" dirty="0" err="1"/>
                        <a:t>luar</a:t>
                      </a:r>
                      <a:r>
                        <a:rPr lang="en-US" baseline="0" dirty="0"/>
                        <a:t> </a:t>
                      </a:r>
                      <a:r>
                        <a:rPr lang="en-US" baseline="0" dirty="0" err="1"/>
                        <a:t>waktu</a:t>
                      </a:r>
                      <a:r>
                        <a:rPr lang="en-US" baseline="0" dirty="0"/>
                        <a:t> </a:t>
                      </a:r>
                      <a:r>
                        <a:rPr lang="en-US" baseline="0" dirty="0" err="1"/>
                        <a:t>puncak</a:t>
                      </a:r>
                      <a:endParaRPr lang="en-US" dirty="0"/>
                    </a:p>
                  </a:txBody>
                  <a:tcPr anchor="ctr"/>
                </a:tc>
                <a:extLst>
                  <a:ext uri="{0D108BD9-81ED-4DB2-BD59-A6C34878D82A}">
                    <a16:rowId xmlns:a16="http://schemas.microsoft.com/office/drawing/2014/main" val="10001"/>
                  </a:ext>
                </a:extLst>
              </a:tr>
              <a:tr h="2298700">
                <a:tc>
                  <a:txBody>
                    <a:bodyPr/>
                    <a:lstStyle/>
                    <a:p>
                      <a:pPr algn="ctr"/>
                      <a:r>
                        <a:rPr lang="en-US" sz="5400" dirty="0"/>
                        <a:t>C2</a:t>
                      </a:r>
                    </a:p>
                  </a:txBody>
                  <a:tcPr anchor="ctr"/>
                </a:tc>
                <a:tc>
                  <a:txBody>
                    <a:bodyPr/>
                    <a:lstStyle/>
                    <a:p>
                      <a:pPr algn="l"/>
                      <a:r>
                        <a:rPr lang="en-US" dirty="0" err="1"/>
                        <a:t>Baik</a:t>
                      </a:r>
                      <a:r>
                        <a:rPr lang="en-US" dirty="0"/>
                        <a:t> </a:t>
                      </a:r>
                      <a:r>
                        <a:rPr lang="en-US" dirty="0" err="1"/>
                        <a:t>untuk</a:t>
                      </a:r>
                      <a:r>
                        <a:rPr lang="en-US" baseline="0" dirty="0"/>
                        <a:t> </a:t>
                      </a:r>
                      <a:r>
                        <a:rPr lang="en-US" baseline="0" dirty="0" err="1"/>
                        <a:t>mereka</a:t>
                      </a:r>
                      <a:r>
                        <a:rPr lang="en-US" baseline="0" dirty="0"/>
                        <a:t> yang </a:t>
                      </a:r>
                      <a:r>
                        <a:rPr lang="en-US" baseline="0" dirty="0" err="1"/>
                        <a:t>sering</a:t>
                      </a:r>
                      <a:r>
                        <a:rPr lang="en-US" baseline="0" dirty="0"/>
                        <a:t> </a:t>
                      </a:r>
                      <a:r>
                        <a:rPr lang="en-US" baseline="0" dirty="0" err="1"/>
                        <a:t>atau</a:t>
                      </a:r>
                      <a:r>
                        <a:rPr lang="en-US" baseline="0" dirty="0"/>
                        <a:t> </a:t>
                      </a:r>
                      <a:r>
                        <a:rPr lang="en-US" baseline="0" dirty="0" err="1"/>
                        <a:t>hampir</a:t>
                      </a:r>
                      <a:r>
                        <a:rPr lang="en-US" baseline="0" dirty="0"/>
                        <a:t> </a:t>
                      </a:r>
                      <a:r>
                        <a:rPr lang="en-US" baseline="0" dirty="0" err="1"/>
                        <a:t>selalu</a:t>
                      </a:r>
                      <a:r>
                        <a:rPr lang="en-US" baseline="0" dirty="0"/>
                        <a:t> </a:t>
                      </a:r>
                      <a:r>
                        <a:rPr lang="en-US" baseline="0" dirty="0" err="1"/>
                        <a:t>menggunakan</a:t>
                      </a:r>
                      <a:r>
                        <a:rPr lang="en-US" baseline="0" dirty="0"/>
                        <a:t> </a:t>
                      </a:r>
                      <a:r>
                        <a:rPr lang="en-US" baseline="0" dirty="0" err="1"/>
                        <a:t>tenaga</a:t>
                      </a:r>
                      <a:r>
                        <a:rPr lang="en-US" baseline="0" dirty="0"/>
                        <a:t> </a:t>
                      </a:r>
                      <a:r>
                        <a:rPr lang="en-US" baseline="0" dirty="0" err="1"/>
                        <a:t>pada</a:t>
                      </a:r>
                      <a:r>
                        <a:rPr lang="en-US" baseline="0" dirty="0"/>
                        <a:t> </a:t>
                      </a:r>
                      <a:r>
                        <a:rPr lang="en-US" baseline="0" dirty="0" err="1"/>
                        <a:t>waktu</a:t>
                      </a:r>
                      <a:r>
                        <a:rPr lang="en-US" baseline="0" dirty="0"/>
                        <a:t> </a:t>
                      </a:r>
                      <a:r>
                        <a:rPr lang="en-US" baseline="0" dirty="0" err="1"/>
                        <a:t>puncak</a:t>
                      </a:r>
                      <a:r>
                        <a:rPr lang="en-US" baseline="0" dirty="0"/>
                        <a:t> </a:t>
                      </a:r>
                      <a:r>
                        <a:rPr lang="en-US" baseline="0" dirty="0" err="1"/>
                        <a:t>dan</a:t>
                      </a:r>
                      <a:r>
                        <a:rPr lang="en-US" baseline="0" dirty="0"/>
                        <a:t> </a:t>
                      </a:r>
                      <a:r>
                        <a:rPr lang="en-US" baseline="0" dirty="0" err="1"/>
                        <a:t>luar</a:t>
                      </a:r>
                      <a:r>
                        <a:rPr lang="en-US" baseline="0" dirty="0"/>
                        <a:t> </a:t>
                      </a:r>
                      <a:r>
                        <a:rPr lang="en-US" baseline="0" dirty="0" err="1"/>
                        <a:t>waktu</a:t>
                      </a:r>
                      <a:r>
                        <a:rPr lang="en-US" baseline="0" dirty="0"/>
                        <a:t> </a:t>
                      </a:r>
                      <a:r>
                        <a:rPr lang="en-US" baseline="0" dirty="0" err="1"/>
                        <a:t>puncak</a:t>
                      </a:r>
                      <a:endParaRPr lang="en-US" dirty="0"/>
                    </a:p>
                    <a:p>
                      <a:pPr algn="l"/>
                      <a:r>
                        <a:rPr lang="en-US" baseline="0" dirty="0"/>
                        <a:t>amount of energy during peak and off-peak period</a:t>
                      </a:r>
                    </a:p>
                    <a:p>
                      <a:pPr algn="l"/>
                      <a:endParaRPr lang="en-US" baseline="0" dirty="0"/>
                    </a:p>
                    <a:p>
                      <a:pPr algn="l"/>
                      <a:r>
                        <a:rPr lang="en-US" baseline="0" dirty="0" err="1"/>
                        <a:t>Tiada</a:t>
                      </a:r>
                      <a:r>
                        <a:rPr lang="en-US" baseline="0" dirty="0"/>
                        <a:t> </a:t>
                      </a:r>
                      <a:r>
                        <a:rPr lang="en-US" baseline="0" dirty="0" err="1"/>
                        <a:t>diskaun</a:t>
                      </a:r>
                      <a:r>
                        <a:rPr lang="en-US" baseline="0" dirty="0"/>
                        <a:t>.</a:t>
                      </a:r>
                    </a:p>
                    <a:p>
                      <a:pPr algn="l"/>
                      <a:endParaRPr lang="en-US" baseline="0" dirty="0"/>
                    </a:p>
                    <a:p>
                      <a:pPr algn="l"/>
                      <a:r>
                        <a:rPr lang="en-US" baseline="0" dirty="0" err="1"/>
                        <a:t>Kaedah</a:t>
                      </a:r>
                      <a:r>
                        <a:rPr lang="en-US" baseline="0" dirty="0"/>
                        <a:t> </a:t>
                      </a:r>
                      <a:r>
                        <a:rPr lang="en-US" baseline="0" dirty="0" err="1"/>
                        <a:t>penjimatan</a:t>
                      </a:r>
                      <a:r>
                        <a:rPr lang="en-US" baseline="0" dirty="0"/>
                        <a:t> </a:t>
                      </a:r>
                      <a:r>
                        <a:rPr lang="en-US" baseline="0" dirty="0" err="1"/>
                        <a:t>adalah</a:t>
                      </a:r>
                      <a:r>
                        <a:rPr lang="en-US" baseline="0" dirty="0"/>
                        <a:t> </a:t>
                      </a:r>
                      <a:r>
                        <a:rPr lang="en-US" baseline="0" dirty="0" err="1"/>
                        <a:t>untuk</a:t>
                      </a:r>
                      <a:r>
                        <a:rPr lang="en-US" baseline="0" dirty="0"/>
                        <a:t> </a:t>
                      </a:r>
                      <a:r>
                        <a:rPr lang="en-US" baseline="0" dirty="0" err="1"/>
                        <a:t>menggunakan</a:t>
                      </a:r>
                      <a:r>
                        <a:rPr lang="en-US" baseline="0" dirty="0"/>
                        <a:t> </a:t>
                      </a:r>
                      <a:r>
                        <a:rPr lang="en-US" baseline="0" dirty="0" err="1"/>
                        <a:t>tenaga</a:t>
                      </a:r>
                      <a:r>
                        <a:rPr lang="en-US" baseline="0" dirty="0"/>
                        <a:t> di </a:t>
                      </a:r>
                      <a:r>
                        <a:rPr lang="en-US" baseline="0" dirty="0" err="1"/>
                        <a:t>luar</a:t>
                      </a:r>
                      <a:r>
                        <a:rPr lang="en-US" baseline="0" dirty="0"/>
                        <a:t> </a:t>
                      </a:r>
                      <a:r>
                        <a:rPr lang="en-US" baseline="0" dirty="0" err="1"/>
                        <a:t>waktu</a:t>
                      </a:r>
                      <a:r>
                        <a:rPr lang="en-US" baseline="0" dirty="0"/>
                        <a:t> </a:t>
                      </a:r>
                      <a:r>
                        <a:rPr lang="en-US" baseline="0" dirty="0" err="1"/>
                        <a:t>puncak</a:t>
                      </a:r>
                      <a:r>
                        <a:rPr lang="en-US" baseline="0" dirty="0"/>
                        <a:t>.</a:t>
                      </a:r>
                    </a:p>
                  </a:txBody>
                  <a:tcPr anchor="ctr"/>
                </a:tc>
                <a:extLst>
                  <a:ext uri="{0D108BD9-81ED-4DB2-BD59-A6C34878D82A}">
                    <a16:rowId xmlns:a16="http://schemas.microsoft.com/office/drawing/2014/main" val="10002"/>
                  </a:ext>
                </a:extLst>
              </a:tr>
            </a:tbl>
          </a:graphicData>
        </a:graphic>
      </p:graphicFrame>
      <p:sp>
        <p:nvSpPr>
          <p:cNvPr id="4" name="Footer Placeholder 2">
            <a:extLst>
              <a:ext uri="{FF2B5EF4-FFF2-40B4-BE49-F238E27FC236}">
                <a16:creationId xmlns:a16="http://schemas.microsoft.com/office/drawing/2014/main" id="{3106DDE5-1D77-4EBB-A955-BE62326ECD63}"/>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1453677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1555"/>
            <a:ext cx="8229600" cy="480127"/>
          </a:xfrm>
          <a:noFill/>
        </p:spPr>
        <p:txBody>
          <a:bodyPr vert="horz" wrap="square" lIns="91435" tIns="45718" rIns="91435" bIns="45718" rtlCol="0" anchor="ctr">
            <a:spAutoFit/>
          </a:bodyPr>
          <a:lstStyle/>
          <a:p>
            <a:pPr algn="r">
              <a:spcBef>
                <a:spcPts val="0"/>
              </a:spcBef>
            </a:pP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Bill TNB C1</a:t>
            </a:r>
          </a:p>
        </p:txBody>
      </p:sp>
      <p:pic>
        <p:nvPicPr>
          <p:cNvPr id="4" name="Picture 2" descr="SampleTNB Bill.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232011" y="1981200"/>
            <a:ext cx="867997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user\Desktop\TNB Bill Ala Big Mac\ur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09600"/>
            <a:ext cx="1728787" cy="17287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9306" y="2895600"/>
            <a:ext cx="8652681" cy="382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2719" y="3657600"/>
            <a:ext cx="8652681"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1603612" y="4388893"/>
            <a:ext cx="6625987" cy="1752600"/>
          </a:xfrm>
          <a:prstGeom prst="wedgeRoundRectCallout">
            <a:avLst>
              <a:gd name="adj1" fmla="val 11854"/>
              <a:gd name="adj2" fmla="val -8364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000" dirty="0" err="1"/>
              <a:t>Tenaga</a:t>
            </a:r>
            <a:r>
              <a:rPr lang="en-US" sz="2000" dirty="0"/>
              <a:t> (kWh) </a:t>
            </a:r>
            <a:r>
              <a:rPr lang="en-US" sz="2000" dirty="0" err="1"/>
              <a:t>dibahagikan</a:t>
            </a:r>
            <a:r>
              <a:rPr lang="en-US" sz="2000" dirty="0"/>
              <a:t> </a:t>
            </a:r>
            <a:r>
              <a:rPr lang="en-US" sz="2000" dirty="0" err="1"/>
              <a:t>kepada</a:t>
            </a:r>
            <a:r>
              <a:rPr lang="en-US" sz="2000" dirty="0"/>
              <a:t> </a:t>
            </a:r>
            <a:r>
              <a:rPr lang="en-US" sz="2000" dirty="0" err="1"/>
              <a:t>waktu</a:t>
            </a:r>
            <a:r>
              <a:rPr lang="en-US" sz="2000" dirty="0"/>
              <a:t> </a:t>
            </a:r>
            <a:r>
              <a:rPr lang="en-US" sz="2000" dirty="0" err="1"/>
              <a:t>puncak</a:t>
            </a:r>
            <a:r>
              <a:rPr lang="en-US" sz="2000" dirty="0"/>
              <a:t> </a:t>
            </a:r>
            <a:r>
              <a:rPr lang="en-US" sz="2000" dirty="0" err="1"/>
              <a:t>dan</a:t>
            </a:r>
            <a:r>
              <a:rPr lang="en-US" sz="2000" dirty="0"/>
              <a:t> </a:t>
            </a:r>
            <a:r>
              <a:rPr lang="en-US" sz="2000" dirty="0" err="1"/>
              <a:t>waktu</a:t>
            </a:r>
            <a:r>
              <a:rPr lang="en-US" sz="2000" dirty="0"/>
              <a:t> </a:t>
            </a:r>
            <a:r>
              <a:rPr lang="en-US" sz="2000" dirty="0" err="1"/>
              <a:t>luar</a:t>
            </a:r>
            <a:r>
              <a:rPr lang="en-US" sz="2000" dirty="0"/>
              <a:t> </a:t>
            </a:r>
            <a:r>
              <a:rPr lang="en-US" sz="2000" dirty="0" err="1"/>
              <a:t>puncak</a:t>
            </a:r>
            <a:r>
              <a:rPr lang="en-US" sz="2000" dirty="0"/>
              <a:t>.</a:t>
            </a:r>
          </a:p>
          <a:p>
            <a:endParaRPr lang="en-US" sz="2000" dirty="0"/>
          </a:p>
          <a:p>
            <a:r>
              <a:rPr lang="en-US" sz="2000" dirty="0" err="1"/>
              <a:t>Memandangkan</a:t>
            </a:r>
            <a:r>
              <a:rPr lang="en-US" sz="2000" dirty="0"/>
              <a:t> </a:t>
            </a:r>
            <a:r>
              <a:rPr lang="en-US" sz="2000" dirty="0" err="1"/>
              <a:t>pelanggan</a:t>
            </a:r>
            <a:r>
              <a:rPr lang="en-US" sz="2000" dirty="0"/>
              <a:t> in </a:t>
            </a:r>
            <a:r>
              <a:rPr lang="en-US" sz="2000" dirty="0" err="1"/>
              <a:t>mempunyai</a:t>
            </a:r>
            <a:r>
              <a:rPr lang="en-US" sz="2000" dirty="0"/>
              <a:t> OPTR, </a:t>
            </a:r>
            <a:r>
              <a:rPr lang="en-US" sz="2000" dirty="0" err="1"/>
              <a:t>maka</a:t>
            </a:r>
            <a:r>
              <a:rPr lang="en-US" sz="2000" dirty="0"/>
              <a:t> </a:t>
            </a:r>
            <a:r>
              <a:rPr lang="en-US" sz="2000" dirty="0" err="1"/>
              <a:t>beliau</a:t>
            </a:r>
            <a:r>
              <a:rPr lang="en-US" sz="2000" dirty="0"/>
              <a:t> </a:t>
            </a:r>
            <a:r>
              <a:rPr lang="en-US" sz="2000" dirty="0" err="1"/>
              <a:t>akan</a:t>
            </a:r>
            <a:r>
              <a:rPr lang="en-US" sz="2000" dirty="0"/>
              <a:t> </a:t>
            </a:r>
            <a:r>
              <a:rPr lang="en-US" sz="2000" dirty="0" err="1"/>
              <a:t>mendapat</a:t>
            </a:r>
            <a:r>
              <a:rPr lang="en-US" sz="2000" dirty="0"/>
              <a:t> </a:t>
            </a:r>
            <a:r>
              <a:rPr lang="en-US" sz="2000" dirty="0" err="1"/>
              <a:t>diskaun</a:t>
            </a:r>
            <a:r>
              <a:rPr lang="en-US" sz="2000" dirty="0"/>
              <a:t> </a:t>
            </a:r>
            <a:r>
              <a:rPr lang="en-US" sz="2000" dirty="0" err="1"/>
              <a:t>untuk</a:t>
            </a:r>
            <a:r>
              <a:rPr lang="en-US" sz="2000" dirty="0"/>
              <a:t> </a:t>
            </a:r>
            <a:r>
              <a:rPr lang="en-US" sz="2000" dirty="0" err="1"/>
              <a:t>tenaga</a:t>
            </a:r>
            <a:r>
              <a:rPr lang="en-US" sz="2000" dirty="0"/>
              <a:t> yang </a:t>
            </a:r>
            <a:r>
              <a:rPr lang="en-US" sz="2000" dirty="0" err="1"/>
              <a:t>digunakan</a:t>
            </a:r>
            <a:r>
              <a:rPr lang="en-US" sz="2000" dirty="0"/>
              <a:t> </a:t>
            </a:r>
            <a:r>
              <a:rPr lang="en-US" sz="2000" dirty="0" err="1"/>
              <a:t>pada</a:t>
            </a:r>
            <a:r>
              <a:rPr lang="en-US" sz="2000" dirty="0"/>
              <a:t> </a:t>
            </a:r>
            <a:r>
              <a:rPr lang="en-US" sz="2000" dirty="0" err="1"/>
              <a:t>waktu</a:t>
            </a:r>
            <a:r>
              <a:rPr lang="en-US" sz="2000" dirty="0"/>
              <a:t> </a:t>
            </a:r>
            <a:r>
              <a:rPr lang="en-US" sz="2000" dirty="0" err="1"/>
              <a:t>luar</a:t>
            </a:r>
            <a:r>
              <a:rPr lang="en-US" sz="2000" dirty="0"/>
              <a:t> </a:t>
            </a:r>
            <a:r>
              <a:rPr lang="en-US" sz="2000" dirty="0" err="1"/>
              <a:t>puncak</a:t>
            </a:r>
            <a:r>
              <a:rPr lang="en-US" sz="2000" dirty="0"/>
              <a:t>.</a:t>
            </a:r>
          </a:p>
        </p:txBody>
      </p:sp>
      <p:sp>
        <p:nvSpPr>
          <p:cNvPr id="9" name="Footer Placeholder 2">
            <a:extLst>
              <a:ext uri="{FF2B5EF4-FFF2-40B4-BE49-F238E27FC236}">
                <a16:creationId xmlns:a16="http://schemas.microsoft.com/office/drawing/2014/main" id="{DF9CEAB7-0B64-4B5E-BD97-C3B36E4BFA78}"/>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606022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958015"/>
            <a:ext cx="8839200" cy="2338033"/>
          </a:xfrm>
        </p:spPr>
        <p:txBody>
          <a:bodyPr>
            <a:noAutofit/>
          </a:bodyPr>
          <a:lstStyle/>
          <a:p>
            <a:r>
              <a:rPr lang="en-US" sz="1600" dirty="0" err="1"/>
              <a:t>Dikenali</a:t>
            </a:r>
            <a:r>
              <a:rPr lang="en-US" sz="1600" dirty="0"/>
              <a:t> </a:t>
            </a:r>
            <a:r>
              <a:rPr lang="en-US" sz="1600" dirty="0" err="1"/>
              <a:t>sebagai</a:t>
            </a:r>
            <a:r>
              <a:rPr lang="en-US" sz="1600" dirty="0"/>
              <a:t> “PF”</a:t>
            </a:r>
          </a:p>
          <a:p>
            <a:r>
              <a:rPr lang="en-US" sz="1600" dirty="0" err="1"/>
              <a:t>Tidak</a:t>
            </a:r>
            <a:r>
              <a:rPr lang="en-US" sz="1600" dirty="0"/>
              <a:t> </a:t>
            </a:r>
            <a:r>
              <a:rPr lang="en-US" sz="1600" dirty="0" err="1"/>
              <a:t>mempunyai</a:t>
            </a:r>
            <a:r>
              <a:rPr lang="en-US" sz="1600" dirty="0"/>
              <a:t> unit, </a:t>
            </a:r>
            <a:r>
              <a:rPr lang="en-US" sz="1600" dirty="0" err="1"/>
              <a:t>ia</a:t>
            </a:r>
            <a:r>
              <a:rPr lang="en-US" sz="1600" dirty="0"/>
              <a:t> </a:t>
            </a:r>
            <a:r>
              <a:rPr lang="en-US" sz="1600" dirty="0" err="1"/>
              <a:t>adalah</a:t>
            </a:r>
            <a:r>
              <a:rPr lang="en-US" sz="1600" dirty="0"/>
              <a:t> </a:t>
            </a:r>
            <a:r>
              <a:rPr lang="en-US" sz="1600" dirty="0" err="1"/>
              <a:t>nisbah</a:t>
            </a:r>
            <a:endParaRPr lang="en-US" sz="1600" dirty="0"/>
          </a:p>
          <a:p>
            <a:r>
              <a:rPr lang="en-US" sz="1600" dirty="0" err="1"/>
              <a:t>Ia</a:t>
            </a:r>
            <a:r>
              <a:rPr lang="en-US" sz="1600" dirty="0"/>
              <a:t> </a:t>
            </a:r>
            <a:r>
              <a:rPr lang="en-US" sz="1600" dirty="0" err="1"/>
              <a:t>adalah</a:t>
            </a:r>
            <a:r>
              <a:rPr lang="en-US" sz="1600" dirty="0"/>
              <a:t> </a:t>
            </a:r>
            <a:r>
              <a:rPr lang="en-US" sz="1600" dirty="0" err="1"/>
              <a:t>penalti</a:t>
            </a:r>
            <a:r>
              <a:rPr lang="en-US" sz="1600" dirty="0"/>
              <a:t>. (</a:t>
            </a:r>
            <a:r>
              <a:rPr lang="en-US" sz="1600" dirty="0" err="1"/>
              <a:t>Jika</a:t>
            </a:r>
            <a:r>
              <a:rPr lang="en-US" sz="1600" dirty="0"/>
              <a:t> PF </a:t>
            </a:r>
            <a:r>
              <a:rPr lang="en-US" sz="1600" dirty="0" err="1"/>
              <a:t>jatuh</a:t>
            </a:r>
            <a:r>
              <a:rPr lang="en-US" sz="1600" dirty="0"/>
              <a:t> </a:t>
            </a:r>
            <a:r>
              <a:rPr lang="en-US" sz="1600" dirty="0" err="1"/>
              <a:t>dibawah</a:t>
            </a:r>
            <a:r>
              <a:rPr lang="en-US" sz="1600" dirty="0"/>
              <a:t> 0.85)</a:t>
            </a:r>
          </a:p>
          <a:p>
            <a:r>
              <a:rPr lang="en-US" sz="1600" dirty="0" err="1"/>
              <a:t>Contoh</a:t>
            </a:r>
            <a:r>
              <a:rPr lang="en-US" sz="1600" dirty="0"/>
              <a:t> Big Mac : </a:t>
            </a:r>
            <a:r>
              <a:rPr lang="en-US" sz="1600" dirty="0" err="1"/>
              <a:t>Anda</a:t>
            </a:r>
            <a:r>
              <a:rPr lang="en-US" sz="1600" dirty="0"/>
              <a:t> </a:t>
            </a:r>
            <a:r>
              <a:rPr lang="en-US" sz="1600" dirty="0" err="1"/>
              <a:t>membuat</a:t>
            </a:r>
            <a:r>
              <a:rPr lang="en-US" sz="1600" dirty="0"/>
              <a:t> </a:t>
            </a:r>
            <a:r>
              <a:rPr lang="en-US" sz="1600" dirty="0" err="1"/>
              <a:t>pesanan</a:t>
            </a:r>
            <a:r>
              <a:rPr lang="en-US" sz="1600" dirty="0"/>
              <a:t>, </a:t>
            </a:r>
            <a:r>
              <a:rPr lang="en-US" sz="1600" dirty="0" err="1"/>
              <a:t>tetapi</a:t>
            </a:r>
            <a:r>
              <a:rPr lang="en-US" sz="1600" dirty="0"/>
              <a:t> </a:t>
            </a:r>
            <a:r>
              <a:rPr lang="en-US" sz="1600" dirty="0" err="1"/>
              <a:t>memulangkan</a:t>
            </a:r>
            <a:r>
              <a:rPr lang="en-US" sz="1600" dirty="0"/>
              <a:t> </a:t>
            </a:r>
            <a:r>
              <a:rPr lang="en-US" sz="1600" dirty="0" err="1"/>
              <a:t>sebahagian</a:t>
            </a:r>
            <a:r>
              <a:rPr lang="en-US" sz="1600" dirty="0"/>
              <a:t> </a:t>
            </a:r>
            <a:r>
              <a:rPr lang="en-US" sz="1600" dirty="0" err="1"/>
              <a:t>daripadanya</a:t>
            </a:r>
            <a:endParaRPr lang="en-US" sz="1600" dirty="0"/>
          </a:p>
        </p:txBody>
      </p:sp>
      <p:sp>
        <p:nvSpPr>
          <p:cNvPr id="2" name="Title 1"/>
          <p:cNvSpPr>
            <a:spLocks noGrp="1"/>
          </p:cNvSpPr>
          <p:nvPr>
            <p:ph type="title" idx="4294967295"/>
          </p:nvPr>
        </p:nvSpPr>
        <p:spPr>
          <a:xfrm>
            <a:off x="914400" y="3393"/>
            <a:ext cx="8229600" cy="867926"/>
          </a:xfrm>
          <a:noFill/>
        </p:spPr>
        <p:txBody>
          <a:bodyPr vert="horz" wrap="square" lIns="91435" tIns="45718" rIns="91435" bIns="45718" rtlCol="0" anchor="ctr">
            <a:spAutoFit/>
          </a:bodyPr>
          <a:lstStyle/>
          <a:p>
            <a:pPr algn="r">
              <a:spcBef>
                <a:spcPts val="0"/>
              </a:spcBef>
            </a:pP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Faktor</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Kuasa</a:t>
            </a:r>
            <a:br>
              <a:rPr lang="en-US" sz="2800" b="1" spc="300" dirty="0">
                <a:effectLst>
                  <a:outerShdw blurRad="38100" dist="38100" dir="2700000" algn="tl">
                    <a:srgbClr val="000000">
                      <a:alpha val="43137"/>
                    </a:srgbClr>
                  </a:outerShdw>
                </a:effectLst>
                <a:latin typeface="Arial" pitchFamily="34" charset="0"/>
                <a:ea typeface="+mn-ea"/>
                <a:cs typeface="Arial" pitchFamily="34" charset="0"/>
              </a:rPr>
            </a:b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a:t>
            </a:r>
            <a:r>
              <a:rPr lang="en-US" sz="2800" b="1" i="1" spc="300" dirty="0">
                <a:effectLst>
                  <a:outerShdw blurRad="38100" dist="38100" dir="2700000" algn="tl">
                    <a:srgbClr val="000000">
                      <a:alpha val="43137"/>
                    </a:srgbClr>
                  </a:outerShdw>
                </a:effectLst>
                <a:latin typeface="Arial" pitchFamily="34" charset="0"/>
                <a:ea typeface="+mn-ea"/>
                <a:cs typeface="Arial" pitchFamily="34" charset="0"/>
              </a:rPr>
              <a:t>Power Factor</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2372582549"/>
              </p:ext>
            </p:extLst>
          </p:nvPr>
        </p:nvGraphicFramePr>
        <p:xfrm>
          <a:off x="152400" y="3317030"/>
          <a:ext cx="8610600" cy="316270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422811">
                <a:tc>
                  <a:txBody>
                    <a:bodyPr/>
                    <a:lstStyle/>
                    <a:p>
                      <a:pPr algn="ctr"/>
                      <a:endParaRPr lang="en-US" dirty="0"/>
                    </a:p>
                  </a:txBody>
                  <a:tcPr anchor="ctr"/>
                </a:tc>
                <a:tc>
                  <a:txBody>
                    <a:bodyPr/>
                    <a:lstStyle/>
                    <a:p>
                      <a:pPr algn="ctr"/>
                      <a:r>
                        <a:rPr lang="en-US" dirty="0" err="1"/>
                        <a:t>Keterangan</a:t>
                      </a:r>
                      <a:endParaRPr lang="en-US" dirty="0"/>
                    </a:p>
                  </a:txBody>
                  <a:tcPr anchor="ctr"/>
                </a:tc>
                <a:extLst>
                  <a:ext uri="{0D108BD9-81ED-4DB2-BD59-A6C34878D82A}">
                    <a16:rowId xmlns:a16="http://schemas.microsoft.com/office/drawing/2014/main" val="10000"/>
                  </a:ext>
                </a:extLst>
              </a:tr>
              <a:tr h="1377556">
                <a:tc>
                  <a:txBody>
                    <a:bodyPr/>
                    <a:lstStyle/>
                    <a:p>
                      <a:endParaRPr lang="en-US" dirty="0"/>
                    </a:p>
                  </a:txBody>
                  <a:tcPr/>
                </a:tc>
                <a:tc>
                  <a:txBody>
                    <a:bodyPr/>
                    <a:lstStyle/>
                    <a:p>
                      <a:pPr marL="285750" indent="-285750" algn="l">
                        <a:buFont typeface="Arial" pitchFamily="34" charset="0"/>
                        <a:buChar char="•"/>
                      </a:pPr>
                      <a:r>
                        <a:rPr lang="en-US" baseline="0" dirty="0" err="1"/>
                        <a:t>Contoh</a:t>
                      </a:r>
                      <a:r>
                        <a:rPr lang="en-US" baseline="0" dirty="0"/>
                        <a:t>: </a:t>
                      </a:r>
                      <a:r>
                        <a:rPr lang="en-US" baseline="0" dirty="0" err="1"/>
                        <a:t>Anda</a:t>
                      </a:r>
                      <a:r>
                        <a:rPr lang="en-US" baseline="0" dirty="0"/>
                        <a:t> </a:t>
                      </a:r>
                      <a:r>
                        <a:rPr lang="en-US" baseline="0" dirty="0" err="1"/>
                        <a:t>membuat</a:t>
                      </a:r>
                      <a:r>
                        <a:rPr lang="en-US" baseline="0" dirty="0"/>
                        <a:t> </a:t>
                      </a:r>
                      <a:r>
                        <a:rPr lang="en-US" baseline="0" dirty="0" err="1"/>
                        <a:t>pesanan</a:t>
                      </a:r>
                      <a:r>
                        <a:rPr lang="en-US" baseline="0" dirty="0"/>
                        <a:t> 100 burger, </a:t>
                      </a:r>
                      <a:r>
                        <a:rPr lang="en-US" baseline="0" dirty="0" err="1"/>
                        <a:t>tetapi</a:t>
                      </a:r>
                      <a:r>
                        <a:rPr lang="en-US" baseline="0" dirty="0"/>
                        <a:t> </a:t>
                      </a:r>
                      <a:r>
                        <a:rPr lang="en-US" baseline="0" dirty="0" err="1"/>
                        <a:t>memulangkan</a:t>
                      </a:r>
                      <a:r>
                        <a:rPr lang="en-US" baseline="0" dirty="0"/>
                        <a:t> 20 burger</a:t>
                      </a:r>
                      <a:endParaRPr lang="en-US" dirty="0"/>
                    </a:p>
                  </a:txBody>
                  <a:tcPr anchor="ctr"/>
                </a:tc>
                <a:extLst>
                  <a:ext uri="{0D108BD9-81ED-4DB2-BD59-A6C34878D82A}">
                    <a16:rowId xmlns:a16="http://schemas.microsoft.com/office/drawing/2014/main" val="10001"/>
                  </a:ext>
                </a:extLst>
              </a:tr>
              <a:tr h="1362335">
                <a:tc>
                  <a:txBody>
                    <a:bodyPr/>
                    <a:lstStyle/>
                    <a:p>
                      <a:endParaRPr lang="en-US" dirty="0"/>
                    </a:p>
                  </a:txBody>
                  <a:tcPr/>
                </a:tc>
                <a:tc>
                  <a:txBody>
                    <a:bodyPr/>
                    <a:lstStyle/>
                    <a:p>
                      <a:pPr marL="285750" indent="-285750" algn="l">
                        <a:buFont typeface="Arial" pitchFamily="34" charset="0"/>
                        <a:buChar char="•"/>
                      </a:pPr>
                      <a:r>
                        <a:rPr lang="en-US" dirty="0" err="1"/>
                        <a:t>Anda</a:t>
                      </a:r>
                      <a:r>
                        <a:rPr lang="en-US" baseline="0" dirty="0"/>
                        <a:t> </a:t>
                      </a:r>
                      <a:r>
                        <a:rPr lang="en-US" baseline="0" dirty="0" err="1"/>
                        <a:t>mengambil</a:t>
                      </a:r>
                      <a:r>
                        <a:rPr lang="en-US" baseline="0" dirty="0"/>
                        <a:t> </a:t>
                      </a:r>
                      <a:r>
                        <a:rPr lang="en-US" baseline="0" dirty="0" err="1"/>
                        <a:t>tenaga</a:t>
                      </a:r>
                      <a:r>
                        <a:rPr lang="en-US" baseline="0" dirty="0"/>
                        <a:t>, </a:t>
                      </a:r>
                      <a:r>
                        <a:rPr lang="en-US" baseline="0" dirty="0" err="1"/>
                        <a:t>tetapi</a:t>
                      </a:r>
                      <a:r>
                        <a:rPr lang="en-US" baseline="0" dirty="0"/>
                        <a:t> </a:t>
                      </a:r>
                      <a:r>
                        <a:rPr lang="en-US" baseline="0" dirty="0" err="1"/>
                        <a:t>tidak</a:t>
                      </a:r>
                      <a:r>
                        <a:rPr lang="en-US" baseline="0" dirty="0"/>
                        <a:t> </a:t>
                      </a:r>
                      <a:r>
                        <a:rPr lang="en-US" baseline="0" dirty="0" err="1"/>
                        <a:t>menggunakannya</a:t>
                      </a:r>
                      <a:r>
                        <a:rPr lang="en-US" baseline="0" dirty="0"/>
                        <a:t>. </a:t>
                      </a:r>
                      <a:r>
                        <a:rPr lang="en-US" baseline="0" dirty="0" err="1"/>
                        <a:t>Sebaliknya</a:t>
                      </a:r>
                      <a:r>
                        <a:rPr lang="en-US" baseline="0" dirty="0"/>
                        <a:t>, </a:t>
                      </a:r>
                      <a:r>
                        <a:rPr lang="en-US" baseline="0" dirty="0" err="1"/>
                        <a:t>anda</a:t>
                      </a:r>
                      <a:r>
                        <a:rPr lang="en-US" baseline="0" dirty="0"/>
                        <a:t> </a:t>
                      </a:r>
                      <a:r>
                        <a:rPr lang="en-US" baseline="0" dirty="0" err="1"/>
                        <a:t>memulangkan</a:t>
                      </a:r>
                      <a:r>
                        <a:rPr lang="en-US" baseline="0" dirty="0"/>
                        <a:t> </a:t>
                      </a:r>
                      <a:r>
                        <a:rPr lang="en-US" baseline="0" dirty="0" err="1"/>
                        <a:t>tenaga</a:t>
                      </a:r>
                      <a:r>
                        <a:rPr lang="en-US" baseline="0" dirty="0"/>
                        <a:t> </a:t>
                      </a:r>
                      <a:r>
                        <a:rPr lang="en-US" baseline="0" dirty="0" err="1"/>
                        <a:t>kepada</a:t>
                      </a:r>
                      <a:r>
                        <a:rPr lang="en-US" baseline="0" dirty="0"/>
                        <a:t> TNB. </a:t>
                      </a:r>
                    </a:p>
                    <a:p>
                      <a:pPr marL="285750" indent="-285750" algn="l">
                        <a:buFont typeface="Arial" pitchFamily="34" charset="0"/>
                        <a:buChar char="•"/>
                      </a:pPr>
                      <a:r>
                        <a:rPr lang="en-US" baseline="0" dirty="0" err="1"/>
                        <a:t>Ini</a:t>
                      </a:r>
                      <a:r>
                        <a:rPr lang="en-US" baseline="0" dirty="0"/>
                        <a:t> </a:t>
                      </a:r>
                      <a:r>
                        <a:rPr lang="en-US" baseline="0" dirty="0" err="1"/>
                        <a:t>dinamakann</a:t>
                      </a:r>
                      <a:r>
                        <a:rPr lang="en-US" baseline="0" dirty="0"/>
                        <a:t> “</a:t>
                      </a:r>
                      <a:r>
                        <a:rPr lang="en-US" baseline="0" dirty="0" err="1"/>
                        <a:t>Tenaga</a:t>
                      </a:r>
                      <a:r>
                        <a:rPr lang="en-US" baseline="0" dirty="0"/>
                        <a:t> </a:t>
                      </a:r>
                      <a:r>
                        <a:rPr lang="en-US" baseline="0" dirty="0" err="1"/>
                        <a:t>Reaktif</a:t>
                      </a:r>
                      <a:r>
                        <a:rPr lang="en-US" baseline="0" dirty="0"/>
                        <a:t>”.</a:t>
                      </a:r>
                    </a:p>
                    <a:p>
                      <a:pPr marL="285750" indent="-285750" algn="l">
                        <a:buFont typeface="Arial" pitchFamily="34" charset="0"/>
                        <a:buChar char="•"/>
                      </a:pPr>
                      <a:r>
                        <a:rPr lang="en-US" baseline="0" dirty="0"/>
                        <a:t>Unit </a:t>
                      </a:r>
                      <a:r>
                        <a:rPr lang="en-US" baseline="0" dirty="0" err="1"/>
                        <a:t>dalam</a:t>
                      </a:r>
                      <a:r>
                        <a:rPr lang="en-US" baseline="0" dirty="0"/>
                        <a:t> </a:t>
                      </a:r>
                      <a:r>
                        <a:rPr lang="en-US" baseline="0" dirty="0" err="1"/>
                        <a:t>kVArh</a:t>
                      </a:r>
                      <a:endParaRPr lang="en-US" dirty="0"/>
                    </a:p>
                  </a:txBody>
                  <a:tcPr anchor="ctr"/>
                </a:tc>
                <a:extLst>
                  <a:ext uri="{0D108BD9-81ED-4DB2-BD59-A6C34878D82A}">
                    <a16:rowId xmlns:a16="http://schemas.microsoft.com/office/drawing/2014/main" val="10002"/>
                  </a:ext>
                </a:extLst>
              </a:tr>
            </a:tbl>
          </a:graphicData>
        </a:graphic>
      </p:graphicFrame>
      <p:pic>
        <p:nvPicPr>
          <p:cNvPr id="5" name="Picture 5" descr="C:\Users\user\Desktop\TNB Bill Ala Big Mac\logo_mc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978686"/>
            <a:ext cx="989518" cy="8287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user\Desktop\TNB Bill Ala Big Mac\ur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375512"/>
            <a:ext cx="989518" cy="989518"/>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2">
            <a:extLst>
              <a:ext uri="{FF2B5EF4-FFF2-40B4-BE49-F238E27FC236}">
                <a16:creationId xmlns:a16="http://schemas.microsoft.com/office/drawing/2014/main" id="{018D326D-FDC2-4659-9A39-03579C18EBD6}"/>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15850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1555"/>
            <a:ext cx="8229600" cy="480127"/>
          </a:xfrm>
          <a:noFill/>
        </p:spPr>
        <p:txBody>
          <a:bodyPr vert="horz" wrap="square" lIns="91435" tIns="45718" rIns="91435" bIns="45718" rtlCol="0" anchor="ctr">
            <a:spAutoFit/>
          </a:bodyPr>
          <a:lstStyle/>
          <a:p>
            <a:pPr algn="r">
              <a:spcBef>
                <a:spcPts val="0"/>
              </a:spcBef>
            </a:pP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Tenaga</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Aktif</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dan</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Reaktif</a:t>
            </a:r>
            <a:endParaRPr lang="en-US" sz="2800" b="1" spc="300" dirty="0">
              <a:effectLst>
                <a:outerShdw blurRad="38100" dist="38100" dir="2700000" algn="tl">
                  <a:srgbClr val="000000">
                    <a:alpha val="43137"/>
                  </a:srgbClr>
                </a:outerShdw>
              </a:effectLst>
              <a:latin typeface="Arial" pitchFamily="34" charset="0"/>
              <a:ea typeface="+mn-ea"/>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0323432"/>
              </p:ext>
            </p:extLst>
          </p:nvPr>
        </p:nvGraphicFramePr>
        <p:xfrm>
          <a:off x="228600" y="914400"/>
          <a:ext cx="8686800" cy="5706583"/>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450376">
                <a:tc>
                  <a:txBody>
                    <a:bodyPr/>
                    <a:lstStyle/>
                    <a:p>
                      <a:pPr algn="ctr"/>
                      <a:endParaRPr lang="en-US" sz="2400" dirty="0"/>
                    </a:p>
                  </a:txBody>
                  <a:tcPr anchor="ctr"/>
                </a:tc>
                <a:tc>
                  <a:txBody>
                    <a:bodyPr/>
                    <a:lstStyle/>
                    <a:p>
                      <a:pPr algn="ctr"/>
                      <a:r>
                        <a:rPr lang="en-US" sz="2400" dirty="0" err="1"/>
                        <a:t>Tenaga</a:t>
                      </a:r>
                      <a:endParaRPr lang="en-US" sz="2400" dirty="0"/>
                    </a:p>
                  </a:txBody>
                  <a:tcPr anchor="ctr"/>
                </a:tc>
                <a:tc>
                  <a:txBody>
                    <a:bodyPr/>
                    <a:lstStyle/>
                    <a:p>
                      <a:pPr algn="ctr"/>
                      <a:r>
                        <a:rPr lang="en-US" sz="2400" dirty="0"/>
                        <a:t>Tenaga</a:t>
                      </a:r>
                      <a:r>
                        <a:rPr lang="en-US" sz="2400" baseline="0" dirty="0"/>
                        <a:t> </a:t>
                      </a:r>
                      <a:r>
                        <a:rPr lang="en-US" sz="2400" baseline="0" dirty="0" err="1"/>
                        <a:t>Reaktif</a:t>
                      </a:r>
                      <a:endParaRPr lang="en-US" sz="2400" baseline="0" dirty="0"/>
                    </a:p>
                    <a:p>
                      <a:pPr algn="ctr"/>
                      <a:r>
                        <a:rPr lang="en-US" sz="2400" baseline="0" dirty="0"/>
                        <a:t>(</a:t>
                      </a:r>
                      <a:r>
                        <a:rPr lang="en-US" sz="2400" i="1" baseline="0" dirty="0"/>
                        <a:t>Reactive Energy</a:t>
                      </a:r>
                      <a:r>
                        <a:rPr lang="en-US" sz="2400" baseline="0" dirty="0"/>
                        <a:t>)</a:t>
                      </a:r>
                      <a:endParaRPr lang="en-US" sz="2400" dirty="0"/>
                    </a:p>
                  </a:txBody>
                  <a:tcPr anchor="ctr"/>
                </a:tc>
                <a:extLst>
                  <a:ext uri="{0D108BD9-81ED-4DB2-BD59-A6C34878D82A}">
                    <a16:rowId xmlns:a16="http://schemas.microsoft.com/office/drawing/2014/main" val="10000"/>
                  </a:ext>
                </a:extLst>
              </a:tr>
              <a:tr h="1835623">
                <a:tc>
                  <a:txBody>
                    <a:bodyPr/>
                    <a:lstStyle/>
                    <a:p>
                      <a:pPr algn="ctr"/>
                      <a:r>
                        <a:rPr lang="en-US" sz="1800" b="1" dirty="0" err="1"/>
                        <a:t>Keterangan</a:t>
                      </a:r>
                      <a:endParaRPr lang="en-US" sz="1800" b="1" dirty="0"/>
                    </a:p>
                  </a:txBody>
                  <a:tcPr anchor="ctr"/>
                </a:tc>
                <a:tc>
                  <a:txBody>
                    <a:bodyPr/>
                    <a:lstStyle/>
                    <a:p>
                      <a:pPr algn="ctr"/>
                      <a:r>
                        <a:rPr lang="en-US" sz="2400" dirty="0" err="1"/>
                        <a:t>Anda</a:t>
                      </a:r>
                      <a:r>
                        <a:rPr lang="en-US" sz="2400" dirty="0"/>
                        <a:t> </a:t>
                      </a:r>
                      <a:r>
                        <a:rPr lang="en-US" sz="2400" dirty="0" err="1"/>
                        <a:t>mengambil</a:t>
                      </a:r>
                      <a:r>
                        <a:rPr lang="en-US" sz="2400" baseline="0" dirty="0"/>
                        <a:t> </a:t>
                      </a:r>
                      <a:r>
                        <a:rPr lang="en-US" sz="2400" baseline="0" dirty="0" err="1"/>
                        <a:t>tenaga</a:t>
                      </a:r>
                      <a:r>
                        <a:rPr lang="en-US" sz="2400" baseline="0" dirty="0"/>
                        <a:t>, </a:t>
                      </a:r>
                      <a:r>
                        <a:rPr lang="en-US" sz="2400" baseline="0" dirty="0" err="1"/>
                        <a:t>anda</a:t>
                      </a:r>
                      <a:r>
                        <a:rPr lang="en-US" sz="2400" baseline="0" dirty="0"/>
                        <a:t> </a:t>
                      </a:r>
                      <a:r>
                        <a:rPr lang="en-US" sz="2400" baseline="0" dirty="0" err="1"/>
                        <a:t>menggunakannya</a:t>
                      </a:r>
                      <a:endParaRPr lang="en-US" sz="2400" dirty="0"/>
                    </a:p>
                    <a:p>
                      <a:pPr algn="ctr"/>
                      <a:endParaRPr lang="en-US" sz="2400" dirty="0"/>
                    </a:p>
                    <a:p>
                      <a:pPr algn="ctr"/>
                      <a:endParaRPr lang="en-US" sz="2400" dirty="0"/>
                    </a:p>
                    <a:p>
                      <a:pPr algn="ctr"/>
                      <a:r>
                        <a:rPr lang="en-US" sz="1800" dirty="0" err="1"/>
                        <a:t>Juga</a:t>
                      </a:r>
                      <a:r>
                        <a:rPr lang="en-US" sz="1800" dirty="0"/>
                        <a:t> </a:t>
                      </a:r>
                      <a:r>
                        <a:rPr lang="en-US" sz="1800" dirty="0" err="1"/>
                        <a:t>dikenali</a:t>
                      </a:r>
                      <a:r>
                        <a:rPr lang="en-US" sz="1800" dirty="0"/>
                        <a:t> </a:t>
                      </a:r>
                      <a:r>
                        <a:rPr lang="en-US" sz="1800" dirty="0" err="1"/>
                        <a:t>sebagai</a:t>
                      </a:r>
                      <a:r>
                        <a:rPr lang="en-US" sz="1800" baseline="0" dirty="0"/>
                        <a:t> “</a:t>
                      </a:r>
                      <a:r>
                        <a:rPr lang="en-US" sz="1800" i="1" baseline="0" dirty="0"/>
                        <a:t>real energy</a:t>
                      </a:r>
                      <a:r>
                        <a:rPr lang="en-US" sz="1800" baseline="0" dirty="0"/>
                        <a:t>” </a:t>
                      </a:r>
                      <a:r>
                        <a:rPr lang="en-US" sz="1800" baseline="0" dirty="0" err="1"/>
                        <a:t>atau</a:t>
                      </a:r>
                      <a:r>
                        <a:rPr lang="en-US" sz="1800" baseline="0" dirty="0"/>
                        <a:t> “</a:t>
                      </a:r>
                      <a:r>
                        <a:rPr lang="en-US" sz="1800" i="1" baseline="0" dirty="0"/>
                        <a:t>active energy</a:t>
                      </a:r>
                      <a:r>
                        <a:rPr lang="en-US" sz="1800" baseline="0" dirty="0"/>
                        <a:t>”</a:t>
                      </a:r>
                      <a:endParaRPr lang="en-US" sz="1800" dirty="0"/>
                    </a:p>
                  </a:txBody>
                  <a:tcPr anchor="ctr"/>
                </a:tc>
                <a:tc>
                  <a:txBody>
                    <a:bodyPr/>
                    <a:lstStyle/>
                    <a:p>
                      <a:pPr algn="ctr"/>
                      <a:r>
                        <a:rPr lang="en-US" sz="2400" dirty="0" err="1"/>
                        <a:t>Anda</a:t>
                      </a:r>
                      <a:r>
                        <a:rPr lang="en-US" sz="2400" baseline="0" dirty="0"/>
                        <a:t> </a:t>
                      </a:r>
                      <a:r>
                        <a:rPr lang="en-US" sz="2400" baseline="0" dirty="0" err="1"/>
                        <a:t>mengambil</a:t>
                      </a:r>
                      <a:r>
                        <a:rPr lang="en-US" sz="2400" baseline="0" dirty="0"/>
                        <a:t> </a:t>
                      </a:r>
                      <a:r>
                        <a:rPr lang="en-US" sz="2400" baseline="0" dirty="0" err="1"/>
                        <a:t>tenaga</a:t>
                      </a:r>
                      <a:r>
                        <a:rPr lang="en-US" sz="2400" baseline="0" dirty="0"/>
                        <a:t>, </a:t>
                      </a:r>
                      <a:r>
                        <a:rPr lang="en-US" sz="2400" baseline="0" dirty="0" err="1"/>
                        <a:t>tetapi</a:t>
                      </a:r>
                      <a:r>
                        <a:rPr lang="en-US" sz="2400" baseline="0" dirty="0"/>
                        <a:t> </a:t>
                      </a:r>
                      <a:r>
                        <a:rPr lang="en-US" sz="2400" baseline="0" dirty="0" err="1"/>
                        <a:t>memulangkannya</a:t>
                      </a:r>
                      <a:endParaRPr lang="en-US" sz="2400" baseline="0" dirty="0"/>
                    </a:p>
                    <a:p>
                      <a:pPr algn="ctr"/>
                      <a:endParaRPr lang="en-US" sz="2400" baseline="0" dirty="0"/>
                    </a:p>
                    <a:p>
                      <a:pPr algn="ctr"/>
                      <a:r>
                        <a:rPr lang="en-US" sz="2400" baseline="0" dirty="0" err="1"/>
                        <a:t>Anda</a:t>
                      </a:r>
                      <a:r>
                        <a:rPr lang="en-US" sz="2400" baseline="0" dirty="0"/>
                        <a:t> </a:t>
                      </a:r>
                      <a:r>
                        <a:rPr lang="en-US" sz="2400" baseline="0" dirty="0" err="1"/>
                        <a:t>mengambil</a:t>
                      </a:r>
                      <a:r>
                        <a:rPr lang="en-US" sz="2400" baseline="0" dirty="0"/>
                        <a:t> </a:t>
                      </a:r>
                      <a:r>
                        <a:rPr lang="en-US" sz="2400" baseline="0" dirty="0" err="1"/>
                        <a:t>dan</a:t>
                      </a:r>
                      <a:r>
                        <a:rPr lang="en-US" sz="2400" baseline="0" dirty="0"/>
                        <a:t> </a:t>
                      </a:r>
                      <a:r>
                        <a:rPr lang="en-US" sz="2400" baseline="0" dirty="0" err="1"/>
                        <a:t>memulangkan</a:t>
                      </a:r>
                      <a:r>
                        <a:rPr lang="en-US" sz="2400" baseline="0" dirty="0"/>
                        <a:t> 50 kali </a:t>
                      </a:r>
                      <a:r>
                        <a:rPr lang="en-US" sz="2400" baseline="0" dirty="0" err="1"/>
                        <a:t>setiap</a:t>
                      </a:r>
                      <a:r>
                        <a:rPr lang="en-US" sz="2400" baseline="0" dirty="0"/>
                        <a:t> </a:t>
                      </a:r>
                      <a:r>
                        <a:rPr lang="en-US" sz="2400" baseline="0" dirty="0" err="1"/>
                        <a:t>saat</a:t>
                      </a:r>
                      <a:endParaRPr lang="en-US" sz="2400" baseline="0" dirty="0"/>
                    </a:p>
                  </a:txBody>
                  <a:tcPr anchor="ctr"/>
                </a:tc>
                <a:extLst>
                  <a:ext uri="{0D108BD9-81ED-4DB2-BD59-A6C34878D82A}">
                    <a16:rowId xmlns:a16="http://schemas.microsoft.com/office/drawing/2014/main" val="10001"/>
                  </a:ext>
                </a:extLst>
              </a:tr>
              <a:tr h="1071349">
                <a:tc>
                  <a:txBody>
                    <a:bodyPr/>
                    <a:lstStyle/>
                    <a:p>
                      <a:pPr algn="ctr"/>
                      <a:r>
                        <a:rPr lang="en-US" sz="1800" b="1" dirty="0"/>
                        <a:t>Unit</a:t>
                      </a:r>
                    </a:p>
                  </a:txBody>
                  <a:tcPr anchor="ctr"/>
                </a:tc>
                <a:tc>
                  <a:txBody>
                    <a:bodyPr/>
                    <a:lstStyle/>
                    <a:p>
                      <a:pPr algn="ctr"/>
                      <a:r>
                        <a:rPr lang="en-US" sz="2400" dirty="0"/>
                        <a:t>kWh</a:t>
                      </a:r>
                    </a:p>
                  </a:txBody>
                  <a:tcPr anchor="ctr"/>
                </a:tc>
                <a:tc>
                  <a:txBody>
                    <a:bodyPr/>
                    <a:lstStyle/>
                    <a:p>
                      <a:pPr algn="ctr"/>
                      <a:r>
                        <a:rPr lang="en-US" sz="2400" dirty="0" err="1"/>
                        <a:t>kVArh</a:t>
                      </a:r>
                      <a:endParaRPr lang="en-US" sz="2400" dirty="0"/>
                    </a:p>
                  </a:txBody>
                  <a:tcPr anchor="ctr"/>
                </a:tc>
                <a:extLst>
                  <a:ext uri="{0D108BD9-81ED-4DB2-BD59-A6C34878D82A}">
                    <a16:rowId xmlns:a16="http://schemas.microsoft.com/office/drawing/2014/main" val="10002"/>
                  </a:ext>
                </a:extLst>
              </a:tr>
              <a:tr h="1526274">
                <a:tc>
                  <a:txBody>
                    <a:bodyPr/>
                    <a:lstStyle/>
                    <a:p>
                      <a:pPr algn="ctr"/>
                      <a:r>
                        <a:rPr lang="en-US" sz="1800" b="1" dirty="0" err="1"/>
                        <a:t>Contoh</a:t>
                      </a:r>
                      <a:r>
                        <a:rPr lang="en-US" sz="1800" b="1" baseline="0" dirty="0"/>
                        <a:t> </a:t>
                      </a:r>
                      <a:r>
                        <a:rPr lang="en-US" sz="1800" b="1" dirty="0" err="1"/>
                        <a:t>Peralatan</a:t>
                      </a:r>
                      <a:endParaRPr lang="en-US" sz="1800" b="1" dirty="0"/>
                    </a:p>
                  </a:txBody>
                  <a:tcPr anchor="ctr"/>
                </a:tc>
                <a:tc>
                  <a:txBody>
                    <a:bodyPr/>
                    <a:lstStyle/>
                    <a:p>
                      <a:pPr algn="ctr"/>
                      <a:r>
                        <a:rPr lang="en-US" sz="2400" dirty="0" err="1"/>
                        <a:t>Ketuhar</a:t>
                      </a:r>
                      <a:r>
                        <a:rPr lang="en-US" sz="2400" dirty="0"/>
                        <a:t>, </a:t>
                      </a:r>
                      <a:r>
                        <a:rPr lang="en-US" sz="2400" dirty="0" err="1"/>
                        <a:t>Pemanas</a:t>
                      </a:r>
                      <a:r>
                        <a:rPr lang="en-US" sz="2400" baseline="0" dirty="0"/>
                        <a:t> Air</a:t>
                      </a:r>
                      <a:endParaRPr lang="en-US" sz="2400" dirty="0"/>
                    </a:p>
                    <a:p>
                      <a:pPr algn="ctr"/>
                      <a:r>
                        <a:rPr lang="en-US" sz="2400" dirty="0"/>
                        <a:t>Oven,</a:t>
                      </a:r>
                      <a:r>
                        <a:rPr lang="en-US" sz="2400" baseline="0" dirty="0"/>
                        <a:t> heaters</a:t>
                      </a:r>
                      <a:endParaRPr lang="en-US" sz="2400" dirty="0"/>
                    </a:p>
                  </a:txBody>
                  <a:tcPr anchor="ctr"/>
                </a:tc>
                <a:tc>
                  <a:txBody>
                    <a:bodyPr/>
                    <a:lstStyle/>
                    <a:p>
                      <a:pPr algn="ctr"/>
                      <a:r>
                        <a:rPr lang="en-US" sz="2400" dirty="0"/>
                        <a:t>Motor</a:t>
                      </a:r>
                      <a:r>
                        <a:rPr lang="en-US" sz="2400" baseline="0" dirty="0"/>
                        <a:t>, </a:t>
                      </a:r>
                      <a:r>
                        <a:rPr lang="en-US" sz="2400" baseline="0" dirty="0" err="1"/>
                        <a:t>lampu</a:t>
                      </a:r>
                      <a:r>
                        <a:rPr lang="en-US" sz="2400" baseline="0" dirty="0"/>
                        <a:t> </a:t>
                      </a:r>
                      <a:r>
                        <a:rPr lang="en-US" sz="2400" baseline="0" dirty="0" err="1"/>
                        <a:t>kalimantang</a:t>
                      </a:r>
                      <a:r>
                        <a:rPr lang="en-US" sz="2400" baseline="0" dirty="0"/>
                        <a:t> (</a:t>
                      </a:r>
                      <a:r>
                        <a:rPr lang="en-US" sz="2400" baseline="0" dirty="0" err="1"/>
                        <a:t>sebahagian</a:t>
                      </a:r>
                      <a:r>
                        <a:rPr lang="en-US" sz="2400" baseline="0" dirty="0"/>
                        <a:t> </a:t>
                      </a:r>
                      <a:r>
                        <a:rPr lang="en-US" sz="2400" baseline="0" dirty="0" err="1"/>
                        <a:t>digunakan</a:t>
                      </a:r>
                      <a:r>
                        <a:rPr lang="en-US" sz="2400" baseline="0" dirty="0"/>
                        <a:t> </a:t>
                      </a:r>
                      <a:r>
                        <a:rPr lang="en-US" sz="2400" baseline="0" dirty="0" err="1"/>
                        <a:t>dan</a:t>
                      </a:r>
                      <a:r>
                        <a:rPr lang="en-US" sz="2400" baseline="0" dirty="0"/>
                        <a:t> </a:t>
                      </a:r>
                      <a:r>
                        <a:rPr lang="en-US" sz="2400" baseline="0" dirty="0" err="1"/>
                        <a:t>sebahagian</a:t>
                      </a:r>
                      <a:r>
                        <a:rPr lang="en-US" sz="2400" baseline="0" dirty="0"/>
                        <a:t> </a:t>
                      </a:r>
                      <a:r>
                        <a:rPr lang="en-US" sz="2400" baseline="0" dirty="0" err="1"/>
                        <a:t>lagi</a:t>
                      </a:r>
                      <a:r>
                        <a:rPr lang="en-US" sz="2400" baseline="0" dirty="0"/>
                        <a:t> </a:t>
                      </a:r>
                      <a:r>
                        <a:rPr lang="en-US" sz="2400" baseline="0" dirty="0" err="1"/>
                        <a:t>dipulangkan</a:t>
                      </a:r>
                      <a:r>
                        <a:rPr lang="en-US" sz="2400" baseline="0" dirty="0"/>
                        <a:t>)</a:t>
                      </a:r>
                    </a:p>
                  </a:txBody>
                  <a:tcPr anchor="ctr"/>
                </a:tc>
                <a:extLst>
                  <a:ext uri="{0D108BD9-81ED-4DB2-BD59-A6C34878D82A}">
                    <a16:rowId xmlns:a16="http://schemas.microsoft.com/office/drawing/2014/main" val="10003"/>
                  </a:ext>
                </a:extLst>
              </a:tr>
            </a:tbl>
          </a:graphicData>
        </a:graphic>
      </p:graphicFrame>
      <p:sp>
        <p:nvSpPr>
          <p:cNvPr id="5" name="Footer Placeholder 2">
            <a:extLst>
              <a:ext uri="{FF2B5EF4-FFF2-40B4-BE49-F238E27FC236}">
                <a16:creationId xmlns:a16="http://schemas.microsoft.com/office/drawing/2014/main" id="{CB3B0215-AC16-4B97-A52F-63E87FB40A6B}"/>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851780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21874"/>
            <a:ext cx="8229600" cy="480127"/>
          </a:xfrm>
          <a:noFill/>
        </p:spPr>
        <p:txBody>
          <a:bodyPr wrap="square" lIns="91435" tIns="45718" rIns="91435" bIns="45718">
            <a:spAutoFit/>
          </a:bodyPr>
          <a:lstStyle/>
          <a:p>
            <a:pPr algn="r">
              <a:spcBef>
                <a:spcPts val="0"/>
              </a:spcBef>
            </a:pP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Big Mac</a:t>
            </a:r>
          </a:p>
        </p:txBody>
      </p:sp>
      <p:sp>
        <p:nvSpPr>
          <p:cNvPr id="3" name="Content Placeholder 2"/>
          <p:cNvSpPr>
            <a:spLocks noGrp="1"/>
          </p:cNvSpPr>
          <p:nvPr>
            <p:ph idx="4294967295"/>
          </p:nvPr>
        </p:nvSpPr>
        <p:spPr>
          <a:xfrm>
            <a:off x="0" y="1941513"/>
            <a:ext cx="4267200" cy="3773487"/>
          </a:xfrm>
        </p:spPr>
        <p:txBody>
          <a:bodyPr>
            <a:normAutofit fontScale="85000" lnSpcReduction="20000"/>
          </a:bodyPr>
          <a:lstStyle/>
          <a:p>
            <a:r>
              <a:rPr lang="en-US" dirty="0" err="1"/>
              <a:t>Setiap</a:t>
            </a:r>
            <a:r>
              <a:rPr lang="en-US" dirty="0"/>
              <a:t> Big Mac </a:t>
            </a:r>
            <a:r>
              <a:rPr lang="en-US" dirty="0" err="1"/>
              <a:t>mengandungi</a:t>
            </a:r>
            <a:r>
              <a:rPr lang="en-US" dirty="0"/>
              <a:t> 538kcal (</a:t>
            </a:r>
            <a:r>
              <a:rPr lang="en-US" dirty="0" err="1"/>
              <a:t>kalori</a:t>
            </a:r>
            <a:r>
              <a:rPr lang="en-US" dirty="0"/>
              <a:t>) </a:t>
            </a:r>
            <a:r>
              <a:rPr lang="en-US" dirty="0" err="1"/>
              <a:t>sebagai</a:t>
            </a:r>
            <a:r>
              <a:rPr lang="en-US" dirty="0"/>
              <a:t> </a:t>
            </a:r>
            <a:r>
              <a:rPr lang="en-US" b="1" dirty="0">
                <a:solidFill>
                  <a:srgbClr val="FF0000"/>
                </a:solidFill>
              </a:rPr>
              <a:t>TENAGA</a:t>
            </a:r>
          </a:p>
          <a:p>
            <a:r>
              <a:rPr lang="en-US" dirty="0" err="1"/>
              <a:t>Andaikan</a:t>
            </a:r>
            <a:r>
              <a:rPr lang="en-US" dirty="0"/>
              <a:t> 538kcal </a:t>
            </a:r>
            <a:r>
              <a:rPr lang="en-US" dirty="0" err="1"/>
              <a:t>bersamaan</a:t>
            </a:r>
            <a:r>
              <a:rPr lang="en-US" dirty="0"/>
              <a:t> </a:t>
            </a:r>
            <a:r>
              <a:rPr lang="en-US" dirty="0" err="1"/>
              <a:t>dengan</a:t>
            </a:r>
            <a:r>
              <a:rPr lang="en-US" dirty="0"/>
              <a:t> 1kWh </a:t>
            </a:r>
            <a:r>
              <a:rPr lang="en-US" b="1" dirty="0">
                <a:solidFill>
                  <a:srgbClr val="FF0000"/>
                </a:solidFill>
              </a:rPr>
              <a:t>TENAGA</a:t>
            </a:r>
          </a:p>
          <a:p>
            <a:r>
              <a:rPr lang="en-US" sz="1400" dirty="0" err="1"/>
              <a:t>Fakta</a:t>
            </a:r>
            <a:r>
              <a:rPr lang="en-US" sz="1400" dirty="0"/>
              <a:t>, 538kcal </a:t>
            </a:r>
            <a:r>
              <a:rPr lang="en-US" sz="1400" dirty="0" err="1"/>
              <a:t>bersamaan</a:t>
            </a:r>
            <a:r>
              <a:rPr lang="en-US" sz="1400" dirty="0"/>
              <a:t> </a:t>
            </a:r>
            <a:r>
              <a:rPr lang="en-US" sz="1400" dirty="0" err="1"/>
              <a:t>dengan</a:t>
            </a:r>
            <a:r>
              <a:rPr lang="en-US" sz="1400" dirty="0"/>
              <a:t> 0.625kWh</a:t>
            </a:r>
          </a:p>
        </p:txBody>
      </p:sp>
      <p:pic>
        <p:nvPicPr>
          <p:cNvPr id="1026" name="Picture 2" descr="C:\Users\user\Desktop\TNB Bill Ala Big Mac\u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62200"/>
            <a:ext cx="4137378" cy="279273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2">
            <a:extLst>
              <a:ext uri="{FF2B5EF4-FFF2-40B4-BE49-F238E27FC236}">
                <a16:creationId xmlns:a16="http://schemas.microsoft.com/office/drawing/2014/main" id="{08C1149F-E2D7-4858-A184-A7F9E4FCC4CE}"/>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4225297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0" y="838200"/>
                <a:ext cx="8763000" cy="2590800"/>
              </a:xfrm>
            </p:spPr>
            <p:txBody>
              <a:bodyPr>
                <a:normAutofit fontScale="85000" lnSpcReduction="10000"/>
              </a:bodyPr>
              <a:lstStyle/>
              <a:p>
                <a:pPr marL="0" indent="0">
                  <a:buNone/>
                </a:pPr>
                <a:r>
                  <a:rPr lang="en-US" dirty="0"/>
                  <a:t>Faktor </a:t>
                </a:r>
                <a:r>
                  <a:rPr lang="en-US" dirty="0" err="1"/>
                  <a:t>Kuasa</a:t>
                </a:r>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𝑇𝑒𝑛𝑎𝑔𝑎</m:t>
                        </m:r>
                        <m:r>
                          <a:rPr lang="en-US" b="0" i="1" smtClean="0">
                            <a:latin typeface="Cambria Math"/>
                          </a:rPr>
                          <m:t> </m:t>
                        </m:r>
                        <m:r>
                          <a:rPr lang="en-US" b="0" i="1" smtClean="0">
                            <a:latin typeface="Cambria Math"/>
                          </a:rPr>
                          <m:t>𝑆𝑒𝑏𝑒𝑛𝑎𝑟</m:t>
                        </m:r>
                      </m:num>
                      <m:den>
                        <m:rad>
                          <m:radPr>
                            <m:ctrlPr>
                              <a:rPr lang="en-US" i="1" smtClean="0">
                                <a:latin typeface="Cambria Math" panose="02040503050406030204" pitchFamily="18" charset="0"/>
                              </a:rPr>
                            </m:ctrlPr>
                          </m:radPr>
                          <m:deg>
                            <m:r>
                              <a:rPr lang="en-US" i="1" smtClean="0">
                                <a:latin typeface="Cambria Math"/>
                              </a:rPr>
                              <m:t>2</m:t>
                            </m:r>
                          </m:deg>
                          <m:e>
                            <m:sSup>
                              <m:sSupPr>
                                <m:ctrlPr>
                                  <a:rPr lang="en-US" i="1" smtClean="0">
                                    <a:latin typeface="Cambria Math" panose="02040503050406030204" pitchFamily="18" charset="0"/>
                                  </a:rPr>
                                </m:ctrlPr>
                              </m:sSupPr>
                              <m:e>
                                <m:sSup>
                                  <m:sSupPr>
                                    <m:ctrlPr>
                                      <a:rPr lang="en-US" i="1" smtClean="0">
                                        <a:latin typeface="Cambria Math" panose="02040503050406030204" pitchFamily="18" charset="0"/>
                                      </a:rPr>
                                    </m:ctrlPr>
                                  </m:sSupPr>
                                  <m:e>
                                    <m:r>
                                      <a:rPr lang="en-US" b="0" i="1" smtClean="0">
                                        <a:latin typeface="Cambria Math"/>
                                      </a:rPr>
                                      <m:t>(</m:t>
                                    </m:r>
                                    <m:r>
                                      <a:rPr lang="en-US" b="0" i="1" smtClean="0">
                                        <a:latin typeface="Cambria Math"/>
                                      </a:rPr>
                                      <m:t>𝑇𝑒𝑛𝑎𝑔𝑎</m:t>
                                    </m:r>
                                    <m:r>
                                      <a:rPr lang="en-US" b="0" i="1" smtClean="0">
                                        <a:latin typeface="Cambria Math"/>
                                      </a:rPr>
                                      <m:t> </m:t>
                                    </m:r>
                                    <m:r>
                                      <a:rPr lang="en-US" b="0" i="1" smtClean="0">
                                        <a:latin typeface="Cambria Math"/>
                                      </a:rPr>
                                      <m:t>𝑆𝑒𝑏𝑒𝑛𝑎𝑟</m:t>
                                    </m:r>
                                    <m:r>
                                      <a:rPr lang="en-US" b="0" i="1" smtClean="0">
                                        <a:latin typeface="Cambria Math"/>
                                      </a:rPr>
                                      <m:t>)</m:t>
                                    </m:r>
                                  </m:e>
                                  <m:sup>
                                    <m:r>
                                      <a:rPr lang="en-US" i="1" smtClean="0">
                                        <a:latin typeface="Cambria Math"/>
                                      </a:rPr>
                                      <m:t>2</m:t>
                                    </m:r>
                                  </m:sup>
                                </m:sSup>
                                <m:r>
                                  <a:rPr lang="en-US" b="0" i="1" smtClean="0">
                                    <a:latin typeface="Cambria Math"/>
                                  </a:rPr>
                                  <m:t>+(</m:t>
                                </m:r>
                                <m:r>
                                  <a:rPr lang="en-US" b="0" i="1" smtClean="0">
                                    <a:latin typeface="Cambria Math"/>
                                  </a:rPr>
                                  <m:t>𝑇𝑒𝑛𝑎𝑔𝑎</m:t>
                                </m:r>
                                <m:r>
                                  <a:rPr lang="en-US" b="0" i="1" smtClean="0">
                                    <a:latin typeface="Cambria Math"/>
                                  </a:rPr>
                                  <m:t> </m:t>
                                </m:r>
                                <m:r>
                                  <a:rPr lang="en-US" b="0" i="1" smtClean="0">
                                    <a:latin typeface="Cambria Math"/>
                                  </a:rPr>
                                  <m:t>𝑅𝑒𝑎𝑘𝑡𝑖𝑓</m:t>
                                </m:r>
                                <m:r>
                                  <a:rPr lang="en-US" b="0" i="1" smtClean="0">
                                    <a:latin typeface="Cambria Math"/>
                                  </a:rPr>
                                  <m:t>)</m:t>
                                </m:r>
                              </m:e>
                              <m:sup>
                                <m:r>
                                  <a:rPr lang="en-US" i="1" smtClean="0">
                                    <a:latin typeface="Cambria Math"/>
                                  </a:rPr>
                                  <m:t>2</m:t>
                                </m:r>
                              </m:sup>
                            </m:sSup>
                          </m:e>
                        </m:rad>
                      </m:den>
                    </m:f>
                  </m:oMath>
                </a14:m>
                <a:endParaRPr lang="en-US" dirty="0"/>
              </a:p>
              <a:p>
                <a:pPr marL="0" indent="0">
                  <a:buNone/>
                </a:pPr>
                <a:r>
                  <a:rPr lang="en-US" dirty="0"/>
                  <a:t>                           = </a:t>
                </a:r>
                <a14:m>
                  <m:oMath xmlns:m="http://schemas.openxmlformats.org/officeDocument/2006/math">
                    <m:f>
                      <m:fPr>
                        <m:ctrlPr>
                          <a:rPr lang="en-US" i="1">
                            <a:latin typeface="Cambria Math" panose="02040503050406030204" pitchFamily="18" charset="0"/>
                          </a:rPr>
                        </m:ctrlPr>
                      </m:fPr>
                      <m:num>
                        <m:r>
                          <a:rPr lang="en-US" b="0" i="1" smtClean="0">
                            <a:latin typeface="Cambria Math"/>
                          </a:rPr>
                          <m:t>𝑘𝑊h</m:t>
                        </m:r>
                      </m:num>
                      <m:den>
                        <m:rad>
                          <m:radPr>
                            <m:ctrlPr>
                              <a:rPr lang="en-US" i="1">
                                <a:latin typeface="Cambria Math" panose="02040503050406030204" pitchFamily="18" charset="0"/>
                              </a:rPr>
                            </m:ctrlPr>
                          </m:radPr>
                          <m:deg>
                            <m:r>
                              <a:rPr lang="en-US" i="1">
                                <a:latin typeface="Cambria Math"/>
                              </a:rPr>
                              <m:t>2</m:t>
                            </m:r>
                          </m:deg>
                          <m:e>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a:rPr>
                                      <m:t>(</m:t>
                                    </m:r>
                                    <m:r>
                                      <a:rPr lang="en-US" b="0" i="1" smtClean="0">
                                        <a:latin typeface="Cambria Math"/>
                                      </a:rPr>
                                      <m:t>𝑘𝑊h</m:t>
                                    </m:r>
                                    <m:r>
                                      <a:rPr lang="en-US" i="1">
                                        <a:latin typeface="Cambria Math"/>
                                      </a:rPr>
                                      <m:t>)</m:t>
                                    </m:r>
                                  </m:e>
                                  <m:sup>
                                    <m:r>
                                      <a:rPr lang="en-US" i="1">
                                        <a:latin typeface="Cambria Math"/>
                                      </a:rPr>
                                      <m:t>2</m:t>
                                    </m:r>
                                  </m:sup>
                                </m:sSup>
                                <m:r>
                                  <a:rPr lang="en-US" i="1">
                                    <a:latin typeface="Cambria Math"/>
                                  </a:rPr>
                                  <m:t>+(</m:t>
                                </m:r>
                                <m:r>
                                  <a:rPr lang="en-US" b="0" i="1" smtClean="0">
                                    <a:latin typeface="Cambria Math"/>
                                  </a:rPr>
                                  <m:t>𝑘𝑉𝐴𝑟h</m:t>
                                </m:r>
                                <m:r>
                                  <a:rPr lang="en-US" i="1">
                                    <a:latin typeface="Cambria Math"/>
                                  </a:rPr>
                                  <m:t>)</m:t>
                                </m:r>
                              </m:e>
                              <m:sup>
                                <m:r>
                                  <a:rPr lang="en-US" i="1">
                                    <a:latin typeface="Cambria Math"/>
                                  </a:rPr>
                                  <m:t>2</m:t>
                                </m:r>
                              </m:sup>
                            </m:sSup>
                          </m:e>
                        </m:rad>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0" y="838200"/>
                <a:ext cx="8763000" cy="2590800"/>
              </a:xfrm>
              <a:blipFill>
                <a:blip r:embed="rId2"/>
                <a:stretch>
                  <a:fillRect/>
                </a:stretch>
              </a:blipFill>
            </p:spPr>
            <p:txBody>
              <a:bodyPr/>
              <a:lstStyle/>
              <a:p>
                <a:r>
                  <a:rPr lang="en-US">
                    <a:noFill/>
                  </a:rPr>
                  <a:t> </a:t>
                </a:r>
              </a:p>
            </p:txBody>
          </p:sp>
        </mc:Fallback>
      </mc:AlternateContent>
      <p:sp>
        <p:nvSpPr>
          <p:cNvPr id="2" name="Title 1"/>
          <p:cNvSpPr>
            <a:spLocks noGrp="1"/>
          </p:cNvSpPr>
          <p:nvPr>
            <p:ph type="title" idx="4294967295"/>
          </p:nvPr>
        </p:nvSpPr>
        <p:spPr>
          <a:xfrm>
            <a:off x="914400" y="21874"/>
            <a:ext cx="8229600" cy="480127"/>
          </a:xfrm>
          <a:noFill/>
        </p:spPr>
        <p:txBody>
          <a:bodyPr vert="horz" wrap="square" lIns="91435" tIns="45718" rIns="91435" bIns="45718" rtlCol="0" anchor="ctr">
            <a:spAutoFit/>
          </a:bodyPr>
          <a:lstStyle/>
          <a:p>
            <a:pPr algn="r">
              <a:spcBef>
                <a:spcPts val="0"/>
              </a:spcBef>
            </a:pP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Faktor</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Kuasa</a:t>
            </a:r>
            <a:endParaRPr lang="en-US" sz="2800" b="1" spc="300" dirty="0">
              <a:effectLst>
                <a:outerShdw blurRad="38100" dist="38100" dir="2700000" algn="tl">
                  <a:srgbClr val="000000">
                    <a:alpha val="43137"/>
                  </a:srgbClr>
                </a:outerShdw>
              </a:effectLst>
              <a:latin typeface="Arial" pitchFamily="34" charset="0"/>
              <a:ea typeface="+mn-ea"/>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13497821"/>
              </p:ext>
            </p:extLst>
          </p:nvPr>
        </p:nvGraphicFramePr>
        <p:xfrm>
          <a:off x="266700" y="3290144"/>
          <a:ext cx="8610600" cy="3023076"/>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417505">
                <a:tc>
                  <a:txBody>
                    <a:bodyPr/>
                    <a:lstStyle/>
                    <a:p>
                      <a:pPr algn="ctr"/>
                      <a:endParaRPr lang="en-US" dirty="0"/>
                    </a:p>
                  </a:txBody>
                  <a:tcPr anchor="ctr"/>
                </a:tc>
                <a:tc>
                  <a:txBody>
                    <a:bodyPr/>
                    <a:lstStyle/>
                    <a:p>
                      <a:pPr algn="ctr"/>
                      <a:r>
                        <a:rPr lang="en-US" dirty="0" err="1"/>
                        <a:t>Keterangan</a:t>
                      </a:r>
                      <a:endParaRPr lang="en-US" dirty="0"/>
                    </a:p>
                  </a:txBody>
                  <a:tcPr anchor="ctr"/>
                </a:tc>
                <a:extLst>
                  <a:ext uri="{0D108BD9-81ED-4DB2-BD59-A6C34878D82A}">
                    <a16:rowId xmlns:a16="http://schemas.microsoft.com/office/drawing/2014/main" val="10000"/>
                  </a:ext>
                </a:extLst>
              </a:tr>
              <a:tr h="1411295">
                <a:tc>
                  <a:txBody>
                    <a:bodyPr/>
                    <a:lstStyle/>
                    <a:p>
                      <a:endParaRPr lang="en-US" dirty="0"/>
                    </a:p>
                  </a:txBody>
                  <a:tcPr/>
                </a:tc>
                <a:tc>
                  <a:txBody>
                    <a:bodyPr/>
                    <a:lstStyle/>
                    <a:p>
                      <a:pPr marL="285750" indent="-285750" algn="l">
                        <a:buFont typeface="Arial" pitchFamily="34" charset="0"/>
                        <a:buChar char="•"/>
                      </a:pPr>
                      <a:r>
                        <a:rPr lang="en-US" dirty="0" err="1"/>
                        <a:t>Anda</a:t>
                      </a:r>
                      <a:r>
                        <a:rPr lang="en-US" dirty="0"/>
                        <a:t> </a:t>
                      </a:r>
                      <a:r>
                        <a:rPr lang="en-US" dirty="0" err="1"/>
                        <a:t>hanya</a:t>
                      </a:r>
                      <a:r>
                        <a:rPr lang="en-US" dirty="0"/>
                        <a:t> </a:t>
                      </a:r>
                      <a:r>
                        <a:rPr lang="en-US" dirty="0" err="1"/>
                        <a:t>dibenarkan</a:t>
                      </a:r>
                      <a:r>
                        <a:rPr lang="en-US" dirty="0"/>
                        <a:t> </a:t>
                      </a:r>
                      <a:r>
                        <a:rPr lang="en-US" dirty="0" err="1"/>
                        <a:t>untuk</a:t>
                      </a:r>
                      <a:r>
                        <a:rPr lang="en-US" dirty="0"/>
                        <a:t> </a:t>
                      </a:r>
                      <a:r>
                        <a:rPr lang="en-US" dirty="0" err="1"/>
                        <a:t>memulangkan</a:t>
                      </a:r>
                      <a:r>
                        <a:rPr lang="en-US" dirty="0"/>
                        <a:t> 52% </a:t>
                      </a:r>
                      <a:r>
                        <a:rPr lang="en-US" dirty="0" err="1"/>
                        <a:t>daripada</a:t>
                      </a:r>
                      <a:r>
                        <a:rPr lang="en-US" dirty="0"/>
                        <a:t> Big Mac </a:t>
                      </a:r>
                      <a:r>
                        <a:rPr lang="en-US" dirty="0" err="1"/>
                        <a:t>untuk</a:t>
                      </a:r>
                      <a:r>
                        <a:rPr lang="en-US" dirty="0"/>
                        <a:t> </a:t>
                      </a:r>
                      <a:r>
                        <a:rPr lang="en-US" dirty="0" err="1"/>
                        <a:t>mengelakkan</a:t>
                      </a:r>
                      <a:r>
                        <a:rPr lang="en-US" dirty="0"/>
                        <a:t> </a:t>
                      </a:r>
                      <a:r>
                        <a:rPr lang="en-US" dirty="0" err="1"/>
                        <a:t>penalti</a:t>
                      </a:r>
                      <a:endParaRPr lang="en-US" dirty="0"/>
                    </a:p>
                  </a:txBody>
                  <a:tcPr anchor="ctr"/>
                </a:tc>
                <a:extLst>
                  <a:ext uri="{0D108BD9-81ED-4DB2-BD59-A6C34878D82A}">
                    <a16:rowId xmlns:a16="http://schemas.microsoft.com/office/drawing/2014/main" val="10001"/>
                  </a:ext>
                </a:extLst>
              </a:tr>
              <a:tr h="1194276">
                <a:tc>
                  <a:txBody>
                    <a:bodyPr/>
                    <a:lstStyle/>
                    <a:p>
                      <a:endParaRPr lang="en-US" dirty="0"/>
                    </a:p>
                  </a:txBody>
                  <a:tcPr/>
                </a:tc>
                <a:tc>
                  <a:txBody>
                    <a:bodyPr/>
                    <a:lstStyle/>
                    <a:p>
                      <a:pPr marL="285750" indent="-285750" algn="l">
                        <a:buFont typeface="Arial" pitchFamily="34" charset="0"/>
                        <a:buChar char="•"/>
                      </a:pPr>
                      <a:r>
                        <a:rPr lang="en-US" dirty="0" err="1"/>
                        <a:t>Penalti</a:t>
                      </a:r>
                      <a:r>
                        <a:rPr lang="en-US" baseline="0" dirty="0"/>
                        <a:t> </a:t>
                      </a:r>
                      <a:r>
                        <a:rPr lang="en-US" baseline="0" dirty="0" err="1"/>
                        <a:t>jika</a:t>
                      </a:r>
                      <a:r>
                        <a:rPr lang="en-US" baseline="0" dirty="0"/>
                        <a:t> PF </a:t>
                      </a:r>
                      <a:r>
                        <a:rPr lang="en-US" b="1" baseline="0" dirty="0" err="1"/>
                        <a:t>rendah</a:t>
                      </a:r>
                      <a:r>
                        <a:rPr lang="en-US" b="1" baseline="0" dirty="0"/>
                        <a:t> </a:t>
                      </a:r>
                      <a:r>
                        <a:rPr lang="en-US" b="1" baseline="0" dirty="0" err="1"/>
                        <a:t>daripada</a:t>
                      </a:r>
                      <a:r>
                        <a:rPr lang="en-US" b="1" baseline="0" dirty="0"/>
                        <a:t> 0.85</a:t>
                      </a:r>
                      <a:endParaRPr lang="en-US" b="1" dirty="0"/>
                    </a:p>
                    <a:p>
                      <a:pPr marL="285750" indent="-285750" algn="l">
                        <a:buFont typeface="Arial" pitchFamily="34" charset="0"/>
                        <a:buChar char="•"/>
                      </a:pPr>
                      <a:r>
                        <a:rPr lang="en-US" baseline="0" dirty="0" err="1"/>
                        <a:t>Guna</a:t>
                      </a:r>
                      <a:r>
                        <a:rPr lang="en-US" baseline="0" dirty="0"/>
                        <a:t> “</a:t>
                      </a:r>
                      <a:r>
                        <a:rPr lang="en-US" i="1" baseline="0" dirty="0"/>
                        <a:t>Capacitor Bank</a:t>
                      </a:r>
                      <a:r>
                        <a:rPr lang="en-US" baseline="0" dirty="0"/>
                        <a:t>” </a:t>
                      </a:r>
                      <a:r>
                        <a:rPr lang="en-US" baseline="0" dirty="0" err="1"/>
                        <a:t>untuk</a:t>
                      </a:r>
                      <a:r>
                        <a:rPr lang="en-US" baseline="0" dirty="0"/>
                        <a:t> </a:t>
                      </a:r>
                      <a:r>
                        <a:rPr lang="en-US" baseline="0" dirty="0" err="1"/>
                        <a:t>mengekalkan</a:t>
                      </a:r>
                      <a:r>
                        <a:rPr lang="en-US" baseline="0" dirty="0"/>
                        <a:t> PF yang </a:t>
                      </a:r>
                      <a:r>
                        <a:rPr lang="en-US" baseline="0" dirty="0" err="1"/>
                        <a:t>tinggi</a:t>
                      </a:r>
                      <a:r>
                        <a:rPr lang="en-US" baseline="0" dirty="0"/>
                        <a:t>.</a:t>
                      </a:r>
                      <a:endParaRPr lang="en-US" dirty="0"/>
                    </a:p>
                  </a:txBody>
                  <a:tcPr anchor="ctr"/>
                </a:tc>
                <a:extLst>
                  <a:ext uri="{0D108BD9-81ED-4DB2-BD59-A6C34878D82A}">
                    <a16:rowId xmlns:a16="http://schemas.microsoft.com/office/drawing/2014/main" val="10002"/>
                  </a:ext>
                </a:extLst>
              </a:tr>
            </a:tbl>
          </a:graphicData>
        </a:graphic>
      </p:graphicFrame>
      <p:pic>
        <p:nvPicPr>
          <p:cNvPr id="5" name="Picture 5" descr="C:\Users\user\Desktop\TNB Bill Ala Big Mac\logo_mc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482" y="3889705"/>
            <a:ext cx="989518" cy="8287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user\Desktop\TNB Bill Ala Big Mac\ur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882" y="5375435"/>
            <a:ext cx="684718" cy="684718"/>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2">
            <a:extLst>
              <a:ext uri="{FF2B5EF4-FFF2-40B4-BE49-F238E27FC236}">
                <a16:creationId xmlns:a16="http://schemas.microsoft.com/office/drawing/2014/main" id="{B0E196CA-B415-4EBA-9507-AC65ABA49C0D}"/>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2199868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14400" y="21442"/>
            <a:ext cx="8229600" cy="867926"/>
          </a:xfrm>
          <a:noFill/>
        </p:spPr>
        <p:txBody>
          <a:bodyPr vert="horz" wrap="square" lIns="91435" tIns="45718" rIns="91435" bIns="45718" rtlCol="0" anchor="ctr">
            <a:spAutoFit/>
          </a:bodyPr>
          <a:lstStyle/>
          <a:p>
            <a:pPr algn="r">
              <a:spcBef>
                <a:spcPts val="0"/>
              </a:spcBef>
            </a:pPr>
            <a:r>
              <a:rPr lang="en-US" sz="2800" b="1" i="1" spc="300" dirty="0">
                <a:effectLst>
                  <a:outerShdw blurRad="38100" dist="38100" dir="2700000" algn="tl">
                    <a:srgbClr val="000000">
                      <a:alpha val="43137"/>
                    </a:srgbClr>
                  </a:outerShdw>
                </a:effectLst>
                <a:latin typeface="Arial" pitchFamily="34" charset="0"/>
                <a:ea typeface="+mn-ea"/>
                <a:cs typeface="Arial" pitchFamily="34" charset="0"/>
              </a:rPr>
              <a:t>Real Power, Reactive Power, Apparent Power</a:t>
            </a:r>
          </a:p>
        </p:txBody>
      </p:sp>
      <p:graphicFrame>
        <p:nvGraphicFramePr>
          <p:cNvPr id="4" name="Table 3"/>
          <p:cNvGraphicFramePr>
            <a:graphicFrameLocks noGrp="1"/>
          </p:cNvGraphicFramePr>
          <p:nvPr>
            <p:extLst>
              <p:ext uri="{D42A27DB-BD31-4B8C-83A1-F6EECF244321}">
                <p14:modId xmlns:p14="http://schemas.microsoft.com/office/powerpoint/2010/main" val="1950055507"/>
              </p:ext>
            </p:extLst>
          </p:nvPr>
        </p:nvGraphicFramePr>
        <p:xfrm>
          <a:off x="228600" y="1752600"/>
          <a:ext cx="8686800" cy="48006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582499">
                <a:tc>
                  <a:txBody>
                    <a:bodyPr/>
                    <a:lstStyle/>
                    <a:p>
                      <a:pPr algn="ctr"/>
                      <a:endParaRPr lang="en-US" sz="2000" dirty="0"/>
                    </a:p>
                  </a:txBody>
                  <a:tcPr anchor="ctr"/>
                </a:tc>
                <a:tc>
                  <a:txBody>
                    <a:bodyPr/>
                    <a:lstStyle/>
                    <a:p>
                      <a:pPr algn="ctr"/>
                      <a:r>
                        <a:rPr lang="en-US" sz="2000" dirty="0"/>
                        <a:t>Unit</a:t>
                      </a:r>
                    </a:p>
                  </a:txBody>
                  <a:tcPr anchor="ctr"/>
                </a:tc>
                <a:tc>
                  <a:txBody>
                    <a:bodyPr/>
                    <a:lstStyle/>
                    <a:p>
                      <a:pPr algn="ctr"/>
                      <a:r>
                        <a:rPr lang="en-US" dirty="0"/>
                        <a:t>Analogy</a:t>
                      </a:r>
                    </a:p>
                  </a:txBody>
                  <a:tcPr anchor="ctr"/>
                </a:tc>
                <a:extLst>
                  <a:ext uri="{0D108BD9-81ED-4DB2-BD59-A6C34878D82A}">
                    <a16:rowId xmlns:a16="http://schemas.microsoft.com/office/drawing/2014/main" val="10000"/>
                  </a:ext>
                </a:extLst>
              </a:tr>
              <a:tr h="1398701">
                <a:tc>
                  <a:txBody>
                    <a:bodyPr/>
                    <a:lstStyle/>
                    <a:p>
                      <a:pPr algn="ctr"/>
                      <a:r>
                        <a:rPr lang="en-US" sz="2400" i="1" dirty="0"/>
                        <a:t>Real Power</a:t>
                      </a:r>
                    </a:p>
                  </a:txBody>
                  <a:tcPr anchor="ctr"/>
                </a:tc>
                <a:tc>
                  <a:txBody>
                    <a:bodyPr/>
                    <a:lstStyle/>
                    <a:p>
                      <a:pPr algn="ctr"/>
                      <a:r>
                        <a:rPr lang="en-US" sz="2400" dirty="0"/>
                        <a:t>kW</a:t>
                      </a:r>
                    </a:p>
                  </a:txBody>
                  <a:tcPr anchor="ctr"/>
                </a:tc>
                <a:tc>
                  <a:txBody>
                    <a:bodyPr/>
                    <a:lstStyle/>
                    <a:p>
                      <a:pPr algn="ctr"/>
                      <a:r>
                        <a:rPr lang="en-US" sz="2000" dirty="0" err="1"/>
                        <a:t>Jumlah</a:t>
                      </a:r>
                      <a:r>
                        <a:rPr lang="en-US" sz="2000" dirty="0"/>
                        <a:t> Big Mac yang </a:t>
                      </a:r>
                      <a:r>
                        <a:rPr lang="en-US" sz="2000" dirty="0" err="1"/>
                        <a:t>dimakan</a:t>
                      </a:r>
                      <a:r>
                        <a:rPr lang="en-US" sz="2000" dirty="0"/>
                        <a:t>,</a:t>
                      </a:r>
                      <a:r>
                        <a:rPr lang="en-US" sz="2000" baseline="0" dirty="0"/>
                        <a:t> </a:t>
                      </a:r>
                      <a:r>
                        <a:rPr lang="en-US" sz="2000" baseline="0" dirty="0" err="1"/>
                        <a:t>setiap</a:t>
                      </a:r>
                      <a:r>
                        <a:rPr lang="en-US" sz="2000" baseline="0" dirty="0"/>
                        <a:t> jam</a:t>
                      </a:r>
                      <a:endParaRPr lang="en-US" sz="2000" dirty="0"/>
                    </a:p>
                  </a:txBody>
                  <a:tcPr anchor="ctr"/>
                </a:tc>
                <a:extLst>
                  <a:ext uri="{0D108BD9-81ED-4DB2-BD59-A6C34878D82A}">
                    <a16:rowId xmlns:a16="http://schemas.microsoft.com/office/drawing/2014/main" val="10001"/>
                  </a:ext>
                </a:extLst>
              </a:tr>
              <a:tr h="1295400">
                <a:tc>
                  <a:txBody>
                    <a:bodyPr/>
                    <a:lstStyle/>
                    <a:p>
                      <a:pPr algn="ctr"/>
                      <a:r>
                        <a:rPr lang="en-US" sz="2400" i="1" dirty="0"/>
                        <a:t>Reactive Power</a:t>
                      </a:r>
                    </a:p>
                  </a:txBody>
                  <a:tcPr anchor="ctr"/>
                </a:tc>
                <a:tc>
                  <a:txBody>
                    <a:bodyPr/>
                    <a:lstStyle/>
                    <a:p>
                      <a:pPr algn="ctr"/>
                      <a:r>
                        <a:rPr lang="en-US" sz="2400" dirty="0" err="1"/>
                        <a:t>kVAr</a:t>
                      </a:r>
                      <a:endParaRPr lang="en-US" sz="2400" dirty="0"/>
                    </a:p>
                  </a:txBody>
                  <a:tcPr anchor="ctr"/>
                </a:tc>
                <a:tc>
                  <a:txBody>
                    <a:bodyPr/>
                    <a:lstStyle/>
                    <a:p>
                      <a:pPr algn="ctr"/>
                      <a:r>
                        <a:rPr lang="en-US" sz="2000" dirty="0" err="1"/>
                        <a:t>Jumlah</a:t>
                      </a:r>
                      <a:r>
                        <a:rPr lang="en-US" sz="2000" baseline="0" dirty="0"/>
                        <a:t> Big Mac yang </a:t>
                      </a:r>
                      <a:r>
                        <a:rPr lang="en-US" sz="2000" baseline="0" dirty="0" err="1"/>
                        <a:t>dipulangkan</a:t>
                      </a:r>
                      <a:r>
                        <a:rPr lang="en-US" sz="2000" baseline="0" dirty="0"/>
                        <a:t>, </a:t>
                      </a:r>
                      <a:r>
                        <a:rPr lang="en-US" sz="2000" baseline="0" dirty="0" err="1"/>
                        <a:t>setiap</a:t>
                      </a:r>
                      <a:r>
                        <a:rPr lang="en-US" sz="2000" baseline="0" dirty="0"/>
                        <a:t> jam</a:t>
                      </a:r>
                      <a:endParaRPr lang="en-US" sz="2000" dirty="0"/>
                    </a:p>
                  </a:txBody>
                  <a:tcPr anchor="ctr"/>
                </a:tc>
                <a:extLst>
                  <a:ext uri="{0D108BD9-81ED-4DB2-BD59-A6C34878D82A}">
                    <a16:rowId xmlns:a16="http://schemas.microsoft.com/office/drawing/2014/main" val="10002"/>
                  </a:ext>
                </a:extLst>
              </a:tr>
              <a:tr h="1524000">
                <a:tc>
                  <a:txBody>
                    <a:bodyPr/>
                    <a:lstStyle/>
                    <a:p>
                      <a:pPr algn="ctr"/>
                      <a:r>
                        <a:rPr lang="en-US" sz="2400" i="1" dirty="0"/>
                        <a:t>Apparent Power</a:t>
                      </a:r>
                    </a:p>
                  </a:txBody>
                  <a:tcPr anchor="ctr"/>
                </a:tc>
                <a:tc>
                  <a:txBody>
                    <a:bodyPr/>
                    <a:lstStyle/>
                    <a:p>
                      <a:pPr algn="ctr"/>
                      <a:r>
                        <a:rPr lang="en-US" sz="2400" dirty="0"/>
                        <a:t>kVA</a:t>
                      </a:r>
                    </a:p>
                  </a:txBody>
                  <a:tcPr anchor="ctr"/>
                </a:tc>
                <a:tc>
                  <a:txBody>
                    <a:bodyPr/>
                    <a:lstStyle/>
                    <a:p>
                      <a:pPr algn="ctr"/>
                      <a:r>
                        <a:rPr lang="en-US" sz="2000" dirty="0" err="1"/>
                        <a:t>Jumlah</a:t>
                      </a:r>
                      <a:r>
                        <a:rPr lang="en-US" sz="2000" baseline="0" dirty="0"/>
                        <a:t> Big Mac yang </a:t>
                      </a:r>
                      <a:r>
                        <a:rPr lang="en-US" sz="2000" baseline="0" dirty="0" err="1"/>
                        <a:t>dipesan</a:t>
                      </a:r>
                      <a:r>
                        <a:rPr lang="en-US" sz="2000" baseline="0" dirty="0"/>
                        <a:t> di </a:t>
                      </a:r>
                      <a:r>
                        <a:rPr lang="en-US" sz="2000" baseline="0" dirty="0" err="1"/>
                        <a:t>kaunter</a:t>
                      </a:r>
                      <a:r>
                        <a:rPr lang="en-US" sz="2000" baseline="0" dirty="0"/>
                        <a:t>, </a:t>
                      </a:r>
                      <a:r>
                        <a:rPr lang="en-US" sz="2000" baseline="0" dirty="0" err="1"/>
                        <a:t>setiap</a:t>
                      </a:r>
                      <a:r>
                        <a:rPr lang="en-US" sz="2000" baseline="0" dirty="0"/>
                        <a:t> jam. </a:t>
                      </a:r>
                      <a:r>
                        <a:rPr lang="en-US" sz="2000" baseline="0" dirty="0" err="1"/>
                        <a:t>Ini</a:t>
                      </a:r>
                      <a:r>
                        <a:rPr lang="en-US" sz="2000" baseline="0" dirty="0"/>
                        <a:t> </a:t>
                      </a:r>
                      <a:r>
                        <a:rPr lang="en-US" sz="2000" baseline="0" dirty="0" err="1"/>
                        <a:t>termasuk</a:t>
                      </a:r>
                      <a:r>
                        <a:rPr lang="en-US" sz="2000" baseline="0" dirty="0"/>
                        <a:t> Big Mac yang </a:t>
                      </a:r>
                      <a:r>
                        <a:rPr lang="en-US" sz="2000" baseline="0" dirty="0" err="1"/>
                        <a:t>anda</a:t>
                      </a:r>
                      <a:r>
                        <a:rPr lang="en-US" sz="2000" baseline="0" dirty="0"/>
                        <a:t> </a:t>
                      </a:r>
                      <a:r>
                        <a:rPr lang="en-US" sz="2000" baseline="0" dirty="0" err="1"/>
                        <a:t>akan</a:t>
                      </a:r>
                      <a:r>
                        <a:rPr lang="en-US" sz="2000" baseline="0" dirty="0"/>
                        <a:t> </a:t>
                      </a:r>
                      <a:r>
                        <a:rPr lang="en-US" sz="2000" baseline="0" dirty="0" err="1"/>
                        <a:t>makan</a:t>
                      </a:r>
                      <a:r>
                        <a:rPr lang="en-US" sz="2000" baseline="0" dirty="0"/>
                        <a:t> </a:t>
                      </a:r>
                      <a:r>
                        <a:rPr lang="en-US" sz="2000" baseline="0" dirty="0" err="1"/>
                        <a:t>dan</a:t>
                      </a:r>
                      <a:r>
                        <a:rPr lang="en-US" sz="2000" baseline="0" dirty="0"/>
                        <a:t> </a:t>
                      </a:r>
                      <a:r>
                        <a:rPr lang="en-US" sz="2000" baseline="0" dirty="0" err="1"/>
                        <a:t>pulangkan</a:t>
                      </a:r>
                      <a:r>
                        <a:rPr lang="en-US" sz="2000" baseline="0" dirty="0"/>
                        <a:t>.</a:t>
                      </a:r>
                      <a:endParaRPr lang="en-US" sz="2000" dirty="0"/>
                    </a:p>
                  </a:txBody>
                  <a:tcPr anchor="ctr"/>
                </a:tc>
                <a:extLst>
                  <a:ext uri="{0D108BD9-81ED-4DB2-BD59-A6C34878D82A}">
                    <a16:rowId xmlns:a16="http://schemas.microsoft.com/office/drawing/2014/main" val="10003"/>
                  </a:ext>
                </a:extLst>
              </a:tr>
            </a:tbl>
          </a:graphicData>
        </a:graphic>
      </p:graphicFrame>
      <p:sp>
        <p:nvSpPr>
          <p:cNvPr id="5" name="Footer Placeholder 2">
            <a:extLst>
              <a:ext uri="{FF2B5EF4-FFF2-40B4-BE49-F238E27FC236}">
                <a16:creationId xmlns:a16="http://schemas.microsoft.com/office/drawing/2014/main" id="{15F614FD-735F-4625-A14B-4D78B259C1C7}"/>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2052881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56249"/>
            <a:ext cx="9144000" cy="840226"/>
          </a:xfrm>
          <a:noFill/>
        </p:spPr>
        <p:txBody>
          <a:bodyPr vert="horz" wrap="square" lIns="91435" tIns="45718" rIns="91435" bIns="45718" rtlCol="0" anchor="ctr">
            <a:spAutoFit/>
          </a:bodyPr>
          <a:lstStyle/>
          <a:p>
            <a:pPr>
              <a:spcBef>
                <a:spcPts val="0"/>
              </a:spcBef>
            </a:pPr>
            <a:r>
              <a:rPr lang="en-US" sz="5400" b="1" spc="300" dirty="0" err="1">
                <a:effectLst>
                  <a:outerShdw blurRad="38100" dist="38100" dir="2700000" algn="tl">
                    <a:srgbClr val="000000">
                      <a:alpha val="43137"/>
                    </a:srgbClr>
                  </a:outerShdw>
                </a:effectLst>
                <a:latin typeface="Arial" pitchFamily="34" charset="0"/>
                <a:ea typeface="+mn-ea"/>
                <a:cs typeface="Arial" pitchFamily="34" charset="0"/>
              </a:rPr>
              <a:t>Terima</a:t>
            </a:r>
            <a:r>
              <a:rPr lang="en-US" sz="54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5400" b="1" spc="300" dirty="0" err="1">
                <a:effectLst>
                  <a:outerShdw blurRad="38100" dist="38100" dir="2700000" algn="tl">
                    <a:srgbClr val="000000">
                      <a:alpha val="43137"/>
                    </a:srgbClr>
                  </a:outerShdw>
                </a:effectLst>
                <a:latin typeface="Arial" pitchFamily="34" charset="0"/>
                <a:ea typeface="+mn-ea"/>
                <a:cs typeface="Arial" pitchFamily="34" charset="0"/>
              </a:rPr>
              <a:t>Kasih</a:t>
            </a:r>
            <a:endParaRPr lang="en-US" sz="5400" b="1" spc="300" dirty="0">
              <a:effectLst>
                <a:outerShdw blurRad="38100" dist="38100" dir="2700000" algn="tl">
                  <a:srgbClr val="000000">
                    <a:alpha val="43137"/>
                  </a:srgbClr>
                </a:outerShdw>
              </a:effectLst>
              <a:latin typeface="Arial" pitchFamily="34" charset="0"/>
              <a:ea typeface="+mn-ea"/>
              <a:cs typeface="Arial" pitchFamily="34" charset="0"/>
            </a:endParaRPr>
          </a:p>
        </p:txBody>
      </p:sp>
      <p:pic>
        <p:nvPicPr>
          <p:cNvPr id="4" name="Picture 2" descr="C:\Users\user\Desktop\TNB Bill Ala Big Mac\u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22328"/>
            <a:ext cx="4191000" cy="2828925"/>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1219200" y="6235257"/>
            <a:ext cx="6400800" cy="60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t>Acknowledgement: Trademarks belong to their respective owners. Credit to all image copyright holders.</a:t>
            </a:r>
          </a:p>
        </p:txBody>
      </p:sp>
      <p:sp>
        <p:nvSpPr>
          <p:cNvPr id="6" name="Footer Placeholder 2">
            <a:extLst>
              <a:ext uri="{FF2B5EF4-FFF2-40B4-BE49-F238E27FC236}">
                <a16:creationId xmlns:a16="http://schemas.microsoft.com/office/drawing/2014/main" id="{66177DE8-2D97-406E-9AFF-975869B5FF3A}"/>
              </a:ext>
            </a:extLst>
          </p:cNvPr>
          <p:cNvSpPr>
            <a:spLocks noGrp="1"/>
          </p:cNvSpPr>
          <p:nvPr>
            <p:ph type="ftr" sz="quarter" idx="11"/>
          </p:nvPr>
        </p:nvSpPr>
        <p:spPr>
          <a:xfrm>
            <a:off x="0" y="6479732"/>
            <a:ext cx="9144000" cy="365125"/>
          </a:xfrm>
        </p:spPr>
        <p:txBody>
          <a:bodyPr/>
          <a:lstStyle/>
          <a:p>
            <a:r>
              <a:rPr lang="en-MY" dirty="0"/>
              <a:t>www.iBright.com.my</a:t>
            </a:r>
          </a:p>
        </p:txBody>
      </p:sp>
      <p:sp>
        <p:nvSpPr>
          <p:cNvPr id="3" name="TextBox 2">
            <a:extLst>
              <a:ext uri="{FF2B5EF4-FFF2-40B4-BE49-F238E27FC236}">
                <a16:creationId xmlns:a16="http://schemas.microsoft.com/office/drawing/2014/main" id="{6736AB31-9EA7-4D67-98BE-274674BD79BE}"/>
              </a:ext>
            </a:extLst>
          </p:cNvPr>
          <p:cNvSpPr txBox="1"/>
          <p:nvPr/>
        </p:nvSpPr>
        <p:spPr>
          <a:xfrm>
            <a:off x="4724400" y="2743200"/>
            <a:ext cx="4038600" cy="1477328"/>
          </a:xfrm>
          <a:prstGeom prst="rect">
            <a:avLst/>
          </a:prstGeom>
          <a:noFill/>
        </p:spPr>
        <p:txBody>
          <a:bodyPr wrap="square" rtlCol="0">
            <a:spAutoFit/>
          </a:bodyPr>
          <a:lstStyle/>
          <a:p>
            <a:pPr algn="ctr"/>
            <a:r>
              <a:rPr lang="en-US" b="1" dirty="0" err="1">
                <a:solidFill>
                  <a:schemeClr val="accent2"/>
                </a:solidFill>
                <a:latin typeface="Gisha" panose="020B0502040204020203" pitchFamily="34" charset="-79"/>
                <a:cs typeface="Gisha" panose="020B0502040204020203" pitchFamily="34" charset="-79"/>
              </a:rPr>
              <a:t>Untuk</a:t>
            </a:r>
            <a:r>
              <a:rPr lang="en-US" b="1" dirty="0">
                <a:solidFill>
                  <a:schemeClr val="accent2"/>
                </a:solidFill>
                <a:latin typeface="Gisha" panose="020B0502040204020203" pitchFamily="34" charset="-79"/>
                <a:cs typeface="Gisha" panose="020B0502040204020203" pitchFamily="34" charset="-79"/>
              </a:rPr>
              <a:t> </a:t>
            </a:r>
            <a:r>
              <a:rPr lang="en-US" b="1" dirty="0" err="1">
                <a:solidFill>
                  <a:schemeClr val="accent2"/>
                </a:solidFill>
                <a:latin typeface="Gisha" panose="020B0502040204020203" pitchFamily="34" charset="-79"/>
                <a:cs typeface="Gisha" panose="020B0502040204020203" pitchFamily="34" charset="-79"/>
              </a:rPr>
              <a:t>maklumat</a:t>
            </a:r>
            <a:r>
              <a:rPr lang="en-US" b="1" dirty="0">
                <a:solidFill>
                  <a:schemeClr val="accent2"/>
                </a:solidFill>
                <a:latin typeface="Gisha" panose="020B0502040204020203" pitchFamily="34" charset="-79"/>
                <a:cs typeface="Gisha" panose="020B0502040204020203" pitchFamily="34" charset="-79"/>
              </a:rPr>
              <a:t> </a:t>
            </a:r>
            <a:r>
              <a:rPr lang="en-US" b="1" dirty="0" err="1">
                <a:solidFill>
                  <a:schemeClr val="accent2"/>
                </a:solidFill>
                <a:latin typeface="Gisha" panose="020B0502040204020203" pitchFamily="34" charset="-79"/>
                <a:cs typeface="Gisha" panose="020B0502040204020203" pitchFamily="34" charset="-79"/>
              </a:rPr>
              <a:t>lebih</a:t>
            </a:r>
            <a:r>
              <a:rPr lang="en-US" b="1" dirty="0">
                <a:solidFill>
                  <a:schemeClr val="accent2"/>
                </a:solidFill>
                <a:latin typeface="Gisha" panose="020B0502040204020203" pitchFamily="34" charset="-79"/>
                <a:cs typeface="Gisha" panose="020B0502040204020203" pitchFamily="34" charset="-79"/>
              </a:rPr>
              <a:t> </a:t>
            </a:r>
            <a:r>
              <a:rPr lang="en-US" b="1" dirty="0" err="1">
                <a:solidFill>
                  <a:schemeClr val="accent2"/>
                </a:solidFill>
                <a:latin typeface="Gisha" panose="020B0502040204020203" pitchFamily="34" charset="-79"/>
                <a:cs typeface="Gisha" panose="020B0502040204020203" pitchFamily="34" charset="-79"/>
              </a:rPr>
              <a:t>mengenai</a:t>
            </a:r>
            <a:r>
              <a:rPr lang="en-US" b="1" dirty="0">
                <a:solidFill>
                  <a:schemeClr val="accent2"/>
                </a:solidFill>
                <a:latin typeface="Gisha" panose="020B0502040204020203" pitchFamily="34" charset="-79"/>
                <a:cs typeface="Gisha" panose="020B0502040204020203" pitchFamily="34" charset="-79"/>
              </a:rPr>
              <a:t> </a:t>
            </a:r>
            <a:r>
              <a:rPr lang="en-US" b="1" dirty="0" err="1">
                <a:solidFill>
                  <a:schemeClr val="accent2"/>
                </a:solidFill>
                <a:latin typeface="Gisha" panose="020B0502040204020203" pitchFamily="34" charset="-79"/>
                <a:cs typeface="Gisha" panose="020B0502040204020203" pitchFamily="34" charset="-79"/>
                <a:hlinkClick r:id="rId3">
                  <a:extLst>
                    <a:ext uri="{A12FA001-AC4F-418D-AE19-62706E023703}">
                      <ahyp:hlinkClr xmlns:ahyp="http://schemas.microsoft.com/office/drawing/2018/hyperlinkcolor" val="tx"/>
                    </a:ext>
                  </a:extLst>
                </a:hlinkClick>
              </a:rPr>
              <a:t>permintaan</a:t>
            </a:r>
            <a:r>
              <a:rPr lang="en-US" b="1" dirty="0">
                <a:solidFill>
                  <a:schemeClr val="accent2"/>
                </a:solidFill>
                <a:latin typeface="Gisha" panose="020B0502040204020203" pitchFamily="34" charset="-79"/>
                <a:cs typeface="Gisha" panose="020B0502040204020203" pitchFamily="34" charset="-79"/>
                <a:hlinkClick r:id="rId3">
                  <a:extLst>
                    <a:ext uri="{A12FA001-AC4F-418D-AE19-62706E023703}">
                      <ahyp:hlinkClr xmlns:ahyp="http://schemas.microsoft.com/office/drawing/2018/hyperlinkcolor" val="tx"/>
                    </a:ext>
                  </a:extLst>
                </a:hlinkClick>
              </a:rPr>
              <a:t> </a:t>
            </a:r>
            <a:r>
              <a:rPr lang="en-US" b="1" dirty="0" err="1">
                <a:solidFill>
                  <a:schemeClr val="accent2"/>
                </a:solidFill>
                <a:latin typeface="Gisha" panose="020B0502040204020203" pitchFamily="34" charset="-79"/>
                <a:cs typeface="Gisha" panose="020B0502040204020203" pitchFamily="34" charset="-79"/>
                <a:hlinkClick r:id="rId3">
                  <a:extLst>
                    <a:ext uri="{A12FA001-AC4F-418D-AE19-62706E023703}">
                      <ahyp:hlinkClr xmlns:ahyp="http://schemas.microsoft.com/office/drawing/2018/hyperlinkcolor" val="tx"/>
                    </a:ext>
                  </a:extLst>
                </a:hlinkClick>
              </a:rPr>
              <a:t>maksimum</a:t>
            </a:r>
            <a:r>
              <a:rPr lang="en-US" b="1" dirty="0">
                <a:solidFill>
                  <a:schemeClr val="accent2"/>
                </a:solidFill>
                <a:latin typeface="Gisha" panose="020B0502040204020203" pitchFamily="34" charset="-79"/>
                <a:cs typeface="Gisha" panose="020B0502040204020203" pitchFamily="34" charset="-79"/>
                <a:hlinkClick r:id="rId3">
                  <a:extLst>
                    <a:ext uri="{A12FA001-AC4F-418D-AE19-62706E023703}">
                      <ahyp:hlinkClr xmlns:ahyp="http://schemas.microsoft.com/office/drawing/2018/hyperlinkcolor" val="tx"/>
                    </a:ext>
                  </a:extLst>
                </a:hlinkClick>
              </a:rPr>
              <a:t> </a:t>
            </a:r>
          </a:p>
          <a:p>
            <a:pPr algn="ctr"/>
            <a:r>
              <a:rPr lang="en-US" b="1" dirty="0">
                <a:solidFill>
                  <a:schemeClr val="accent2"/>
                </a:solidFill>
                <a:latin typeface="Gisha" panose="020B0502040204020203" pitchFamily="34" charset="-79"/>
                <a:cs typeface="Gisha" panose="020B0502040204020203" pitchFamily="34" charset="-79"/>
                <a:hlinkClick r:id="rId3">
                  <a:extLst>
                    <a:ext uri="{A12FA001-AC4F-418D-AE19-62706E023703}">
                      <ahyp:hlinkClr xmlns:ahyp="http://schemas.microsoft.com/office/drawing/2018/hyperlinkcolor" val="tx"/>
                    </a:ext>
                  </a:extLst>
                </a:hlinkClick>
              </a:rPr>
              <a:t>(maximum demand) </a:t>
            </a:r>
            <a:endParaRPr lang="en-US" b="1" dirty="0">
              <a:solidFill>
                <a:schemeClr val="accent2"/>
              </a:solidFill>
              <a:latin typeface="Gisha" panose="020B0502040204020203" pitchFamily="34" charset="-79"/>
              <a:cs typeface="Gisha" panose="020B0502040204020203" pitchFamily="34" charset="-79"/>
            </a:endParaRPr>
          </a:p>
          <a:p>
            <a:pPr algn="ctr"/>
            <a:r>
              <a:rPr lang="en-US" b="1" dirty="0" err="1">
                <a:solidFill>
                  <a:schemeClr val="accent2"/>
                </a:solidFill>
                <a:latin typeface="Gisha" panose="020B0502040204020203" pitchFamily="34" charset="-79"/>
                <a:cs typeface="Gisha" panose="020B0502040204020203" pitchFamily="34" charset="-79"/>
              </a:rPr>
              <a:t>layarilah</a:t>
            </a:r>
            <a:r>
              <a:rPr lang="en-US" b="1" dirty="0">
                <a:solidFill>
                  <a:schemeClr val="accent2"/>
                </a:solidFill>
                <a:latin typeface="Gisha" panose="020B0502040204020203" pitchFamily="34" charset="-79"/>
                <a:cs typeface="Gisha" panose="020B0502040204020203" pitchFamily="34" charset="-79"/>
              </a:rPr>
              <a:t> </a:t>
            </a:r>
            <a:r>
              <a:rPr lang="en-US" b="1" dirty="0" err="1">
                <a:solidFill>
                  <a:schemeClr val="accent2"/>
                </a:solidFill>
                <a:latin typeface="Gisha" panose="020B0502040204020203" pitchFamily="34" charset="-79"/>
                <a:cs typeface="Gisha" panose="020B0502040204020203" pitchFamily="34" charset="-79"/>
              </a:rPr>
              <a:t>laman</a:t>
            </a:r>
            <a:r>
              <a:rPr lang="en-US" b="1" dirty="0">
                <a:solidFill>
                  <a:schemeClr val="accent2"/>
                </a:solidFill>
                <a:latin typeface="Gisha" panose="020B0502040204020203" pitchFamily="34" charset="-79"/>
                <a:cs typeface="Gisha" panose="020B0502040204020203" pitchFamily="34" charset="-79"/>
              </a:rPr>
              <a:t> web kami di </a:t>
            </a:r>
            <a:r>
              <a:rPr lang="en-US" b="1" dirty="0">
                <a:solidFill>
                  <a:schemeClr val="accent2"/>
                </a:solidFill>
                <a:latin typeface="Gisha" panose="020B0502040204020203" pitchFamily="34" charset="-79"/>
                <a:cs typeface="Gisha" panose="020B0502040204020203" pitchFamily="34" charset="-79"/>
                <a:hlinkClick r:id="rId4">
                  <a:extLst>
                    <a:ext uri="{A12FA001-AC4F-418D-AE19-62706E023703}">
                      <ahyp:hlinkClr xmlns:ahyp="http://schemas.microsoft.com/office/drawing/2018/hyperlinkcolor" val="tx"/>
                    </a:ext>
                  </a:extLst>
                </a:hlinkClick>
              </a:rPr>
              <a:t>ibright.com.my</a:t>
            </a:r>
            <a:endParaRPr lang="en-US" b="1" dirty="0">
              <a:solidFill>
                <a:schemeClr val="accent2"/>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12620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338352" y="1562282"/>
            <a:ext cx="4652762" cy="44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338352" y="990600"/>
            <a:ext cx="4622296" cy="44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914400" y="38543"/>
            <a:ext cx="8229600" cy="480127"/>
          </a:xfrm>
          <a:noFill/>
        </p:spPr>
        <p:txBody>
          <a:bodyPr vert="horz" wrap="square" lIns="91435" tIns="45718" rIns="91435" bIns="45718" rtlCol="0" anchor="ctr">
            <a:spAutoFit/>
          </a:bodyPr>
          <a:lstStyle/>
          <a:p>
            <a:pPr algn="r">
              <a:spcBef>
                <a:spcPts val="0"/>
              </a:spcBef>
            </a:pP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kWh</a:t>
            </a:r>
          </a:p>
        </p:txBody>
      </p:sp>
      <p:pic>
        <p:nvPicPr>
          <p:cNvPr id="3076" name="Picture 4" descr="C:\Users\user\Desktop\TNB Bill Ala Big Mac\ur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511" y="1133475"/>
            <a:ext cx="1724025" cy="1724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48400" y="1207702"/>
            <a:ext cx="685800" cy="2345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343400" y="1772686"/>
            <a:ext cx="2590800" cy="2345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3505200" y="2133600"/>
            <a:ext cx="2057400" cy="723900"/>
          </a:xfrm>
          <a:prstGeom prst="wedgeRoundRectCallout">
            <a:avLst>
              <a:gd name="adj1" fmla="val -504"/>
              <a:gd name="adj2" fmla="val -7897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100" dirty="0" err="1"/>
              <a:t>Bacaan</a:t>
            </a:r>
            <a:r>
              <a:rPr lang="en-US" sz="1100" dirty="0"/>
              <a:t> Meter: </a:t>
            </a:r>
          </a:p>
          <a:p>
            <a:pPr algn="ctr"/>
            <a:r>
              <a:rPr lang="en-US" sz="1100" dirty="0"/>
              <a:t>2454834 - 2439368 = 15466</a:t>
            </a:r>
          </a:p>
        </p:txBody>
      </p:sp>
      <p:sp>
        <p:nvSpPr>
          <p:cNvPr id="15" name="Rectangle 14"/>
          <p:cNvSpPr/>
          <p:nvPr/>
        </p:nvSpPr>
        <p:spPr>
          <a:xfrm>
            <a:off x="4343400" y="1212612"/>
            <a:ext cx="1905000" cy="227142"/>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39000" y="1066800"/>
            <a:ext cx="16002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err="1"/>
              <a:t>Bayaran</a:t>
            </a:r>
            <a:r>
              <a:rPr lang="en-US" dirty="0"/>
              <a:t> </a:t>
            </a:r>
            <a:r>
              <a:rPr lang="en-US" dirty="0" err="1"/>
              <a:t>untuk</a:t>
            </a:r>
            <a:r>
              <a:rPr lang="en-US" dirty="0"/>
              <a:t> </a:t>
            </a:r>
            <a:r>
              <a:rPr lang="en-US" dirty="0" err="1"/>
              <a:t>jumlah</a:t>
            </a:r>
            <a:r>
              <a:rPr lang="en-US" dirty="0"/>
              <a:t> </a:t>
            </a:r>
            <a:r>
              <a:rPr lang="en-US" dirty="0" err="1"/>
              <a:t>tenaga</a:t>
            </a:r>
            <a:r>
              <a:rPr lang="en-US" dirty="0"/>
              <a:t> </a:t>
            </a:r>
            <a:r>
              <a:rPr lang="en-US" i="1" dirty="0"/>
              <a:t>(energy)</a:t>
            </a:r>
            <a:r>
              <a:rPr lang="en-US" dirty="0"/>
              <a:t> yang </a:t>
            </a:r>
            <a:r>
              <a:rPr lang="en-US" dirty="0" err="1"/>
              <a:t>digunakan</a:t>
            </a:r>
            <a:endParaRPr lang="en-US" dirty="0"/>
          </a:p>
        </p:txBody>
      </p:sp>
      <p:pic>
        <p:nvPicPr>
          <p:cNvPr id="3077" name="Picture 5" descr="C:\Users\user\Desktop\TNB Bill Ala Big Mac\logo_mc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961" y="3631885"/>
            <a:ext cx="1743881"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348914" y="3135393"/>
            <a:ext cx="4595848" cy="295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7239000" y="4337271"/>
            <a:ext cx="16002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err="1"/>
              <a:t>Bayaran</a:t>
            </a:r>
            <a:r>
              <a:rPr lang="en-US" dirty="0"/>
              <a:t> </a:t>
            </a:r>
            <a:r>
              <a:rPr lang="en-US" dirty="0" err="1"/>
              <a:t>untuk</a:t>
            </a:r>
            <a:r>
              <a:rPr lang="en-US" dirty="0"/>
              <a:t> Big Mac </a:t>
            </a:r>
            <a:r>
              <a:rPr lang="en-US" dirty="0" err="1"/>
              <a:t>anda</a:t>
            </a:r>
            <a:endParaRPr lang="en-US" dirty="0"/>
          </a:p>
        </p:txBody>
      </p:sp>
      <p:sp>
        <p:nvSpPr>
          <p:cNvPr id="20" name="TextBox 19"/>
          <p:cNvSpPr txBox="1"/>
          <p:nvPr/>
        </p:nvSpPr>
        <p:spPr>
          <a:xfrm>
            <a:off x="6019800" y="4492167"/>
            <a:ext cx="762000" cy="460833"/>
          </a:xfrm>
          <a:prstGeom prst="rect">
            <a:avLst/>
          </a:prstGeom>
          <a:noFill/>
          <a:ln w="38100"/>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en-US" dirty="0"/>
          </a:p>
        </p:txBody>
      </p:sp>
      <p:sp>
        <p:nvSpPr>
          <p:cNvPr id="22" name="TextBox 21"/>
          <p:cNvSpPr txBox="1"/>
          <p:nvPr/>
        </p:nvSpPr>
        <p:spPr>
          <a:xfrm>
            <a:off x="1981200" y="5970715"/>
            <a:ext cx="650084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err="1"/>
              <a:t>Andaikan</a:t>
            </a:r>
            <a:r>
              <a:rPr lang="en-US" dirty="0"/>
              <a:t> RM 7.95 </a:t>
            </a:r>
            <a:r>
              <a:rPr lang="en-US" dirty="0" err="1"/>
              <a:t>untuk</a:t>
            </a:r>
            <a:r>
              <a:rPr lang="en-US" dirty="0"/>
              <a:t> 538kcal </a:t>
            </a:r>
            <a:r>
              <a:rPr lang="en-US" dirty="0" err="1"/>
              <a:t>tenaga</a:t>
            </a:r>
            <a:endParaRPr lang="en-US" dirty="0"/>
          </a:p>
        </p:txBody>
      </p:sp>
      <p:sp>
        <p:nvSpPr>
          <p:cNvPr id="16" name="Footer Placeholder 2">
            <a:extLst>
              <a:ext uri="{FF2B5EF4-FFF2-40B4-BE49-F238E27FC236}">
                <a16:creationId xmlns:a16="http://schemas.microsoft.com/office/drawing/2014/main" id="{35B9E056-7ED9-4190-9907-0EA91D16A6E5}"/>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90053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526"/>
            <a:ext cx="8229600" cy="480127"/>
          </a:xfrm>
          <a:noFill/>
        </p:spPr>
        <p:txBody>
          <a:bodyPr vert="horz" wrap="square" lIns="91435" tIns="45718" rIns="91435" bIns="45718" rtlCol="0" anchor="ctr">
            <a:spAutoFit/>
          </a:bodyPr>
          <a:lstStyle/>
          <a:p>
            <a:pPr algn="r">
              <a:spcBef>
                <a:spcPts val="0"/>
              </a:spcBef>
            </a:pP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Puncak</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dan</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Luar</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Puncak</a:t>
            </a:r>
            <a:endParaRPr lang="en-US" sz="2800" b="1" spc="300" dirty="0">
              <a:effectLst>
                <a:outerShdw blurRad="38100" dist="38100" dir="2700000" algn="tl">
                  <a:srgbClr val="000000">
                    <a:alpha val="43137"/>
                  </a:srgbClr>
                </a:outerShdw>
              </a:effectLst>
              <a:latin typeface="Arial" pitchFamily="34" charset="0"/>
              <a:ea typeface="+mn-ea"/>
              <a:cs typeface="Arial" pitchFamily="34" charset="0"/>
            </a:endParaRPr>
          </a:p>
        </p:txBody>
      </p:sp>
      <p:pic>
        <p:nvPicPr>
          <p:cNvPr id="4" name="Picture 5" descr="C:\Users\user\Desktop\TNB Bill Ala Big Mac\logo_mc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9276" y="838200"/>
            <a:ext cx="1066800" cy="8934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7339" y="5323525"/>
            <a:ext cx="321945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err="1"/>
              <a:t>Puncak</a:t>
            </a:r>
            <a:endParaRPr lang="en-US" sz="3200" b="1" dirty="0"/>
          </a:p>
          <a:p>
            <a:pPr algn="ctr"/>
            <a:r>
              <a:rPr lang="en-US" sz="3200" b="1" i="1" dirty="0"/>
              <a:t>(Peak)</a:t>
            </a:r>
          </a:p>
        </p:txBody>
      </p:sp>
      <p:pic>
        <p:nvPicPr>
          <p:cNvPr id="6146" name="Picture 2" descr="C:\Users\user\Desktop\TNB Bill Ala Big Mac\mcdonal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4" y="1913615"/>
            <a:ext cx="4487420" cy="302891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user\Desktop\TNB Bill Ala Big Mac\Catoosa_night_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0774" y="1913615"/>
            <a:ext cx="4572282" cy="30289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07190" y="5323524"/>
            <a:ext cx="321945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err="1"/>
              <a:t>Luar</a:t>
            </a:r>
            <a:r>
              <a:rPr lang="en-US" sz="3200" b="1" dirty="0"/>
              <a:t> </a:t>
            </a:r>
            <a:r>
              <a:rPr lang="en-US" sz="3200" b="1" dirty="0" err="1"/>
              <a:t>Puncak</a:t>
            </a:r>
            <a:endParaRPr lang="en-US" sz="3200" b="1" dirty="0"/>
          </a:p>
          <a:p>
            <a:pPr algn="ctr"/>
            <a:r>
              <a:rPr lang="en-US" sz="3200" b="1" dirty="0"/>
              <a:t>(</a:t>
            </a:r>
            <a:r>
              <a:rPr lang="en-US" sz="3200" b="1" i="1" dirty="0"/>
              <a:t>Off Peak</a:t>
            </a:r>
            <a:r>
              <a:rPr lang="en-US" sz="3200" b="1" dirty="0"/>
              <a:t>)</a:t>
            </a:r>
          </a:p>
        </p:txBody>
      </p:sp>
      <p:sp>
        <p:nvSpPr>
          <p:cNvPr id="8" name="Footer Placeholder 2">
            <a:extLst>
              <a:ext uri="{FF2B5EF4-FFF2-40B4-BE49-F238E27FC236}">
                <a16:creationId xmlns:a16="http://schemas.microsoft.com/office/drawing/2014/main" id="{CC0B7CAC-991D-4D4C-8E43-F0C96F8BABD7}"/>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77215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21874"/>
            <a:ext cx="8229600" cy="480127"/>
          </a:xfrm>
          <a:noFill/>
        </p:spPr>
        <p:txBody>
          <a:bodyPr vert="horz" wrap="square" lIns="91435" tIns="45718" rIns="91435" bIns="45718" rtlCol="0" anchor="ctr">
            <a:spAutoFit/>
          </a:bodyPr>
          <a:lstStyle/>
          <a:p>
            <a:pPr algn="r">
              <a:spcBef>
                <a:spcPts val="0"/>
              </a:spcBef>
            </a:pP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Puncak</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dan</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Luar</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Puncak</a:t>
            </a:r>
            <a:endParaRPr lang="en-US" sz="2800" b="1" spc="300" dirty="0">
              <a:effectLst>
                <a:outerShdw blurRad="38100" dist="38100" dir="2700000" algn="tl">
                  <a:srgbClr val="000000">
                    <a:alpha val="43137"/>
                  </a:srgbClr>
                </a:outerShdw>
              </a:effectLst>
              <a:latin typeface="Arial" pitchFamily="34" charset="0"/>
              <a:ea typeface="+mn-ea"/>
              <a:cs typeface="Arial" pitchFamily="34" charset="0"/>
            </a:endParaRPr>
          </a:p>
        </p:txBody>
      </p:sp>
      <p:pic>
        <p:nvPicPr>
          <p:cNvPr id="5" name="Picture 4" descr="C:\Users\user\Desktop\TNB Bill Ala Big Mac\u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147" y="2375305"/>
            <a:ext cx="1638300" cy="1638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28848" y="4121051"/>
            <a:ext cx="4538897"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en-US" dirty="0"/>
          </a:p>
          <a:p>
            <a:pPr algn="ctr"/>
            <a:r>
              <a:rPr lang="en-US" dirty="0" err="1"/>
              <a:t>Waktu</a:t>
            </a:r>
            <a:r>
              <a:rPr lang="en-US" dirty="0"/>
              <a:t> </a:t>
            </a:r>
            <a:r>
              <a:rPr lang="en-US" dirty="0" err="1"/>
              <a:t>Puncak</a:t>
            </a:r>
            <a:r>
              <a:rPr lang="en-US" dirty="0"/>
              <a:t>: </a:t>
            </a:r>
          </a:p>
          <a:p>
            <a:pPr algn="ctr"/>
            <a:r>
              <a:rPr lang="en-US" dirty="0"/>
              <a:t>0800 </a:t>
            </a:r>
            <a:r>
              <a:rPr lang="en-US" dirty="0" err="1"/>
              <a:t>hrs</a:t>
            </a:r>
            <a:r>
              <a:rPr lang="en-US" dirty="0"/>
              <a:t> </a:t>
            </a:r>
            <a:r>
              <a:rPr lang="en-US" dirty="0" err="1"/>
              <a:t>hingga</a:t>
            </a:r>
            <a:r>
              <a:rPr lang="en-US" dirty="0"/>
              <a:t> 2200 </a:t>
            </a:r>
            <a:r>
              <a:rPr lang="en-US" dirty="0" err="1"/>
              <a:t>hrs</a:t>
            </a:r>
            <a:endParaRPr lang="en-US" dirty="0"/>
          </a:p>
          <a:p>
            <a:pPr algn="ctr"/>
            <a:endParaRPr lang="en-US" dirty="0"/>
          </a:p>
          <a:p>
            <a:pPr algn="ctr"/>
            <a:r>
              <a:rPr lang="en-US" dirty="0" err="1"/>
              <a:t>Waktu</a:t>
            </a:r>
            <a:r>
              <a:rPr lang="en-US" dirty="0"/>
              <a:t> </a:t>
            </a:r>
            <a:r>
              <a:rPr lang="en-US" dirty="0" err="1"/>
              <a:t>Luar</a:t>
            </a:r>
            <a:r>
              <a:rPr lang="en-US" dirty="0"/>
              <a:t> </a:t>
            </a:r>
            <a:r>
              <a:rPr lang="en-US" dirty="0" err="1"/>
              <a:t>Puncak</a:t>
            </a:r>
            <a:r>
              <a:rPr lang="en-US" dirty="0"/>
              <a:t>:</a:t>
            </a:r>
          </a:p>
          <a:p>
            <a:pPr algn="ctr"/>
            <a:r>
              <a:rPr lang="en-US" dirty="0"/>
              <a:t>0000 </a:t>
            </a:r>
            <a:r>
              <a:rPr lang="en-US" dirty="0" err="1"/>
              <a:t>hrs</a:t>
            </a:r>
            <a:r>
              <a:rPr lang="en-US" dirty="0"/>
              <a:t> </a:t>
            </a:r>
            <a:r>
              <a:rPr lang="en-US" dirty="0" err="1"/>
              <a:t>hingga</a:t>
            </a:r>
            <a:r>
              <a:rPr lang="en-US" dirty="0"/>
              <a:t> 0800 </a:t>
            </a:r>
            <a:r>
              <a:rPr lang="en-US" dirty="0" err="1"/>
              <a:t>hrs</a:t>
            </a:r>
            <a:endParaRPr lang="en-US" dirty="0"/>
          </a:p>
          <a:p>
            <a:pPr algn="ctr"/>
            <a:r>
              <a:rPr lang="en-US" dirty="0"/>
              <a:t>2200 </a:t>
            </a:r>
            <a:r>
              <a:rPr lang="en-US" dirty="0" err="1"/>
              <a:t>hrs</a:t>
            </a:r>
            <a:r>
              <a:rPr lang="en-US" dirty="0"/>
              <a:t> </a:t>
            </a:r>
            <a:r>
              <a:rPr lang="en-US" dirty="0" err="1"/>
              <a:t>hingga</a:t>
            </a:r>
            <a:r>
              <a:rPr lang="en-US" dirty="0"/>
              <a:t> 0000 </a:t>
            </a:r>
            <a:r>
              <a:rPr lang="en-US" dirty="0" err="1"/>
              <a:t>hrs</a:t>
            </a:r>
            <a:endParaRPr lang="en-US" dirty="0"/>
          </a:p>
          <a:p>
            <a:pPr algn="ctr"/>
            <a:endParaRPr lang="en-US" dirty="0"/>
          </a:p>
        </p:txBody>
      </p:sp>
      <p:pic>
        <p:nvPicPr>
          <p:cNvPr id="8" name="Picture 2" descr="C:\Users\user\Desktop\TNB Bill Ala Big Mac\ur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6076" y="659606"/>
            <a:ext cx="2033587" cy="2033587"/>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2">
            <a:extLst>
              <a:ext uri="{FF2B5EF4-FFF2-40B4-BE49-F238E27FC236}">
                <a16:creationId xmlns:a16="http://schemas.microsoft.com/office/drawing/2014/main" id="{29F64F85-558F-43CF-938B-133FC083EF0D}"/>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176722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9" name="Table 18"/>
              <p:cNvGraphicFramePr>
                <a:graphicFrameLocks noGrp="1"/>
              </p:cNvGraphicFramePr>
              <p:nvPr>
                <p:extLst>
                  <p:ext uri="{D42A27DB-BD31-4B8C-83A1-F6EECF244321}">
                    <p14:modId xmlns:p14="http://schemas.microsoft.com/office/powerpoint/2010/main" val="3426546306"/>
                  </p:ext>
                </p:extLst>
              </p:nvPr>
            </p:nvGraphicFramePr>
            <p:xfrm>
              <a:off x="228600" y="914400"/>
              <a:ext cx="8686800" cy="518160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609600">
                    <a:tc>
                      <a:txBody>
                        <a:bodyPr/>
                        <a:lstStyle/>
                        <a:p>
                          <a:pPr algn="ctr"/>
                          <a:endParaRPr lang="en-US" dirty="0"/>
                        </a:p>
                      </a:txBody>
                      <a:tcPr anchor="ctr"/>
                    </a:tc>
                    <a:tc>
                      <a:txBody>
                        <a:bodyPr/>
                        <a:lstStyle/>
                        <a:p>
                          <a:pPr algn="ctr"/>
                          <a:r>
                            <a:rPr lang="en-US" dirty="0"/>
                            <a:t>DESCRIPTION</a:t>
                          </a:r>
                        </a:p>
                      </a:txBody>
                      <a:tcPr anchor="ctr"/>
                    </a:tc>
                    <a:tc>
                      <a:txBody>
                        <a:bodyPr/>
                        <a:lstStyle/>
                        <a:p>
                          <a:pPr algn="ctr"/>
                          <a:r>
                            <a:rPr lang="en-US" dirty="0"/>
                            <a:t>CALCULATION</a:t>
                          </a:r>
                        </a:p>
                      </a:txBody>
                      <a:tcPr anchor="ctr"/>
                    </a:tc>
                    <a:tc>
                      <a:txBody>
                        <a:bodyPr/>
                        <a:lstStyle/>
                        <a:p>
                          <a:pPr algn="ctr"/>
                          <a:r>
                            <a:rPr lang="en-US" dirty="0"/>
                            <a:t>UNITS</a:t>
                          </a:r>
                        </a:p>
                      </a:txBody>
                      <a:tcPr anchor="ctr"/>
                    </a:tc>
                    <a:extLst>
                      <a:ext uri="{0D108BD9-81ED-4DB2-BD59-A6C34878D82A}">
                        <a16:rowId xmlns:a16="http://schemas.microsoft.com/office/drawing/2014/main" val="10000"/>
                      </a:ext>
                    </a:extLst>
                  </a:tr>
                  <a:tr h="2298700">
                    <a:tc>
                      <a:txBody>
                        <a:bodyPr/>
                        <a:lstStyle/>
                        <a:p>
                          <a:endParaRPr lang="en-US" dirty="0"/>
                        </a:p>
                      </a:txBody>
                      <a:tcPr/>
                    </a:tc>
                    <a:tc>
                      <a:txBody>
                        <a:bodyPr/>
                        <a:lstStyle/>
                        <a:p>
                          <a:pPr algn="ctr"/>
                          <a:r>
                            <a:rPr lang="en-US" dirty="0"/>
                            <a:t>Kadar</a:t>
                          </a:r>
                          <a:r>
                            <a:rPr lang="en-US" baseline="0" dirty="0"/>
                            <a:t> </a:t>
                          </a:r>
                          <a:r>
                            <a:rPr lang="en-US" baseline="0" dirty="0" err="1"/>
                            <a:t>Penggunaan</a:t>
                          </a:r>
                          <a:r>
                            <a:rPr lang="en-US" baseline="0" dirty="0"/>
                            <a:t> </a:t>
                          </a:r>
                          <a:r>
                            <a:rPr lang="en-US" baseline="0" dirty="0" err="1"/>
                            <a:t>Tenaga</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𝑇𝑒𝑛𝑎𝑔𝑎</m:t>
                                    </m:r>
                                  </m:num>
                                  <m:den>
                                    <m:r>
                                      <a:rPr lang="en-US" b="0" i="1" smtClean="0">
                                        <a:latin typeface="Cambria Math"/>
                                      </a:rPr>
                                      <m:t>𝑀𝑎𝑠𝑎</m:t>
                                    </m:r>
                                  </m:den>
                                </m:f>
                              </m:oMath>
                            </m:oMathPara>
                          </a14:m>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b="1" dirty="0"/>
                            <a:t>kW</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t>Kilo-watt</a:t>
                          </a:r>
                        </a:p>
                        <a:p>
                          <a:pPr algn="ctr"/>
                          <a:endParaRPr lang="en-US" b="1" dirty="0"/>
                        </a:p>
                      </a:txBody>
                      <a:tcPr anchor="ctr"/>
                    </a:tc>
                    <a:extLst>
                      <a:ext uri="{0D108BD9-81ED-4DB2-BD59-A6C34878D82A}">
                        <a16:rowId xmlns:a16="http://schemas.microsoft.com/office/drawing/2014/main" val="10001"/>
                      </a:ext>
                    </a:extLst>
                  </a:tr>
                  <a:tr h="2273300">
                    <a:tc>
                      <a:txBody>
                        <a:bodyPr/>
                        <a:lstStyle/>
                        <a:p>
                          <a:endParaRPr lang="en-US" dirty="0"/>
                        </a:p>
                      </a:txBody>
                      <a:tcPr/>
                    </a:tc>
                    <a:tc>
                      <a:txBody>
                        <a:bodyPr/>
                        <a:lstStyle/>
                        <a:p>
                          <a:pPr algn="ctr"/>
                          <a:r>
                            <a:rPr lang="en-US" dirty="0"/>
                            <a:t>Kadar </a:t>
                          </a:r>
                          <a:r>
                            <a:rPr lang="en-US" dirty="0" err="1"/>
                            <a:t>Penggunaan</a:t>
                          </a:r>
                          <a:r>
                            <a:rPr lang="en-US" dirty="0"/>
                            <a:t> Big </a:t>
                          </a:r>
                          <a:r>
                            <a:rPr lang="en-US" dirty="0" err="1"/>
                            <a:t>MAc</a:t>
                          </a:r>
                          <a:endParaRPr lang="en-US" baseline="0" dirty="0"/>
                        </a:p>
                        <a:p>
                          <a:pPr algn="ctr"/>
                          <a:endParaRPr lang="en-US" sz="1000" baseline="0" dirty="0"/>
                        </a:p>
                        <a:p>
                          <a:pPr algn="ctr"/>
                          <a:r>
                            <a:rPr lang="en-US" baseline="0" dirty="0" err="1"/>
                            <a:t>atau</a:t>
                          </a:r>
                          <a:endParaRPr lang="en-US" baseline="0" dirty="0"/>
                        </a:p>
                        <a:p>
                          <a:pPr algn="ctr"/>
                          <a:endParaRPr lang="en-US" sz="1100" baseline="0" dirty="0"/>
                        </a:p>
                        <a:p>
                          <a:pPr algn="ctr"/>
                          <a:r>
                            <a:rPr lang="en-US" b="1" baseline="0" dirty="0" err="1"/>
                            <a:t>Kepantasan</a:t>
                          </a:r>
                          <a:r>
                            <a:rPr lang="en-US" b="1" baseline="0" dirty="0"/>
                            <a:t> </a:t>
                          </a:r>
                          <a:r>
                            <a:rPr lang="en-US" b="1" baseline="0" dirty="0" err="1"/>
                            <a:t>untuk</a:t>
                          </a:r>
                          <a:r>
                            <a:rPr lang="en-US" b="1" baseline="0" dirty="0"/>
                            <a:t> </a:t>
                          </a:r>
                          <a:r>
                            <a:rPr lang="en-US" b="1" baseline="0" dirty="0" err="1"/>
                            <a:t>memakan</a:t>
                          </a:r>
                          <a:r>
                            <a:rPr lang="en-US" b="1" baseline="0" dirty="0"/>
                            <a:t> Big Mac</a:t>
                          </a:r>
                          <a:endParaRPr lang="en-US" b="1"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m:t>
                                </m:r>
                                <m:f>
                                  <m:fPr>
                                    <m:ctrlPr>
                                      <a:rPr lang="en-US" b="0" i="1" smtClean="0">
                                        <a:latin typeface="Cambria Math" panose="02040503050406030204" pitchFamily="18" charset="0"/>
                                      </a:rPr>
                                    </m:ctrlPr>
                                  </m:fPr>
                                  <m:num>
                                    <m:eqArr>
                                      <m:eqArrPr>
                                        <m:ctrlPr>
                                          <a:rPr lang="en-US" b="0" i="1" smtClean="0">
                                            <a:latin typeface="Cambria Math" panose="02040503050406030204" pitchFamily="18" charset="0"/>
                                          </a:rPr>
                                        </m:ctrlPr>
                                      </m:eqArrPr>
                                      <m:e>
                                        <m:r>
                                          <a:rPr lang="en-US" b="0" i="1" smtClean="0">
                                            <a:latin typeface="Cambria Math"/>
                                          </a:rPr>
                                          <m:t>𝐵𝑖𝑙𝑎𝑛𝑔𝑎𝑛</m:t>
                                        </m:r>
                                        <m:r>
                                          <a:rPr lang="en-US" b="0" i="1" smtClean="0">
                                            <a:latin typeface="Cambria Math"/>
                                          </a:rPr>
                                          <m:t> </m:t>
                                        </m:r>
                                        <m:r>
                                          <a:rPr lang="en-US" b="0" i="1" smtClean="0">
                                            <a:latin typeface="Cambria Math"/>
                                          </a:rPr>
                                          <m:t>𝐵𝑖𝑔</m:t>
                                        </m:r>
                                        <m:r>
                                          <a:rPr lang="en-US" b="0" i="1" smtClean="0">
                                            <a:latin typeface="Cambria Math"/>
                                          </a:rPr>
                                          <m:t> </m:t>
                                        </m:r>
                                      </m:e>
                                      <m:e>
                                        <m:r>
                                          <a:rPr lang="en-US" b="0" i="1" smtClean="0">
                                            <a:latin typeface="Cambria Math"/>
                                          </a:rPr>
                                          <m:t>𝑀𝑎𝑐</m:t>
                                        </m:r>
                                        <m:r>
                                          <a:rPr lang="en-US" b="0" i="1" smtClean="0">
                                            <a:latin typeface="Cambria Math"/>
                                          </a:rPr>
                                          <m:t> </m:t>
                                        </m:r>
                                        <m:r>
                                          <a:rPr lang="en-US" b="0" i="1" smtClean="0">
                                            <a:latin typeface="Cambria Math"/>
                                          </a:rPr>
                                          <m:t>𝑦𝑎𝑛𝑔</m:t>
                                        </m:r>
                                        <m:r>
                                          <a:rPr lang="en-US" b="0" i="1" smtClean="0">
                                            <a:latin typeface="Cambria Math"/>
                                          </a:rPr>
                                          <m:t> </m:t>
                                        </m:r>
                                      </m:e>
                                      <m:e>
                                        <m:r>
                                          <a:rPr lang="en-US" b="0" i="1" smtClean="0">
                                            <a:latin typeface="Cambria Math"/>
                                          </a:rPr>
                                          <m:t>𝑑𝑖𝑚𝑎𝑘𝑎𝑛</m:t>
                                        </m:r>
                                      </m:e>
                                    </m:eqArr>
                                  </m:num>
                                  <m:den>
                                    <m:eqArr>
                                      <m:eqArrPr>
                                        <m:ctrlPr>
                                          <a:rPr lang="en-US" b="0" i="1" smtClean="0">
                                            <a:latin typeface="Cambria Math" panose="02040503050406030204" pitchFamily="18" charset="0"/>
                                          </a:rPr>
                                        </m:ctrlPr>
                                      </m:eqArrPr>
                                      <m:e>
                                        <m:r>
                                          <a:rPr lang="en-US" b="0" i="1" smtClean="0">
                                            <a:latin typeface="Cambria Math"/>
                                          </a:rPr>
                                          <m:t>𝑀𝑎𝑠𝑎</m:t>
                                        </m:r>
                                        <m:r>
                                          <a:rPr lang="en-US" b="0" i="1" smtClean="0">
                                            <a:latin typeface="Cambria Math"/>
                                          </a:rPr>
                                          <m:t> </m:t>
                                        </m:r>
                                        <m:r>
                                          <a:rPr lang="en-US" b="0" i="1" smtClean="0">
                                            <a:latin typeface="Cambria Math"/>
                                          </a:rPr>
                                          <m:t>𝑦𝑎𝑛𝑔</m:t>
                                        </m:r>
                                        <m:r>
                                          <a:rPr lang="en-US" b="0" i="1" smtClean="0">
                                            <a:latin typeface="Cambria Math"/>
                                          </a:rPr>
                                          <m:t> </m:t>
                                        </m:r>
                                        <m:r>
                                          <a:rPr lang="en-US" b="0" i="1" smtClean="0">
                                            <a:latin typeface="Cambria Math"/>
                                          </a:rPr>
                                          <m:t>𝑑𝑖𝑎𝑚𝑏𝑖𝑙</m:t>
                                        </m:r>
                                        <m:r>
                                          <a:rPr lang="en-US" b="0" i="1" smtClean="0">
                                            <a:latin typeface="Cambria Math"/>
                                          </a:rPr>
                                          <m:t> </m:t>
                                        </m:r>
                                      </m:e>
                                      <m:e>
                                        <m:r>
                                          <a:rPr lang="en-US" b="0" i="1" smtClean="0">
                                            <a:latin typeface="Cambria Math"/>
                                          </a:rPr>
                                          <m:t>𝑢𝑛𝑡𝑢𝑘</m:t>
                                        </m:r>
                                        <m:r>
                                          <a:rPr lang="en-US" b="0" i="1" smtClean="0">
                                            <a:latin typeface="Cambria Math"/>
                                          </a:rPr>
                                          <m:t> </m:t>
                                        </m:r>
                                        <m:r>
                                          <a:rPr lang="en-US" b="0" i="1" smtClean="0">
                                            <a:latin typeface="Cambria Math"/>
                                          </a:rPr>
                                          <m:t>𝑚𝑎𝑘𝑎𝑛</m:t>
                                        </m:r>
                                      </m:e>
                                    </m:eqArr>
                                  </m:den>
                                </m:f>
                              </m:oMath>
                            </m:oMathPara>
                          </a14:m>
                          <a:endParaRPr lang="en-US" dirty="0"/>
                        </a:p>
                      </a:txBody>
                      <a:tcPr anchor="ctr"/>
                    </a:tc>
                    <a:tc>
                      <a:txBody>
                        <a:bodyPr/>
                        <a:lstStyle/>
                        <a:p>
                          <a:pPr algn="ctr"/>
                          <a:r>
                            <a:rPr lang="en-US" dirty="0"/>
                            <a:t>Big Macs</a:t>
                          </a:r>
                          <a:r>
                            <a:rPr lang="en-US" baseline="0" dirty="0"/>
                            <a:t> </a:t>
                          </a:r>
                          <a:r>
                            <a:rPr lang="en-US" baseline="0" dirty="0" err="1"/>
                            <a:t>setiap</a:t>
                          </a:r>
                          <a:r>
                            <a:rPr lang="en-US" baseline="0" dirty="0"/>
                            <a:t> jam</a:t>
                          </a:r>
                          <a:endParaRPr lang="en-US" dirty="0"/>
                        </a:p>
                      </a:txBody>
                      <a:tcPr anchor="ctr"/>
                    </a:tc>
                    <a:extLst>
                      <a:ext uri="{0D108BD9-81ED-4DB2-BD59-A6C34878D82A}">
                        <a16:rowId xmlns:a16="http://schemas.microsoft.com/office/drawing/2014/main" val="10002"/>
                      </a:ext>
                    </a:extLst>
                  </a:tr>
                </a:tbl>
              </a:graphicData>
            </a:graphic>
          </p:graphicFrame>
        </mc:Choice>
        <mc:Fallback xmlns="">
          <p:graphicFrame>
            <p:nvGraphicFramePr>
              <p:cNvPr id="19" name="Table 18"/>
              <p:cNvGraphicFramePr>
                <a:graphicFrameLocks noGrp="1"/>
              </p:cNvGraphicFramePr>
              <p:nvPr>
                <p:extLst>
                  <p:ext uri="{D42A27DB-BD31-4B8C-83A1-F6EECF244321}">
                    <p14:modId xmlns:p14="http://schemas.microsoft.com/office/powerpoint/2010/main" val="3426546306"/>
                  </p:ext>
                </p:extLst>
              </p:nvPr>
            </p:nvGraphicFramePr>
            <p:xfrm>
              <a:off x="228600" y="914400"/>
              <a:ext cx="8686800" cy="5181600"/>
            </p:xfrm>
            <a:graphic>
              <a:graphicData uri="http://schemas.openxmlformats.org/drawingml/2006/table">
                <a:tbl>
                  <a:tblPr firstRow="1" bandRow="1">
                    <a:tableStyleId>{5C22544A-7EE6-4342-B048-85BDC9FD1C3A}</a:tableStyleId>
                  </a:tblPr>
                  <a:tblGrid>
                    <a:gridCol w="2171700"/>
                    <a:gridCol w="2171700"/>
                    <a:gridCol w="2171700"/>
                    <a:gridCol w="2171700"/>
                  </a:tblGrid>
                  <a:tr h="609600">
                    <a:tc>
                      <a:txBody>
                        <a:bodyPr/>
                        <a:lstStyle/>
                        <a:p>
                          <a:pPr algn="ctr"/>
                          <a:endParaRPr lang="en-US" dirty="0"/>
                        </a:p>
                      </a:txBody>
                      <a:tcPr anchor="ctr"/>
                    </a:tc>
                    <a:tc>
                      <a:txBody>
                        <a:bodyPr/>
                        <a:lstStyle/>
                        <a:p>
                          <a:pPr algn="ctr"/>
                          <a:r>
                            <a:rPr lang="en-US" dirty="0" smtClean="0"/>
                            <a:t>DESCRIPTION</a:t>
                          </a:r>
                          <a:endParaRPr lang="en-US" dirty="0"/>
                        </a:p>
                      </a:txBody>
                      <a:tcPr anchor="ctr"/>
                    </a:tc>
                    <a:tc>
                      <a:txBody>
                        <a:bodyPr/>
                        <a:lstStyle/>
                        <a:p>
                          <a:pPr algn="ctr"/>
                          <a:r>
                            <a:rPr lang="en-US" dirty="0" smtClean="0"/>
                            <a:t>CALCULATION</a:t>
                          </a:r>
                          <a:endParaRPr lang="en-US" dirty="0"/>
                        </a:p>
                      </a:txBody>
                      <a:tcPr anchor="ctr"/>
                    </a:tc>
                    <a:tc>
                      <a:txBody>
                        <a:bodyPr/>
                        <a:lstStyle/>
                        <a:p>
                          <a:pPr algn="ctr"/>
                          <a:r>
                            <a:rPr lang="en-US" dirty="0" smtClean="0"/>
                            <a:t>UNITS</a:t>
                          </a:r>
                          <a:endParaRPr lang="en-US" dirty="0"/>
                        </a:p>
                      </a:txBody>
                      <a:tcPr anchor="ctr"/>
                    </a:tc>
                  </a:tr>
                  <a:tr h="2298700">
                    <a:tc>
                      <a:txBody>
                        <a:bodyPr/>
                        <a:lstStyle/>
                        <a:p>
                          <a:endParaRPr lang="en-US" dirty="0"/>
                        </a:p>
                      </a:txBody>
                      <a:tcPr/>
                    </a:tc>
                    <a:tc>
                      <a:txBody>
                        <a:bodyPr/>
                        <a:lstStyle/>
                        <a:p>
                          <a:pPr algn="ctr"/>
                          <a:r>
                            <a:rPr lang="en-US" dirty="0" smtClean="0"/>
                            <a:t>Kadar</a:t>
                          </a:r>
                          <a:r>
                            <a:rPr lang="en-US" baseline="0" dirty="0" smtClean="0"/>
                            <a:t> </a:t>
                          </a:r>
                          <a:r>
                            <a:rPr lang="en-US" baseline="0" dirty="0" err="1" smtClean="0"/>
                            <a:t>Penggunaan</a:t>
                          </a:r>
                          <a:r>
                            <a:rPr lang="en-US" baseline="0" dirty="0" smtClean="0"/>
                            <a:t> </a:t>
                          </a:r>
                          <a:r>
                            <a:rPr lang="en-US" baseline="0" dirty="0" err="1" smtClean="0"/>
                            <a:t>Tenaga</a:t>
                          </a:r>
                          <a:endParaRPr lang="en-US" dirty="0" smtClean="0"/>
                        </a:p>
                      </a:txBody>
                      <a:tcPr anchor="ctr"/>
                    </a:tc>
                    <a:tc>
                      <a:txBody>
                        <a:bodyPr/>
                        <a:lstStyle/>
                        <a:p>
                          <a:endParaRPr lang="en-US"/>
                        </a:p>
                      </a:txBody>
                      <a:tcPr anchor="ctr">
                        <a:blipFill rotWithShape="1">
                          <a:blip r:embed="rId2"/>
                          <a:stretch>
                            <a:fillRect l="-200562" t="-26525" r="-100000" b="-98939"/>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b="1" dirty="0" smtClean="0"/>
                            <a:t>kW</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Kilo-watt</a:t>
                          </a:r>
                        </a:p>
                        <a:p>
                          <a:pPr algn="ctr"/>
                          <a:endParaRPr lang="en-US" b="1" dirty="0"/>
                        </a:p>
                      </a:txBody>
                      <a:tcPr anchor="ctr"/>
                    </a:tc>
                  </a:tr>
                  <a:tr h="2273300">
                    <a:tc>
                      <a:txBody>
                        <a:bodyPr/>
                        <a:lstStyle/>
                        <a:p>
                          <a:endParaRPr lang="en-US" dirty="0"/>
                        </a:p>
                      </a:txBody>
                      <a:tcPr/>
                    </a:tc>
                    <a:tc>
                      <a:txBody>
                        <a:bodyPr/>
                        <a:lstStyle/>
                        <a:p>
                          <a:pPr algn="ctr"/>
                          <a:r>
                            <a:rPr lang="en-US" dirty="0" smtClean="0"/>
                            <a:t>Kadar </a:t>
                          </a:r>
                          <a:r>
                            <a:rPr lang="en-US" dirty="0" err="1" smtClean="0"/>
                            <a:t>Penggunaan</a:t>
                          </a:r>
                          <a:r>
                            <a:rPr lang="en-US" dirty="0" smtClean="0"/>
                            <a:t> Big </a:t>
                          </a:r>
                          <a:r>
                            <a:rPr lang="en-US" dirty="0" err="1" smtClean="0"/>
                            <a:t>MAc</a:t>
                          </a:r>
                          <a:endParaRPr lang="en-US" baseline="0" dirty="0" smtClean="0"/>
                        </a:p>
                        <a:p>
                          <a:pPr algn="ctr"/>
                          <a:endParaRPr lang="en-US" sz="1000" baseline="0" dirty="0" smtClean="0"/>
                        </a:p>
                        <a:p>
                          <a:pPr algn="ctr"/>
                          <a:r>
                            <a:rPr lang="en-US" baseline="0" dirty="0" err="1" smtClean="0"/>
                            <a:t>atau</a:t>
                          </a:r>
                          <a:endParaRPr lang="en-US" baseline="0" dirty="0" smtClean="0"/>
                        </a:p>
                        <a:p>
                          <a:pPr algn="ctr"/>
                          <a:endParaRPr lang="en-US" sz="1100" baseline="0" dirty="0" smtClean="0"/>
                        </a:p>
                        <a:p>
                          <a:pPr algn="ctr"/>
                          <a:r>
                            <a:rPr lang="en-US" b="1" baseline="0" dirty="0" err="1" smtClean="0"/>
                            <a:t>Kepantasan</a:t>
                          </a:r>
                          <a:r>
                            <a:rPr lang="en-US" b="1" baseline="0" dirty="0" smtClean="0"/>
                            <a:t> </a:t>
                          </a:r>
                          <a:r>
                            <a:rPr lang="en-US" b="1" baseline="0" dirty="0" err="1" smtClean="0"/>
                            <a:t>untuk</a:t>
                          </a:r>
                          <a:r>
                            <a:rPr lang="en-US" b="1" baseline="0" dirty="0" smtClean="0"/>
                            <a:t> </a:t>
                          </a:r>
                          <a:r>
                            <a:rPr lang="en-US" b="1" baseline="0" dirty="0" err="1" smtClean="0"/>
                            <a:t>memakan</a:t>
                          </a:r>
                          <a:r>
                            <a:rPr lang="en-US" b="1" baseline="0" dirty="0" smtClean="0"/>
                            <a:t> Big Mac</a:t>
                          </a:r>
                          <a:endParaRPr lang="en-US" b="1" dirty="0"/>
                        </a:p>
                      </a:txBody>
                      <a:tcPr anchor="ctr"/>
                    </a:tc>
                    <a:tc>
                      <a:txBody>
                        <a:bodyPr/>
                        <a:lstStyle/>
                        <a:p>
                          <a:endParaRPr lang="en-US"/>
                        </a:p>
                      </a:txBody>
                      <a:tcPr anchor="ctr">
                        <a:blipFill rotWithShape="1">
                          <a:blip r:embed="rId2"/>
                          <a:stretch>
                            <a:fillRect l="-200562" t="-127882" r="-100000"/>
                          </a:stretch>
                        </a:blipFill>
                      </a:tcPr>
                    </a:tc>
                    <a:tc>
                      <a:txBody>
                        <a:bodyPr/>
                        <a:lstStyle/>
                        <a:p>
                          <a:pPr algn="ctr"/>
                          <a:r>
                            <a:rPr lang="en-US" dirty="0" smtClean="0"/>
                            <a:t>Big Macs</a:t>
                          </a:r>
                          <a:r>
                            <a:rPr lang="en-US" baseline="0" dirty="0" smtClean="0"/>
                            <a:t> </a:t>
                          </a:r>
                          <a:r>
                            <a:rPr lang="en-US" baseline="0" dirty="0" err="1" smtClean="0"/>
                            <a:t>setiap</a:t>
                          </a:r>
                          <a:r>
                            <a:rPr lang="en-US" baseline="0" dirty="0" smtClean="0"/>
                            <a:t> jam</a:t>
                          </a:r>
                          <a:endParaRPr lang="en-US" dirty="0"/>
                        </a:p>
                      </a:txBody>
                      <a:tcPr anchor="ctr"/>
                    </a:tc>
                  </a:tr>
                </a:tbl>
              </a:graphicData>
            </a:graphic>
          </p:graphicFrame>
        </mc:Fallback>
      </mc:AlternateContent>
      <p:sp>
        <p:nvSpPr>
          <p:cNvPr id="2" name="Title 1"/>
          <p:cNvSpPr>
            <a:spLocks noGrp="1"/>
          </p:cNvSpPr>
          <p:nvPr>
            <p:ph type="title" idx="4294967295"/>
          </p:nvPr>
        </p:nvSpPr>
        <p:spPr>
          <a:xfrm>
            <a:off x="914400" y="21874"/>
            <a:ext cx="8229600" cy="480127"/>
          </a:xfrm>
          <a:noFill/>
        </p:spPr>
        <p:txBody>
          <a:bodyPr vert="horz" wrap="square" lIns="91435" tIns="45718" rIns="91435" bIns="45718" rtlCol="0" anchor="ctr">
            <a:spAutoFit/>
          </a:bodyPr>
          <a:lstStyle/>
          <a:p>
            <a:pPr algn="r">
              <a:spcBef>
                <a:spcPts val="0"/>
              </a:spcBef>
            </a:pP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Kuasa</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i="1" spc="300" dirty="0">
                <a:effectLst>
                  <a:outerShdw blurRad="38100" dist="38100" dir="2700000" algn="tl">
                    <a:srgbClr val="000000">
                      <a:alpha val="43137"/>
                    </a:srgbClr>
                  </a:outerShdw>
                </a:effectLst>
                <a:latin typeface="Arial" pitchFamily="34" charset="0"/>
                <a:ea typeface="+mn-ea"/>
                <a:cs typeface="Arial" pitchFamily="34" charset="0"/>
              </a:rPr>
              <a:t>(Power)</a:t>
            </a:r>
          </a:p>
        </p:txBody>
      </p:sp>
      <p:pic>
        <p:nvPicPr>
          <p:cNvPr id="12" name="Picture 5" descr="C:\Users\user\Desktop\TNB Bill Ala Big Mac\logo_mc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91" y="4267200"/>
            <a:ext cx="1743881"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user\Desktop\TNB Bill Ala Big Mac\ur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757" y="2080857"/>
            <a:ext cx="1200150" cy="120015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a:extLst>
              <a:ext uri="{FF2B5EF4-FFF2-40B4-BE49-F238E27FC236}">
                <a16:creationId xmlns:a16="http://schemas.microsoft.com/office/drawing/2014/main" id="{0BCA29D2-87E7-4BDD-8098-856B51981373}"/>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1680866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9337"/>
            <a:ext cx="8229600" cy="480127"/>
          </a:xfrm>
          <a:noFill/>
        </p:spPr>
        <p:txBody>
          <a:bodyPr vert="horz" wrap="square" lIns="91435" tIns="45718" rIns="91435" bIns="45718" rtlCol="0" anchor="ctr">
            <a:spAutoFit/>
          </a:bodyPr>
          <a:lstStyle/>
          <a:p>
            <a:pPr algn="r">
              <a:spcBef>
                <a:spcPts val="0"/>
              </a:spcBef>
            </a:pP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Kuasa</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i="1" spc="300" dirty="0">
                <a:effectLst>
                  <a:outerShdw blurRad="38100" dist="38100" dir="2700000" algn="tl">
                    <a:srgbClr val="000000">
                      <a:alpha val="43137"/>
                    </a:srgbClr>
                  </a:outerShdw>
                </a:effectLst>
                <a:latin typeface="Arial" pitchFamily="34" charset="0"/>
                <a:ea typeface="+mn-ea"/>
                <a:cs typeface="Arial" pitchFamily="34" charset="0"/>
              </a:rPr>
              <a:t>(Power)</a:t>
            </a:r>
          </a:p>
        </p:txBody>
      </p:sp>
      <p:pic>
        <p:nvPicPr>
          <p:cNvPr id="4098" name="Picture 2" descr="C:\Users\user\Desktop\TNB Bill Ala Big Mac\u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59207"/>
            <a:ext cx="6781800" cy="5086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315200" y="990600"/>
            <a:ext cx="16002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err="1"/>
              <a:t>Jika</a:t>
            </a:r>
            <a:r>
              <a:rPr lang="en-US" dirty="0"/>
              <a:t> </a:t>
            </a:r>
            <a:r>
              <a:rPr lang="en-US" dirty="0" err="1"/>
              <a:t>anda</a:t>
            </a:r>
            <a:r>
              <a:rPr lang="en-US" dirty="0"/>
              <a:t> </a:t>
            </a:r>
            <a:r>
              <a:rPr lang="en-US" dirty="0" err="1"/>
              <a:t>memakan</a:t>
            </a:r>
            <a:r>
              <a:rPr lang="en-US" dirty="0"/>
              <a:t> SATU Big Mac </a:t>
            </a:r>
            <a:r>
              <a:rPr lang="en-US" dirty="0" err="1"/>
              <a:t>dalam</a:t>
            </a:r>
            <a:r>
              <a:rPr lang="en-US" dirty="0"/>
              <a:t> 15 </a:t>
            </a:r>
            <a:r>
              <a:rPr lang="en-US" dirty="0" err="1"/>
              <a:t>minit</a:t>
            </a:r>
            <a:endParaRPr lang="en-US" dirty="0"/>
          </a:p>
        </p:txBody>
      </p:sp>
      <p:sp>
        <p:nvSpPr>
          <p:cNvPr id="8" name="Down Arrow 7"/>
          <p:cNvSpPr/>
          <p:nvPr/>
        </p:nvSpPr>
        <p:spPr>
          <a:xfrm>
            <a:off x="7886700" y="2304871"/>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7315200" y="3219271"/>
                <a:ext cx="1600200" cy="66127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0.25 </m:t>
                          </m:r>
                          <m:r>
                            <a:rPr lang="en-US" b="0" i="1" smtClean="0">
                              <a:latin typeface="Cambria Math"/>
                            </a:rPr>
                            <m:t>𝑗𝑎𝑚</m:t>
                          </m:r>
                        </m:den>
                      </m:f>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315200" y="3219271"/>
                <a:ext cx="1600200" cy="661271"/>
              </a:xfrm>
              <a:prstGeom prst="rect">
                <a:avLst/>
              </a:prstGeom>
              <a:blipFill rotWithShape="1">
                <a:blip r:embed="rId3"/>
                <a:stretch>
                  <a:fillRect/>
                </a:stretch>
              </a:blipFill>
            </p:spPr>
            <p:txBody>
              <a:bodyPr/>
              <a:lstStyle/>
              <a:p>
                <a:r>
                  <a:rPr lang="en-US">
                    <a:noFill/>
                  </a:rPr>
                  <a:t> </a:t>
                </a:r>
              </a:p>
            </p:txBody>
          </p:sp>
        </mc:Fallback>
      </mc:AlternateContent>
      <p:sp>
        <p:nvSpPr>
          <p:cNvPr id="13" name="TextBox 12"/>
          <p:cNvSpPr txBox="1"/>
          <p:nvPr/>
        </p:nvSpPr>
        <p:spPr>
          <a:xfrm>
            <a:off x="7315200" y="5048071"/>
            <a:ext cx="16002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t>= 4 Big Mac </a:t>
            </a:r>
            <a:r>
              <a:rPr lang="en-US" sz="2400" dirty="0" err="1"/>
              <a:t>setiap</a:t>
            </a:r>
            <a:r>
              <a:rPr lang="en-US" sz="2400" dirty="0"/>
              <a:t> jam</a:t>
            </a:r>
          </a:p>
        </p:txBody>
      </p:sp>
      <p:sp>
        <p:nvSpPr>
          <p:cNvPr id="14" name="Down Arrow 13"/>
          <p:cNvSpPr/>
          <p:nvPr/>
        </p:nvSpPr>
        <p:spPr>
          <a:xfrm>
            <a:off x="7937310" y="4015106"/>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2">
            <a:extLst>
              <a:ext uri="{FF2B5EF4-FFF2-40B4-BE49-F238E27FC236}">
                <a16:creationId xmlns:a16="http://schemas.microsoft.com/office/drawing/2014/main" id="{77B2E62D-4E04-4F6C-8D31-C5B1CB17FC52}"/>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251666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TNB Bill Ala Big Mac\url.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054884" y="1128604"/>
            <a:ext cx="7758455" cy="516713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914400" y="25049"/>
            <a:ext cx="8229600" cy="480127"/>
          </a:xfrm>
          <a:noFill/>
        </p:spPr>
        <p:txBody>
          <a:bodyPr vert="horz" wrap="square" lIns="91435" tIns="45718" rIns="91435" bIns="45718" rtlCol="0" anchor="ctr">
            <a:spAutoFit/>
          </a:bodyPr>
          <a:lstStyle/>
          <a:p>
            <a:pPr algn="r">
              <a:spcBef>
                <a:spcPts val="0"/>
              </a:spcBef>
            </a:pP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Kuasa</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Contoh</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a:t>
            </a:r>
          </a:p>
        </p:txBody>
      </p:sp>
      <p:pic>
        <p:nvPicPr>
          <p:cNvPr id="4" name="Picture 5" descr="C:\Users\user\Desktop\TNB Bill Ala Big Mac\logo_mc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945" y="744351"/>
            <a:ext cx="1182806" cy="990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424145" y="1009471"/>
            <a:ext cx="1600200"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dirty="0" err="1"/>
              <a:t>Jika</a:t>
            </a:r>
            <a:r>
              <a:rPr lang="en-US" dirty="0"/>
              <a:t> </a:t>
            </a:r>
            <a:r>
              <a:rPr lang="en-US" dirty="0" err="1"/>
              <a:t>anda</a:t>
            </a:r>
            <a:r>
              <a:rPr lang="en-US" dirty="0"/>
              <a:t> </a:t>
            </a:r>
            <a:r>
              <a:rPr lang="en-US" dirty="0" err="1"/>
              <a:t>makan</a:t>
            </a:r>
            <a:r>
              <a:rPr lang="en-US" dirty="0"/>
              <a:t> 5 Big Mac </a:t>
            </a:r>
            <a:r>
              <a:rPr lang="en-US" dirty="0" err="1"/>
              <a:t>dalam</a:t>
            </a:r>
            <a:r>
              <a:rPr lang="en-US" dirty="0"/>
              <a:t> 30 </a:t>
            </a:r>
            <a:r>
              <a:rPr lang="en-US" dirty="0" err="1"/>
              <a:t>minit</a:t>
            </a:r>
            <a:endParaRPr lang="en-US" dirty="0"/>
          </a:p>
        </p:txBody>
      </p:sp>
      <p:sp>
        <p:nvSpPr>
          <p:cNvPr id="8" name="Down Arrow 7"/>
          <p:cNvSpPr/>
          <p:nvPr/>
        </p:nvSpPr>
        <p:spPr>
          <a:xfrm>
            <a:off x="5995645" y="2293751"/>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5424145" y="3208151"/>
                <a:ext cx="1600200" cy="66127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0.5 </m:t>
                          </m:r>
                          <m:r>
                            <a:rPr lang="en-US" b="0" i="1" smtClean="0">
                              <a:latin typeface="Cambria Math"/>
                            </a:rPr>
                            <m:t>𝑗𝑎𝑚</m:t>
                          </m:r>
                        </m:den>
                      </m:f>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424145" y="3208151"/>
                <a:ext cx="1600200" cy="661271"/>
              </a:xfrm>
              <a:prstGeom prst="rect">
                <a:avLst/>
              </a:prstGeom>
              <a:blipFill rotWithShape="1">
                <a:blip r:embed="rId5"/>
                <a:stretch>
                  <a:fillRect/>
                </a:stretch>
              </a:blipFill>
            </p:spPr>
            <p:txBody>
              <a:bodyPr/>
              <a:lstStyle/>
              <a:p>
                <a:r>
                  <a:rPr lang="en-US">
                    <a:noFill/>
                  </a:rPr>
                  <a:t> </a:t>
                </a:r>
              </a:p>
            </p:txBody>
          </p:sp>
        </mc:Fallback>
      </mc:AlternateContent>
      <p:sp>
        <p:nvSpPr>
          <p:cNvPr id="13" name="TextBox 12"/>
          <p:cNvSpPr txBox="1"/>
          <p:nvPr/>
        </p:nvSpPr>
        <p:spPr>
          <a:xfrm>
            <a:off x="5424145" y="5036951"/>
            <a:ext cx="1600200"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400" dirty="0"/>
              <a:t>= 10 Big Macs </a:t>
            </a:r>
            <a:r>
              <a:rPr lang="en-US" sz="2400" dirty="0" err="1"/>
              <a:t>setiap</a:t>
            </a:r>
            <a:r>
              <a:rPr lang="en-US" sz="2400" dirty="0"/>
              <a:t> jam</a:t>
            </a:r>
          </a:p>
        </p:txBody>
      </p:sp>
      <p:sp>
        <p:nvSpPr>
          <p:cNvPr id="14" name="Down Arrow 13"/>
          <p:cNvSpPr/>
          <p:nvPr/>
        </p:nvSpPr>
        <p:spPr>
          <a:xfrm>
            <a:off x="6046255" y="4003986"/>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452345" y="1066800"/>
            <a:ext cx="1600200"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dirty="0" err="1"/>
              <a:t>Jika</a:t>
            </a:r>
            <a:r>
              <a:rPr lang="en-US" dirty="0"/>
              <a:t> </a:t>
            </a:r>
            <a:r>
              <a:rPr lang="en-US" dirty="0" err="1"/>
              <a:t>anda</a:t>
            </a:r>
            <a:r>
              <a:rPr lang="en-US" dirty="0"/>
              <a:t> </a:t>
            </a:r>
            <a:r>
              <a:rPr lang="en-US" dirty="0" err="1"/>
              <a:t>makan</a:t>
            </a:r>
            <a:r>
              <a:rPr lang="en-US" dirty="0"/>
              <a:t> 10 Big Mac </a:t>
            </a:r>
            <a:r>
              <a:rPr lang="en-US" dirty="0" err="1"/>
              <a:t>dalam</a:t>
            </a:r>
            <a:r>
              <a:rPr lang="en-US" dirty="0"/>
              <a:t> 60 </a:t>
            </a:r>
            <a:r>
              <a:rPr lang="en-US" dirty="0" err="1"/>
              <a:t>minit</a:t>
            </a:r>
            <a:endParaRPr lang="en-US" dirty="0"/>
          </a:p>
        </p:txBody>
      </p:sp>
      <p:sp>
        <p:nvSpPr>
          <p:cNvPr id="15" name="Down Arrow 14"/>
          <p:cNvSpPr/>
          <p:nvPr/>
        </p:nvSpPr>
        <p:spPr>
          <a:xfrm>
            <a:off x="3023845" y="2293751"/>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2452345" y="3208151"/>
                <a:ext cx="1600200" cy="66127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f>
                        <m:fPr>
                          <m:ctrlPr>
                            <a:rPr lang="en-US" i="1" smtClean="0">
                              <a:latin typeface="Cambria Math" panose="02040503050406030204" pitchFamily="18" charset="0"/>
                            </a:rPr>
                          </m:ctrlPr>
                        </m:fPr>
                        <m:num>
                          <m:r>
                            <a:rPr lang="en-US" b="0" i="1" smtClean="0">
                              <a:latin typeface="Cambria Math"/>
                            </a:rPr>
                            <m:t>10</m:t>
                          </m:r>
                        </m:num>
                        <m:den>
                          <m:r>
                            <a:rPr lang="en-US" b="0" i="1" smtClean="0">
                              <a:latin typeface="Cambria Math"/>
                            </a:rPr>
                            <m:t>1 </m:t>
                          </m:r>
                          <m:r>
                            <a:rPr lang="en-US" b="0" i="1" smtClean="0">
                              <a:latin typeface="Cambria Math"/>
                            </a:rPr>
                            <m:t>𝑗𝑎𝑚</m:t>
                          </m:r>
                        </m:den>
                      </m:f>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2452345" y="3208151"/>
                <a:ext cx="1600200" cy="661271"/>
              </a:xfrm>
              <a:prstGeom prst="rect">
                <a:avLst/>
              </a:prstGeom>
              <a:blipFill rotWithShape="1">
                <a:blip r:embed="rId6"/>
                <a:stretch>
                  <a:fillRect/>
                </a:stretch>
              </a:blipFill>
            </p:spPr>
            <p:txBody>
              <a:bodyPr/>
              <a:lstStyle/>
              <a:p>
                <a:r>
                  <a:rPr lang="en-US">
                    <a:noFill/>
                  </a:rPr>
                  <a:t> </a:t>
                </a:r>
              </a:p>
            </p:txBody>
          </p:sp>
        </mc:Fallback>
      </mc:AlternateContent>
      <p:sp>
        <p:nvSpPr>
          <p:cNvPr id="17" name="TextBox 16"/>
          <p:cNvSpPr txBox="1"/>
          <p:nvPr/>
        </p:nvSpPr>
        <p:spPr>
          <a:xfrm>
            <a:off x="2452345" y="5036951"/>
            <a:ext cx="1600200"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400" dirty="0"/>
              <a:t>= 10 Big Macs </a:t>
            </a:r>
            <a:r>
              <a:rPr lang="en-US" sz="2400" dirty="0" err="1"/>
              <a:t>setiap</a:t>
            </a:r>
            <a:r>
              <a:rPr lang="en-US" sz="2400" dirty="0"/>
              <a:t> jam</a:t>
            </a:r>
          </a:p>
        </p:txBody>
      </p:sp>
      <p:sp>
        <p:nvSpPr>
          <p:cNvPr id="18" name="Down Arrow 17"/>
          <p:cNvSpPr/>
          <p:nvPr/>
        </p:nvSpPr>
        <p:spPr>
          <a:xfrm>
            <a:off x="3074455" y="4003986"/>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oter Placeholder 2">
            <a:extLst>
              <a:ext uri="{FF2B5EF4-FFF2-40B4-BE49-F238E27FC236}">
                <a16:creationId xmlns:a16="http://schemas.microsoft.com/office/drawing/2014/main" id="{64A22F17-34B2-4B6A-9A8B-0890C04F165E}"/>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1697817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93900"/>
            <a:ext cx="8229600" cy="1066800"/>
          </a:xfrm>
        </p:spPr>
        <p:txBody>
          <a:bodyPr>
            <a:normAutofit fontScale="25000" lnSpcReduction="20000"/>
          </a:bodyPr>
          <a:lstStyle/>
          <a:p>
            <a:r>
              <a:rPr lang="en-US" dirty="0" err="1"/>
              <a:t>Jumlah</a:t>
            </a:r>
            <a:r>
              <a:rPr lang="en-US" dirty="0"/>
              <a:t> Big Mac yang </a:t>
            </a:r>
            <a:r>
              <a:rPr lang="en-US" dirty="0" err="1"/>
              <a:t>anda</a:t>
            </a:r>
            <a:r>
              <a:rPr lang="en-US" dirty="0"/>
              <a:t> </a:t>
            </a:r>
            <a:r>
              <a:rPr lang="en-US" dirty="0" err="1"/>
              <a:t>makan</a:t>
            </a:r>
            <a:r>
              <a:rPr lang="en-US" dirty="0"/>
              <a:t> </a:t>
            </a:r>
            <a:r>
              <a:rPr lang="en-US" dirty="0" err="1"/>
              <a:t>dikira</a:t>
            </a:r>
            <a:r>
              <a:rPr lang="en-US" dirty="0"/>
              <a:t> </a:t>
            </a:r>
            <a:r>
              <a:rPr lang="en-US" dirty="0" err="1"/>
              <a:t>berdasarkan</a:t>
            </a:r>
            <a:r>
              <a:rPr lang="en-US" dirty="0"/>
              <a:t> </a:t>
            </a:r>
            <a:r>
              <a:rPr lang="en-US" dirty="0" err="1"/>
              <a:t>tetapan</a:t>
            </a:r>
            <a:r>
              <a:rPr lang="en-US" dirty="0"/>
              <a:t> </a:t>
            </a:r>
            <a:r>
              <a:rPr lang="en-US" dirty="0" err="1"/>
              <a:t>masa</a:t>
            </a:r>
            <a:r>
              <a:rPr lang="en-US" dirty="0"/>
              <a:t> 30 </a:t>
            </a:r>
            <a:r>
              <a:rPr lang="en-US" dirty="0" err="1"/>
              <a:t>minit</a:t>
            </a:r>
            <a:endParaRPr lang="en-US" b="1" dirty="0">
              <a:solidFill>
                <a:schemeClr val="accent6">
                  <a:lumMod val="75000"/>
                </a:schemeClr>
              </a:solidFill>
            </a:endParaRPr>
          </a:p>
          <a:p>
            <a:r>
              <a:rPr lang="en-US" b="1" dirty="0"/>
              <a:t>Unit: Big Mac </a:t>
            </a:r>
            <a:r>
              <a:rPr lang="en-US" b="1" dirty="0" err="1"/>
              <a:t>setiap</a:t>
            </a:r>
            <a:r>
              <a:rPr lang="en-US" b="1" dirty="0"/>
              <a:t> jam</a:t>
            </a:r>
          </a:p>
        </p:txBody>
      </p:sp>
      <p:sp>
        <p:nvSpPr>
          <p:cNvPr id="2" name="Title 1"/>
          <p:cNvSpPr>
            <a:spLocks noGrp="1"/>
          </p:cNvSpPr>
          <p:nvPr>
            <p:ph type="title" idx="4294967295"/>
          </p:nvPr>
        </p:nvSpPr>
        <p:spPr>
          <a:xfrm>
            <a:off x="914400" y="21874"/>
            <a:ext cx="8229600" cy="480127"/>
          </a:xfrm>
          <a:noFill/>
        </p:spPr>
        <p:txBody>
          <a:bodyPr vert="horz" wrap="square" lIns="91435" tIns="45718" rIns="91435" bIns="45718" rtlCol="0" anchor="ctr">
            <a:spAutoFit/>
          </a:bodyPr>
          <a:lstStyle/>
          <a:p>
            <a:pPr algn="r">
              <a:spcBef>
                <a:spcPts val="0"/>
              </a:spcBef>
            </a:pPr>
            <a:r>
              <a:rPr lang="en-US" sz="2800" b="1" spc="300" dirty="0" err="1">
                <a:effectLst>
                  <a:outerShdw blurRad="38100" dist="38100" dir="2700000" algn="tl">
                    <a:srgbClr val="000000">
                      <a:alpha val="43137"/>
                    </a:srgbClr>
                  </a:outerShdw>
                </a:effectLst>
                <a:latin typeface="Arial" pitchFamily="34" charset="0"/>
                <a:ea typeface="+mn-ea"/>
                <a:cs typeface="Arial" pitchFamily="34" charset="0"/>
              </a:rPr>
              <a:t>Permintaan</a:t>
            </a:r>
            <a:r>
              <a:rPr lang="en-US" sz="2800" b="1" spc="300" dirty="0">
                <a:effectLst>
                  <a:outerShdw blurRad="38100" dist="38100" dir="2700000" algn="tl">
                    <a:srgbClr val="000000">
                      <a:alpha val="43137"/>
                    </a:srgbClr>
                  </a:outerShdw>
                </a:effectLst>
                <a:latin typeface="Arial" pitchFamily="34" charset="0"/>
                <a:ea typeface="+mn-ea"/>
                <a:cs typeface="Arial" pitchFamily="34" charset="0"/>
              </a:rPr>
              <a:t> (Demand)</a:t>
            </a:r>
          </a:p>
        </p:txBody>
      </p:sp>
      <p:pic>
        <p:nvPicPr>
          <p:cNvPr id="4" name="Picture 5" descr="C:\Users\user\Desktop\TNB Bill Ala Big Mac\logo_mc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066800"/>
            <a:ext cx="1066800" cy="8934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user\Desktop\TNB Bill Ala Big Mac\ur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422651"/>
            <a:ext cx="1162050" cy="11620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533400" y="4174131"/>
            <a:ext cx="8229600" cy="201077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Tenaga </a:t>
            </a:r>
            <a:r>
              <a:rPr lang="en-US" i="1" dirty="0"/>
              <a:t>(Energy)</a:t>
            </a:r>
          </a:p>
          <a:p>
            <a:r>
              <a:rPr lang="en-US" dirty="0" err="1"/>
              <a:t>Jumlah</a:t>
            </a:r>
            <a:r>
              <a:rPr lang="en-US" dirty="0"/>
              <a:t> </a:t>
            </a:r>
            <a:r>
              <a:rPr lang="en-US" dirty="0" err="1"/>
              <a:t>tenaga</a:t>
            </a:r>
            <a:r>
              <a:rPr lang="en-US" dirty="0"/>
              <a:t> yang </a:t>
            </a:r>
            <a:r>
              <a:rPr lang="en-US" dirty="0" err="1"/>
              <a:t>diguna</a:t>
            </a:r>
            <a:r>
              <a:rPr lang="en-US" dirty="0"/>
              <a:t> </a:t>
            </a:r>
            <a:r>
              <a:rPr lang="en-US" dirty="0" err="1"/>
              <a:t>dalam</a:t>
            </a:r>
            <a:r>
              <a:rPr lang="en-US" dirty="0"/>
              <a:t> </a:t>
            </a:r>
            <a:r>
              <a:rPr lang="en-US" dirty="0" err="1"/>
              <a:t>tetapan</a:t>
            </a:r>
            <a:r>
              <a:rPr lang="en-US" dirty="0"/>
              <a:t> </a:t>
            </a:r>
            <a:r>
              <a:rPr lang="en-US" dirty="0" err="1"/>
              <a:t>masa</a:t>
            </a:r>
            <a:r>
              <a:rPr lang="en-US" dirty="0"/>
              <a:t> 30 </a:t>
            </a:r>
            <a:r>
              <a:rPr lang="en-US" dirty="0" err="1"/>
              <a:t>minit</a:t>
            </a:r>
            <a:endParaRPr lang="en-US" b="1" dirty="0">
              <a:solidFill>
                <a:schemeClr val="accent6">
                  <a:lumMod val="75000"/>
                </a:schemeClr>
              </a:solidFill>
            </a:endParaRPr>
          </a:p>
          <a:p>
            <a:r>
              <a:rPr lang="en-US" dirty="0"/>
              <a:t>Unit: kW </a:t>
            </a:r>
            <a:r>
              <a:rPr lang="en-US" sz="2200" dirty="0"/>
              <a:t>(</a:t>
            </a:r>
            <a:r>
              <a:rPr lang="en-US" sz="2200" dirty="0" err="1"/>
              <a:t>bersamaan</a:t>
            </a:r>
            <a:r>
              <a:rPr lang="en-US" sz="2200" dirty="0"/>
              <a:t> kWh </a:t>
            </a:r>
            <a:r>
              <a:rPr lang="en-US" sz="2200" dirty="0" err="1"/>
              <a:t>setiap</a:t>
            </a:r>
            <a:r>
              <a:rPr lang="en-US" sz="2200" dirty="0"/>
              <a:t> jam)</a:t>
            </a:r>
          </a:p>
        </p:txBody>
      </p:sp>
      <p:sp>
        <p:nvSpPr>
          <p:cNvPr id="7" name="TextBox 6"/>
          <p:cNvSpPr txBox="1"/>
          <p:nvPr/>
        </p:nvSpPr>
        <p:spPr>
          <a:xfrm>
            <a:off x="5543550" y="3594101"/>
            <a:ext cx="321945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err="1"/>
              <a:t>Permintaan</a:t>
            </a:r>
            <a:r>
              <a:rPr lang="en-US" dirty="0"/>
              <a:t> </a:t>
            </a:r>
            <a:r>
              <a:rPr lang="en-US" dirty="0" err="1"/>
              <a:t>hanya</a:t>
            </a:r>
            <a:r>
              <a:rPr lang="en-US" dirty="0"/>
              <a:t> DIKIRA </a:t>
            </a:r>
            <a:r>
              <a:rPr lang="en-US" dirty="0" err="1"/>
              <a:t>pada</a:t>
            </a:r>
            <a:r>
              <a:rPr lang="en-US" dirty="0"/>
              <a:t> </a:t>
            </a:r>
            <a:r>
              <a:rPr lang="en-US" b="1" dirty="0" err="1"/>
              <a:t>waktu</a:t>
            </a:r>
            <a:r>
              <a:rPr lang="en-US" b="1" dirty="0"/>
              <a:t> </a:t>
            </a:r>
            <a:r>
              <a:rPr lang="en-US" b="1" dirty="0" err="1"/>
              <a:t>puncak</a:t>
            </a:r>
            <a:endParaRPr lang="en-US" b="1" dirty="0"/>
          </a:p>
        </p:txBody>
      </p:sp>
      <p:sp>
        <p:nvSpPr>
          <p:cNvPr id="8" name="Footer Placeholder 2">
            <a:extLst>
              <a:ext uri="{FF2B5EF4-FFF2-40B4-BE49-F238E27FC236}">
                <a16:creationId xmlns:a16="http://schemas.microsoft.com/office/drawing/2014/main" id="{4333B711-85CF-44A8-9D86-96ABD8F10058}"/>
              </a:ext>
            </a:extLst>
          </p:cNvPr>
          <p:cNvSpPr>
            <a:spLocks noGrp="1"/>
          </p:cNvSpPr>
          <p:nvPr>
            <p:ph type="ftr" sz="quarter" idx="11"/>
          </p:nvPr>
        </p:nvSpPr>
        <p:spPr>
          <a:xfrm>
            <a:off x="0" y="6479732"/>
            <a:ext cx="9144000" cy="365125"/>
          </a:xfrm>
        </p:spPr>
        <p:txBody>
          <a:bodyPr/>
          <a:lstStyle/>
          <a:p>
            <a:r>
              <a:rPr lang="en-MY" dirty="0"/>
              <a:t>www.iBright.com.my</a:t>
            </a:r>
          </a:p>
        </p:txBody>
      </p:sp>
    </p:spTree>
    <p:extLst>
      <p:ext uri="{BB962C8B-B14F-4D97-AF65-F5344CB8AC3E}">
        <p14:creationId xmlns:p14="http://schemas.microsoft.com/office/powerpoint/2010/main" val="394232858"/>
      </p:ext>
    </p:extLst>
  </p:cSld>
  <p:clrMapOvr>
    <a:masterClrMapping/>
  </p:clrMapOvr>
</p:sld>
</file>

<file path=ppt/theme/theme1.xml><?xml version="1.0" encoding="utf-8"?>
<a:theme xmlns:a="http://schemas.openxmlformats.org/drawingml/2006/main" name="ibright">
  <a:themeElements>
    <a:clrScheme name="iBright Color Template">
      <a:dk1>
        <a:srgbClr val="080720"/>
      </a:dk1>
      <a:lt1>
        <a:sysClr val="window" lastClr="FFFFFF"/>
      </a:lt1>
      <a:dk2>
        <a:srgbClr val="09074A"/>
      </a:dk2>
      <a:lt2>
        <a:srgbClr val="0ED1E0"/>
      </a:lt2>
      <a:accent1>
        <a:srgbClr val="FF1919"/>
      </a:accent1>
      <a:accent2>
        <a:srgbClr val="1E1B80"/>
      </a:accent2>
      <a:accent3>
        <a:srgbClr val="0ED1E0"/>
      </a:accent3>
      <a:accent4>
        <a:srgbClr val="FFC000"/>
      </a:accent4>
      <a:accent5>
        <a:srgbClr val="5B9BD5"/>
      </a:accent5>
      <a:accent6>
        <a:srgbClr val="70AD47"/>
      </a:accent6>
      <a:hlink>
        <a:srgbClr val="FF1919"/>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bright" id="{5D7825BC-FB07-4030-B76D-619FBB839CC3}" vid="{04954531-94AC-4650-9531-711557C316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ibright</Template>
  <TotalTime>588</TotalTime>
  <Words>1301</Words>
  <Application>Microsoft Office PowerPoint</Application>
  <PresentationFormat>On-screen Show (4:3)</PresentationFormat>
  <Paragraphs>245</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Cambria Math</vt:lpstr>
      <vt:lpstr>Gisha</vt:lpstr>
      <vt:lpstr>ibright</vt:lpstr>
      <vt:lpstr>Memahami Bill TNB Anda</vt:lpstr>
      <vt:lpstr>Big Mac</vt:lpstr>
      <vt:lpstr>kWh</vt:lpstr>
      <vt:lpstr>Puncak dan Luar Puncak</vt:lpstr>
      <vt:lpstr>Puncak dan Luar Puncak</vt:lpstr>
      <vt:lpstr>Kuasa (Power)</vt:lpstr>
      <vt:lpstr>Kuasa (Power)</vt:lpstr>
      <vt:lpstr>Kuasa: Contoh </vt:lpstr>
      <vt:lpstr>Permintaan (Demand)</vt:lpstr>
      <vt:lpstr>Permintaan (Demand)</vt:lpstr>
      <vt:lpstr>Permintaan maksimum TNB</vt:lpstr>
      <vt:lpstr>Mengapa Permintaan Maksimum?</vt:lpstr>
      <vt:lpstr>Mengapa Pemintaan Maksimum</vt:lpstr>
      <vt:lpstr>Waktu Kegunaan (Time of Use)</vt:lpstr>
      <vt:lpstr>Tariff C</vt:lpstr>
      <vt:lpstr>Tariff C</vt:lpstr>
      <vt:lpstr>Bill TNB C1</vt:lpstr>
      <vt:lpstr>Faktor Kuasa (Power Factor)</vt:lpstr>
      <vt:lpstr>Tenaga: Aktif dan Reaktif</vt:lpstr>
      <vt:lpstr>Faktor Kuasa</vt:lpstr>
      <vt:lpstr>Real Power, Reactive Power, Apparent Power</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TNB Bill</dc:title>
  <dc:creator>TK</dc:creator>
  <cp:lastModifiedBy>Yuong Kang Cheng</cp:lastModifiedBy>
  <cp:revision>76</cp:revision>
  <dcterms:created xsi:type="dcterms:W3CDTF">2006-08-16T00:00:00Z</dcterms:created>
  <dcterms:modified xsi:type="dcterms:W3CDTF">2022-04-22T09:14:02Z</dcterms:modified>
</cp:coreProperties>
</file>