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26"/>
  </p:notesMasterIdLst>
  <p:handoutMasterIdLst>
    <p:handoutMasterId r:id="rId27"/>
  </p:handoutMasterIdLst>
  <p:sldIdLst>
    <p:sldId id="283" r:id="rId2"/>
    <p:sldId id="691" r:id="rId3"/>
    <p:sldId id="719" r:id="rId4"/>
    <p:sldId id="696" r:id="rId5"/>
    <p:sldId id="694" r:id="rId6"/>
    <p:sldId id="695" r:id="rId7"/>
    <p:sldId id="700" r:id="rId8"/>
    <p:sldId id="693" r:id="rId9"/>
    <p:sldId id="699" r:id="rId10"/>
    <p:sldId id="698" r:id="rId11"/>
    <p:sldId id="709" r:id="rId12"/>
    <p:sldId id="708" r:id="rId13"/>
    <p:sldId id="710" r:id="rId14"/>
    <p:sldId id="705" r:id="rId15"/>
    <p:sldId id="711" r:id="rId16"/>
    <p:sldId id="704" r:id="rId17"/>
    <p:sldId id="702" r:id="rId18"/>
    <p:sldId id="720" r:id="rId19"/>
    <p:sldId id="701" r:id="rId20"/>
    <p:sldId id="714" r:id="rId21"/>
    <p:sldId id="715" r:id="rId22"/>
    <p:sldId id="716" r:id="rId23"/>
    <p:sldId id="718" r:id="rId24"/>
    <p:sldId id="717" r:id="rId25"/>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BCD8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173" autoAdjust="0"/>
  </p:normalViewPr>
  <p:slideViewPr>
    <p:cSldViewPr>
      <p:cViewPr varScale="1">
        <p:scale>
          <a:sx n="112" d="100"/>
          <a:sy n="112" d="100"/>
        </p:scale>
        <p:origin x="1542"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46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r>
              <a:rPr lang="en-MY"/>
              <a:t>MDC for Eastern Steel</a:t>
            </a:r>
          </a:p>
        </p:txBody>
      </p:sp>
      <p:sp>
        <p:nvSpPr>
          <p:cNvPr id="3" name="Date Placeholder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7D487078-61A5-4BA3-B440-5D8464D56BA5}" type="datetime1">
              <a:rPr lang="en-MY" smtClean="0"/>
              <a:t>22/4/2022</a:t>
            </a:fld>
            <a:endParaRPr lang="en-MY"/>
          </a:p>
        </p:txBody>
      </p:sp>
      <p:sp>
        <p:nvSpPr>
          <p:cNvPr id="4" name="Footer Placeholder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MY"/>
          </a:p>
        </p:txBody>
      </p:sp>
      <p:sp>
        <p:nvSpPr>
          <p:cNvPr id="5" name="Slide Number Placehold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FF92DA6F-4251-45BF-BCB0-4812FAE9EC6B}" type="slidenum">
              <a:rPr lang="en-MY" smtClean="0"/>
              <a:t>‹#›</a:t>
            </a:fld>
            <a:endParaRPr lang="en-MY"/>
          </a:p>
        </p:txBody>
      </p:sp>
    </p:spTree>
    <p:extLst>
      <p:ext uri="{BB962C8B-B14F-4D97-AF65-F5344CB8AC3E}">
        <p14:creationId xmlns:p14="http://schemas.microsoft.com/office/powerpoint/2010/main" val="254664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r>
              <a:rPr lang="en-MY"/>
              <a:t>MDC for Eastern Steel</a:t>
            </a:r>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33330107-0898-4743-B3BA-41105175E5C4}" type="datetime1">
              <a:rPr lang="en-MY" smtClean="0"/>
              <a:t>22/4/2022</a:t>
            </a:fld>
            <a:endParaRPr lang="en-MY"/>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MY"/>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MY"/>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ED38D99D-284B-4AAE-B74C-D70B6AF90137}" type="slidenum">
              <a:rPr lang="en-MY" smtClean="0"/>
              <a:t>‹#›</a:t>
            </a:fld>
            <a:endParaRPr lang="en-MY"/>
          </a:p>
        </p:txBody>
      </p:sp>
    </p:spTree>
    <p:extLst>
      <p:ext uri="{BB962C8B-B14F-4D97-AF65-F5344CB8AC3E}">
        <p14:creationId xmlns:p14="http://schemas.microsoft.com/office/powerpoint/2010/main" val="208864060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gradFill flip="none" rotWithShape="1">
          <a:gsLst>
            <a:gs pos="46000">
              <a:schemeClr val="accent2"/>
            </a:gs>
            <a:gs pos="96000">
              <a:schemeClr val="tx2"/>
            </a:gs>
            <a:gs pos="13000">
              <a:schemeClr val="tx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F3DD8B-D5A3-410E-9FCB-A4B1C45391EF}"/>
              </a:ext>
            </a:extLst>
          </p:cNvPr>
          <p:cNvSpPr/>
          <p:nvPr/>
        </p:nvSpPr>
        <p:spPr>
          <a:xfrm>
            <a:off x="139303" y="6535182"/>
            <a:ext cx="8882112" cy="1724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82EF0B-F08C-4789-A0B1-56CD541DA22D}"/>
              </a:ext>
            </a:extLst>
          </p:cNvPr>
          <p:cNvSpPr/>
          <p:nvPr/>
        </p:nvSpPr>
        <p:spPr>
          <a:xfrm>
            <a:off x="142847" y="134297"/>
            <a:ext cx="4644516" cy="6362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04CC6-E05E-4DB7-A33C-45DD90F38184}"/>
              </a:ext>
            </a:extLst>
          </p:cNvPr>
          <p:cNvSpPr>
            <a:spLocks noGrp="1"/>
          </p:cNvSpPr>
          <p:nvPr>
            <p:ph type="title"/>
          </p:nvPr>
        </p:nvSpPr>
        <p:spPr>
          <a:xfrm>
            <a:off x="1683776" y="370365"/>
            <a:ext cx="7317377" cy="1707972"/>
          </a:xfrm>
          <a:solidFill>
            <a:schemeClr val="bg2"/>
          </a:solidFill>
        </p:spPr>
        <p:txBody>
          <a:bodyPr lIns="1800000"/>
          <a:lstStyle>
            <a:lvl1pPr marL="982663" indent="-982663">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6BB8E7C1-C935-47D2-97F8-47DA8FB97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320" y="5168886"/>
            <a:ext cx="1320453" cy="1320453"/>
          </a:xfrm>
          <a:prstGeom prst="rect">
            <a:avLst/>
          </a:prstGeom>
        </p:spPr>
      </p:pic>
      <p:pic>
        <p:nvPicPr>
          <p:cNvPr id="9" name="Picture 8">
            <a:extLst>
              <a:ext uri="{FF2B5EF4-FFF2-40B4-BE49-F238E27FC236}">
                <a16:creationId xmlns:a16="http://schemas.microsoft.com/office/drawing/2014/main" id="{FA394E65-34F3-4C31-B66C-8B2816EE1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6" y="3863961"/>
            <a:ext cx="1304925" cy="1304925"/>
          </a:xfrm>
          <a:prstGeom prst="rect">
            <a:avLst/>
          </a:prstGeom>
        </p:spPr>
      </p:pic>
      <p:sp>
        <p:nvSpPr>
          <p:cNvPr id="3" name="Rectangle 2">
            <a:extLst>
              <a:ext uri="{FF2B5EF4-FFF2-40B4-BE49-F238E27FC236}">
                <a16:creationId xmlns:a16="http://schemas.microsoft.com/office/drawing/2014/main" id="{59B08279-8B7C-4D77-80F9-5C930BB984A4}"/>
              </a:ext>
            </a:extLst>
          </p:cNvPr>
          <p:cNvSpPr/>
          <p:nvPr/>
        </p:nvSpPr>
        <p:spPr>
          <a:xfrm>
            <a:off x="0" y="0"/>
            <a:ext cx="9143999" cy="6847500"/>
          </a:xfrm>
          <a:prstGeom prst="rect">
            <a:avLst/>
          </a:prstGeom>
          <a:noFill/>
          <a:ln w="279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CD7390-377C-4D33-956C-F501ECD506FC}"/>
              </a:ext>
            </a:extLst>
          </p:cNvPr>
          <p:cNvPicPr>
            <a:picLocks noChangeAspect="1"/>
          </p:cNvPicPr>
          <p:nvPr/>
        </p:nvPicPr>
        <p:blipFill rotWithShape="1">
          <a:blip r:embed="rId4">
            <a:extLst>
              <a:ext uri="{28A0092B-C50C-407E-A947-70E740481C1C}">
                <a14:useLocalDpi xmlns:a14="http://schemas.microsoft.com/office/drawing/2010/main" val="0"/>
              </a:ext>
            </a:extLst>
          </a:blip>
          <a:srcRect l="16999" t="-1044" r="32237" b="1044"/>
          <a:stretch/>
        </p:blipFill>
        <p:spPr>
          <a:xfrm>
            <a:off x="143508" y="126599"/>
            <a:ext cx="1304925" cy="1288521"/>
          </a:xfrm>
          <a:prstGeom prst="rect">
            <a:avLst/>
          </a:prstGeom>
        </p:spPr>
      </p:pic>
      <p:grpSp>
        <p:nvGrpSpPr>
          <p:cNvPr id="7" name="Group 6">
            <a:extLst>
              <a:ext uri="{FF2B5EF4-FFF2-40B4-BE49-F238E27FC236}">
                <a16:creationId xmlns:a16="http://schemas.microsoft.com/office/drawing/2014/main" id="{427290D6-377B-424F-8B8F-86DC122E4244}"/>
              </a:ext>
            </a:extLst>
          </p:cNvPr>
          <p:cNvGrpSpPr>
            <a:grpSpLocks noChangeAspect="1"/>
          </p:cNvGrpSpPr>
          <p:nvPr/>
        </p:nvGrpSpPr>
        <p:grpSpPr>
          <a:xfrm>
            <a:off x="1694974" y="2078337"/>
            <a:ext cx="2880000" cy="2880000"/>
            <a:chOff x="1593889" y="2212923"/>
            <a:chExt cx="2880000" cy="2880000"/>
          </a:xfrm>
        </p:grpSpPr>
        <p:sp>
          <p:nvSpPr>
            <p:cNvPr id="6" name="Rectangle 5">
              <a:extLst>
                <a:ext uri="{FF2B5EF4-FFF2-40B4-BE49-F238E27FC236}">
                  <a16:creationId xmlns:a16="http://schemas.microsoft.com/office/drawing/2014/main" id="{EAB7CB1B-6F63-4094-B6A9-337138D6C187}"/>
                </a:ext>
              </a:extLst>
            </p:cNvPr>
            <p:cNvSpPr/>
            <p:nvPr/>
          </p:nvSpPr>
          <p:spPr>
            <a:xfrm>
              <a:off x="1593889" y="2212923"/>
              <a:ext cx="28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A2932E-BF8E-4846-AF18-FF6B72820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359" y="2552066"/>
              <a:ext cx="2639873" cy="2173078"/>
            </a:xfrm>
            <a:prstGeom prst="rect">
              <a:avLst/>
            </a:prstGeom>
          </p:spPr>
        </p:pic>
      </p:grpSp>
      <p:sp>
        <p:nvSpPr>
          <p:cNvPr id="16" name="Rectangle 15">
            <a:extLst>
              <a:ext uri="{FF2B5EF4-FFF2-40B4-BE49-F238E27FC236}">
                <a16:creationId xmlns:a16="http://schemas.microsoft.com/office/drawing/2014/main" id="{69F60EFA-405C-48AC-B4A9-54B36BA5CF7D}"/>
              </a:ext>
            </a:extLst>
          </p:cNvPr>
          <p:cNvSpPr/>
          <p:nvPr/>
        </p:nvSpPr>
        <p:spPr>
          <a:xfrm flipV="1">
            <a:off x="1683776" y="336961"/>
            <a:ext cx="732928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FD4029FE-8B66-40E7-A1D3-C1770596C21B}"/>
              </a:ext>
            </a:extLst>
          </p:cNvPr>
          <p:cNvSpPr>
            <a:spLocks noGrp="1"/>
          </p:cNvSpPr>
          <p:nvPr>
            <p:ph sz="quarter" idx="11"/>
          </p:nvPr>
        </p:nvSpPr>
        <p:spPr>
          <a:xfrm>
            <a:off x="4788510" y="2078337"/>
            <a:ext cx="4179696" cy="4364037"/>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a:extLst>
              <a:ext uri="{FF2B5EF4-FFF2-40B4-BE49-F238E27FC236}">
                <a16:creationId xmlns:a16="http://schemas.microsoft.com/office/drawing/2014/main" id="{2F145C6F-4A52-4235-A354-43C9D4B4101B}"/>
              </a:ext>
            </a:extLst>
          </p:cNvPr>
          <p:cNvSpPr txBox="1"/>
          <p:nvPr/>
        </p:nvSpPr>
        <p:spPr>
          <a:xfrm>
            <a:off x="2015716" y="4516423"/>
            <a:ext cx="2324184" cy="369332"/>
          </a:xfrm>
          <a:prstGeom prst="rect">
            <a:avLst/>
          </a:prstGeom>
          <a:noFill/>
        </p:spPr>
        <p:txBody>
          <a:bodyPr wrap="square" rtlCol="0">
            <a:spAutoFit/>
          </a:bodyPr>
          <a:lstStyle/>
          <a:p>
            <a:r>
              <a:rPr lang="en-US" dirty="0">
                <a:latin typeface="Gisha" panose="020B0502040204020203" pitchFamily="34" charset="-79"/>
                <a:cs typeface="Gisha" panose="020B0502040204020203" pitchFamily="34" charset="-79"/>
              </a:rPr>
              <a:t>www.iBright.com.my</a:t>
            </a:r>
          </a:p>
        </p:txBody>
      </p:sp>
    </p:spTree>
    <p:extLst>
      <p:ext uri="{BB962C8B-B14F-4D97-AF65-F5344CB8AC3E}">
        <p14:creationId xmlns:p14="http://schemas.microsoft.com/office/powerpoint/2010/main" val="250813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p:cNvSpPr/>
          <p:nvPr userDrawn="1"/>
        </p:nvSpPr>
        <p:spPr>
          <a:xfrm>
            <a:off x="0" y="-27384"/>
            <a:ext cx="9144000" cy="1052736"/>
          </a:xfrm>
          <a:prstGeom prst="rect">
            <a:avLst/>
          </a:prstGeom>
          <a:gradFill flip="none" rotWithShape="1">
            <a:gsLst>
              <a:gs pos="80500">
                <a:schemeClr val="bg1"/>
              </a:gs>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6" name="Picture 5"/>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100392" y="135605"/>
            <a:ext cx="903729" cy="72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3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MY"/>
              <a:t>www.iBright.com.my</a:t>
            </a:r>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646ADA89-BE85-46FB-8370-D75BB5EF002C}"/>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1456304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a:noFill/>
        </p:spPr>
        <p:txBody>
          <a:bodyPr/>
          <a:lstStyle/>
          <a:p>
            <a:r>
              <a:rPr lang="en-US"/>
              <a:t>Click to edit Master title style</a:t>
            </a:r>
            <a:endParaRPr lang="en-US" dirty="0"/>
          </a:p>
        </p:txBody>
      </p:sp>
      <p:sp>
        <p:nvSpPr>
          <p:cNvPr id="3" name="Content Placeholder 2"/>
          <p:cNvSpPr>
            <a:spLocks noGrp="1"/>
          </p:cNvSpPr>
          <p:nvPr>
            <p:ph idx="1"/>
          </p:nvPr>
        </p:nvSpPr>
        <p:spPr>
          <a:xfrm>
            <a:off x="1223628" y="872716"/>
            <a:ext cx="7920372" cy="5607016"/>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MY"/>
              <a:t>www.iBright.com.my</a:t>
            </a:r>
          </a:p>
        </p:txBody>
      </p:sp>
      <p:sp>
        <p:nvSpPr>
          <p:cNvPr id="10" name="Text Placeholder 9">
            <a:extLst>
              <a:ext uri="{FF2B5EF4-FFF2-40B4-BE49-F238E27FC236}">
                <a16:creationId xmlns:a16="http://schemas.microsoft.com/office/drawing/2014/main" id="{D6E488EB-61B8-44E1-9D90-FBCA5E5CFAB1}"/>
              </a:ext>
            </a:extLst>
          </p:cNvPr>
          <p:cNvSpPr>
            <a:spLocks noGrp="1"/>
          </p:cNvSpPr>
          <p:nvPr>
            <p:ph type="body" sz="quarter" idx="12"/>
          </p:nvPr>
        </p:nvSpPr>
        <p:spPr>
          <a:xfrm>
            <a:off x="142875" y="1125538"/>
            <a:ext cx="865188" cy="4067175"/>
          </a:xfrm>
          <a:noFill/>
        </p:spPr>
        <p:txBody>
          <a:bodyPr vert="vert270" anchor="ctr" anchorCtr="1">
            <a:noAutofit/>
          </a:bodyPr>
          <a:lstStyle>
            <a:lvl1pPr marL="0" indent="0" algn="l">
              <a:buNone/>
              <a:defRPr>
                <a:solidFill>
                  <a:schemeClr val="tx1"/>
                </a:solidFill>
              </a:defRPr>
            </a:lvl1pPr>
            <a:lvl2pPr marL="457200" indent="0" algn="l">
              <a:buFont typeface="Arial" panose="020B0604020202020204" pitchFamily="34" charset="0"/>
              <a:buNone/>
              <a:defRPr>
                <a:solidFill>
                  <a:schemeClr val="tx1"/>
                </a:solidFill>
              </a:defRPr>
            </a:lvl2pPr>
            <a:lvl3pPr marL="914400" indent="0" algn="l">
              <a:buNone/>
              <a:defRPr>
                <a:solidFill>
                  <a:schemeClr val="tx1"/>
                </a:solidFill>
              </a:defRPr>
            </a:lvl3pPr>
            <a:lvl4pPr marL="1371600" indent="0" algn="l">
              <a:buNone/>
              <a:defRPr>
                <a:solidFill>
                  <a:schemeClr val="tx1"/>
                </a:solidFill>
              </a:defRPr>
            </a:lvl4pPr>
            <a:lvl5pPr marL="1828800" indent="0" algn="l">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1">
            <a:extLst>
              <a:ext uri="{FF2B5EF4-FFF2-40B4-BE49-F238E27FC236}">
                <a16:creationId xmlns:a16="http://schemas.microsoft.com/office/drawing/2014/main" id="{750919CA-2F28-48B6-809A-E8DF1E93D33D}"/>
              </a:ext>
            </a:extLst>
          </p:cNvPr>
          <p:cNvSpPr>
            <a:spLocks noGrp="1" noChangeAspect="1"/>
          </p:cNvSpPr>
          <p:nvPr>
            <p:ph type="pic" sz="quarter" idx="13"/>
          </p:nvPr>
        </p:nvSpPr>
        <p:spPr>
          <a:xfrm>
            <a:off x="-2232" y="5250867"/>
            <a:ext cx="1225860" cy="1223610"/>
          </a:xfrm>
          <a:noFill/>
        </p:spPr>
        <p:txBody>
          <a:bodyPr/>
          <a:lstStyle/>
          <a:p>
            <a:r>
              <a:rPr lang="en-US"/>
              <a:t>Click icon to add picture</a:t>
            </a:r>
          </a:p>
        </p:txBody>
      </p:sp>
    </p:spTree>
    <p:extLst>
      <p:ext uri="{BB962C8B-B14F-4D97-AF65-F5344CB8AC3E}">
        <p14:creationId xmlns:p14="http://schemas.microsoft.com/office/powerpoint/2010/main" val="60391708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a:solidFill>
            <a:schemeClr val="bg1"/>
          </a:solidFill>
        </p:spPr>
        <p:txBody>
          <a:bodyPr anchor="ctr" anchorCtr="0"/>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solidFill>
            <a:schemeClr val="accent2"/>
          </a:solidFill>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80099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628" y="13142"/>
            <a:ext cx="7920372" cy="78756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315168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0" y="13142"/>
            <a:ext cx="7886700" cy="81182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32756"/>
            <a:ext cx="3868340"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32756"/>
            <a:ext cx="3887391" cy="12723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9390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67644" y="13142"/>
            <a:ext cx="7776356" cy="787565"/>
          </a:xfrm>
          <a:prstGeom prst="rect">
            <a:avLst/>
          </a:prstGeo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10719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5943"/>
            <a:ext cx="7956376" cy="686753"/>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51920" y="872716"/>
            <a:ext cx="5292080" cy="56070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612072"/>
            <a:ext cx="2949178" cy="38676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MY"/>
              <a:t>www.iBright.com.my</a:t>
            </a:r>
          </a:p>
        </p:txBody>
      </p:sp>
      <p:sp>
        <p:nvSpPr>
          <p:cNvPr id="12" name="Content Placeholder 11">
            <a:extLst>
              <a:ext uri="{FF2B5EF4-FFF2-40B4-BE49-F238E27FC236}">
                <a16:creationId xmlns:a16="http://schemas.microsoft.com/office/drawing/2014/main" id="{40B26F91-1210-4139-8FAF-780E19D51D4D}"/>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768368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17632"/>
            <a:ext cx="7956376" cy="774742"/>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36108" y="2344669"/>
            <a:ext cx="5995498" cy="2168661"/>
          </a:xfrm>
          <a:noFill/>
        </p:spPr>
        <p:txBody>
          <a:bodyPr anchor="t"/>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0" y="2668144"/>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MY"/>
              <a:t>www.iBright.com.my</a:t>
            </a:r>
          </a:p>
        </p:txBody>
      </p:sp>
      <p:sp>
        <p:nvSpPr>
          <p:cNvPr id="9" name="Content Placeholder 11">
            <a:extLst>
              <a:ext uri="{FF2B5EF4-FFF2-40B4-BE49-F238E27FC236}">
                <a16:creationId xmlns:a16="http://schemas.microsoft.com/office/drawing/2014/main" id="{B060688C-7EF7-47A6-AC81-AA89CBCA01A2}"/>
              </a:ext>
            </a:extLst>
          </p:cNvPr>
          <p:cNvSpPr>
            <a:spLocks noGrp="1"/>
          </p:cNvSpPr>
          <p:nvPr>
            <p:ph sz="quarter" idx="12"/>
          </p:nvPr>
        </p:nvSpPr>
        <p:spPr>
          <a:xfrm>
            <a:off x="0" y="932974"/>
            <a:ext cx="2949575" cy="1619250"/>
          </a:xfrm>
          <a:noFill/>
        </p:spPr>
        <p:txBody>
          <a:bodyPr anchor="ctr" anchorCtr="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455094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lumMod val="95000"/>
              </a:schemeClr>
            </a:gs>
            <a:gs pos="82301">
              <a:schemeClr val="bg1"/>
            </a:gs>
            <a:gs pos="53000">
              <a:schemeClr val="bg1"/>
            </a:gs>
            <a:gs pos="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1660" y="136524"/>
            <a:ext cx="7380820" cy="544513"/>
          </a:xfrm>
          <a:prstGeom prst="rect">
            <a:avLst/>
          </a:prstGeom>
          <a:solidFill>
            <a:schemeClr val="bg1"/>
          </a:solidFill>
        </p:spPr>
        <p:txBody>
          <a:bodyPr vert="horz" lIns="288000" tIns="72000" rIns="288000" bIns="720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600" y="872716"/>
            <a:ext cx="8172400" cy="5607016"/>
          </a:xfrm>
          <a:prstGeom prst="rect">
            <a:avLst/>
          </a:prstGeom>
          <a:gradFill flip="none" rotWithShape="1">
            <a:gsLst>
              <a:gs pos="25000">
                <a:schemeClr val="accent2"/>
              </a:gs>
              <a:gs pos="65000">
                <a:schemeClr val="accent2"/>
              </a:gs>
              <a:gs pos="0">
                <a:schemeClr val="tx2"/>
              </a:gs>
            </a:gsLst>
            <a:path path="circle">
              <a:fillToRect t="100000" r="100000"/>
            </a:path>
            <a:tileRect l="-100000" b="-100000"/>
          </a:gradFill>
        </p:spPr>
        <p:txBody>
          <a:bodyPr vert="horz" lIns="360000" tIns="360000" rIns="360000" bIns="36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79732"/>
            <a:ext cx="9144000" cy="365125"/>
          </a:xfrm>
          <a:prstGeom prst="rect">
            <a:avLst/>
          </a:prstGeom>
          <a:solidFill>
            <a:schemeClr val="tx1"/>
          </a:solidFill>
        </p:spPr>
        <p:txBody>
          <a:bodyPr vert="horz" lIns="91440" tIns="45720" rIns="91440" bIns="45720" rtlCol="0" anchor="ctr"/>
          <a:lstStyle>
            <a:lvl1pPr algn="l">
              <a:defRPr sz="800" b="1">
                <a:solidFill>
                  <a:schemeClr val="bg1"/>
                </a:solidFill>
                <a:latin typeface="Gisha" panose="020B0502040204020203" pitchFamily="34" charset="-79"/>
                <a:cs typeface="Gisha" panose="020B0502040204020203" pitchFamily="34" charset="-79"/>
              </a:defRPr>
            </a:lvl1pPr>
          </a:lstStyle>
          <a:p>
            <a:r>
              <a:rPr lang="en-MY"/>
              <a:t>www.iBright.com.my</a:t>
            </a:r>
          </a:p>
        </p:txBody>
      </p:sp>
      <p:sp>
        <p:nvSpPr>
          <p:cNvPr id="13" name="Rectangle 12">
            <a:extLst>
              <a:ext uri="{FF2B5EF4-FFF2-40B4-BE49-F238E27FC236}">
                <a16:creationId xmlns:a16="http://schemas.microsoft.com/office/drawing/2014/main" id="{F251E07E-EE0D-42D5-AAD2-5D2374FB4EC8}"/>
              </a:ext>
            </a:extLst>
          </p:cNvPr>
          <p:cNvSpPr/>
          <p:nvPr/>
        </p:nvSpPr>
        <p:spPr>
          <a:xfrm flipV="1">
            <a:off x="0" y="836113"/>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93B228-8747-4AF1-A153-E8A52B4411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504" y="62435"/>
            <a:ext cx="1081558" cy="890312"/>
          </a:xfrm>
          <a:prstGeom prst="rect">
            <a:avLst/>
          </a:prstGeom>
        </p:spPr>
      </p:pic>
      <p:sp>
        <p:nvSpPr>
          <p:cNvPr id="14" name="Rectangle 13">
            <a:extLst>
              <a:ext uri="{FF2B5EF4-FFF2-40B4-BE49-F238E27FC236}">
                <a16:creationId xmlns:a16="http://schemas.microsoft.com/office/drawing/2014/main" id="{D2C9E81F-3BE9-40F8-AB64-ECD78B943B0E}"/>
              </a:ext>
            </a:extLst>
          </p:cNvPr>
          <p:cNvSpPr/>
          <p:nvPr/>
        </p:nvSpPr>
        <p:spPr>
          <a:xfrm flipV="1">
            <a:off x="-3129" y="648305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008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75" r:id="rId10"/>
  </p:sldLayoutIdLst>
  <p:hf sldNum="0" hdr="0" dt="0"/>
  <p:txStyles>
    <p:titleStyle>
      <a:lvl1pPr algn="r" defTabSz="914400" rtl="0" eaLnBrk="1" latinLnBrk="0" hangingPunct="1">
        <a:lnSpc>
          <a:spcPct val="90000"/>
        </a:lnSpc>
        <a:spcBef>
          <a:spcPct val="0"/>
        </a:spcBef>
        <a:buNone/>
        <a:defRPr sz="3600" kern="1200">
          <a:solidFill>
            <a:schemeClr val="accent2"/>
          </a:solidFill>
          <a:latin typeface="Gisha" panose="020B0502040204020203" pitchFamily="34" charset="-79"/>
          <a:ea typeface="+mj-ea"/>
          <a:cs typeface="Gisha" panose="020B0502040204020203" pitchFamily="34" charset="-79"/>
        </a:defRPr>
      </a:lvl1pPr>
    </p:titleStyle>
    <p:body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bright.com.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bright.com.my/services/maximum-demand-control/"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bright.com.my/" TargetMode="External"/><Relationship Id="rId2" Type="http://schemas.openxmlformats.org/officeDocument/2006/relationships/hyperlink" Target="https://ibright.com.my/maximum-demand-resources/maximum-demand-quick-fact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508817-7DC5-408C-8AF9-F1D883AEB126}"/>
              </a:ext>
            </a:extLst>
          </p:cNvPr>
          <p:cNvSpPr>
            <a:spLocks noGrp="1"/>
          </p:cNvSpPr>
          <p:nvPr>
            <p:ph type="title"/>
          </p:nvPr>
        </p:nvSpPr>
        <p:spPr/>
        <p:txBody>
          <a:bodyPr>
            <a:normAutofit/>
          </a:bodyPr>
          <a:lstStyle/>
          <a:p>
            <a:r>
              <a:rPr lang="en-US" dirty="0">
                <a:solidFill>
                  <a:schemeClr val="bg1"/>
                </a:solidFill>
              </a:rPr>
              <a:t>Understanding</a:t>
            </a:r>
            <a:br>
              <a:rPr lang="en-US" dirty="0">
                <a:solidFill>
                  <a:schemeClr val="bg1"/>
                </a:solidFill>
              </a:rPr>
            </a:br>
            <a:r>
              <a:rPr lang="en-US" dirty="0">
                <a:solidFill>
                  <a:schemeClr val="bg1"/>
                </a:solidFill>
              </a:rPr>
              <a:t>TNB Charges</a:t>
            </a:r>
          </a:p>
        </p:txBody>
      </p:sp>
      <p:sp>
        <p:nvSpPr>
          <p:cNvPr id="10" name="Content Placeholder 9">
            <a:extLst>
              <a:ext uri="{FF2B5EF4-FFF2-40B4-BE49-F238E27FC236}">
                <a16:creationId xmlns:a16="http://schemas.microsoft.com/office/drawing/2014/main" id="{FE5B424E-B8DE-4C98-9FAA-72F32A94FF59}"/>
              </a:ext>
            </a:extLst>
          </p:cNvPr>
          <p:cNvSpPr>
            <a:spLocks noGrp="1"/>
          </p:cNvSpPr>
          <p:nvPr>
            <p:ph sz="quarter" idx="11"/>
          </p:nvPr>
        </p:nvSpPr>
        <p:spPr>
          <a:xfrm>
            <a:off x="4788510" y="2078337"/>
            <a:ext cx="4179696" cy="2358775"/>
          </a:xfrm>
        </p:spPr>
        <p:txBody>
          <a:bodyPr/>
          <a:lstStyle/>
          <a:p>
            <a:pPr marL="0" indent="0" algn="r">
              <a:buNone/>
            </a:pPr>
            <a:r>
              <a:rPr lang="en-US" dirty="0"/>
              <a:t>22 June 2020</a:t>
            </a:r>
          </a:p>
        </p:txBody>
      </p:sp>
      <p:sp>
        <p:nvSpPr>
          <p:cNvPr id="4" name="Content Placeholder 9">
            <a:extLst>
              <a:ext uri="{FF2B5EF4-FFF2-40B4-BE49-F238E27FC236}">
                <a16:creationId xmlns:a16="http://schemas.microsoft.com/office/drawing/2014/main" id="{B6594097-806E-47BF-9BC5-B8B21B04B0E9}"/>
              </a:ext>
            </a:extLst>
          </p:cNvPr>
          <p:cNvSpPr txBox="1">
            <a:spLocks/>
          </p:cNvSpPr>
          <p:nvPr/>
        </p:nvSpPr>
        <p:spPr>
          <a:xfrm>
            <a:off x="4755563" y="5877272"/>
            <a:ext cx="4179696" cy="610363"/>
          </a:xfrm>
          <a:prstGeom prst="rect">
            <a:avLst/>
          </a:prstGeom>
          <a:noFill/>
        </p:spPr>
        <p:txBody>
          <a:bodyPr vert="horz" lIns="360000" tIns="0" rIns="360000" bIns="0" rtlCol="0" anchor="b">
            <a:normAutofit/>
          </a:bodyPr>
          <a:lstStyle>
            <a:lvl1pPr marL="180000" indent="0" algn="l" defTabSz="914400" rtl="0" eaLnBrk="1" latinLnBrk="0" hangingPunct="1">
              <a:lnSpc>
                <a:spcPct val="200000"/>
              </a:lnSpc>
              <a:spcBef>
                <a:spcPts val="0"/>
              </a:spcBef>
              <a:spcAft>
                <a:spcPts val="0"/>
              </a:spcAft>
              <a:buFont typeface="Arial" panose="020B0604020202020204" pitchFamily="34" charset="0"/>
              <a:buNone/>
              <a:defRPr sz="2400" kern="1200">
                <a:solidFill>
                  <a:schemeClr val="bg1"/>
                </a:solidFill>
                <a:latin typeface="Gisha" panose="020B0502040204020203" pitchFamily="34" charset="-79"/>
                <a:ea typeface="+mn-ea"/>
                <a:cs typeface="Gisha" panose="020B0502040204020203" pitchFamily="34" charset="-79"/>
              </a:defRPr>
            </a:lvl1pPr>
            <a:lvl2pPr marL="360000" indent="0" algn="l" defTabSz="914400" rtl="0" eaLnBrk="1" latinLnBrk="0" hangingPunct="1">
              <a:lnSpc>
                <a:spcPct val="200000"/>
              </a:lnSpc>
              <a:spcBef>
                <a:spcPts val="0"/>
              </a:spcBef>
              <a:spcAft>
                <a:spcPts val="0"/>
              </a:spcAft>
              <a:buFont typeface="Arial" panose="020B0604020202020204" pitchFamily="34" charset="0"/>
              <a:buNone/>
              <a:defRPr sz="2000" kern="1200">
                <a:solidFill>
                  <a:schemeClr val="bg1"/>
                </a:solidFill>
                <a:latin typeface="Gisha" panose="020B0502040204020203" pitchFamily="34" charset="-79"/>
                <a:ea typeface="+mn-ea"/>
                <a:cs typeface="Gisha" panose="020B0502040204020203" pitchFamily="34" charset="-79"/>
              </a:defRPr>
            </a:lvl2pPr>
            <a:lvl3pPr marL="540000" indent="0" algn="l" defTabSz="914400" rtl="0" eaLnBrk="1" latinLnBrk="0" hangingPunct="1">
              <a:lnSpc>
                <a:spcPct val="200000"/>
              </a:lnSpc>
              <a:spcBef>
                <a:spcPts val="0"/>
              </a:spcBef>
              <a:spcAft>
                <a:spcPts val="0"/>
              </a:spcAft>
              <a:buFont typeface="Arial" panose="020B0604020202020204" pitchFamily="34" charset="0"/>
              <a:buNone/>
              <a:defRPr sz="1800" kern="1200">
                <a:solidFill>
                  <a:schemeClr val="bg1"/>
                </a:solidFill>
                <a:latin typeface="Gisha" panose="020B0502040204020203" pitchFamily="34" charset="-79"/>
                <a:ea typeface="+mn-ea"/>
                <a:cs typeface="Gisha" panose="020B0502040204020203" pitchFamily="34" charset="-79"/>
              </a:defRPr>
            </a:lvl3pPr>
            <a:lvl4pPr marL="1080000" indent="0" algn="l" defTabSz="914400" rtl="0" eaLnBrk="1" latinLnBrk="0" hangingPunct="1">
              <a:lnSpc>
                <a:spcPct val="200000"/>
              </a:lnSpc>
              <a:spcBef>
                <a:spcPts val="0"/>
              </a:spcBef>
              <a:spcAft>
                <a:spcPts val="0"/>
              </a:spcAft>
              <a:buFont typeface="Arial" panose="020B0604020202020204" pitchFamily="34" charset="0"/>
              <a:buNone/>
              <a:defRPr sz="1600" kern="1200">
                <a:solidFill>
                  <a:schemeClr val="bg1"/>
                </a:solidFill>
                <a:latin typeface="Gisha" panose="020B0502040204020203" pitchFamily="34" charset="-79"/>
                <a:ea typeface="+mn-ea"/>
                <a:cs typeface="Gisha" panose="020B0502040204020203" pitchFamily="34" charset="-79"/>
              </a:defRPr>
            </a:lvl4pPr>
            <a:lvl5pPr marL="1260000" indent="0" algn="l" defTabSz="914400" rtl="0" eaLnBrk="1" latinLnBrk="0" hangingPunct="1">
              <a:lnSpc>
                <a:spcPct val="200000"/>
              </a:lnSpc>
              <a:spcBef>
                <a:spcPts val="0"/>
              </a:spcBef>
              <a:spcAft>
                <a:spcPts val="0"/>
              </a:spcAft>
              <a:buFont typeface="Arial" panose="020B0604020202020204" pitchFamily="34" charset="0"/>
              <a:buNone/>
              <a:defRPr sz="1400" kern="1200">
                <a:solidFill>
                  <a:schemeClr val="bg1"/>
                </a:solidFill>
                <a:latin typeface="Gisha" panose="020B0502040204020203" pitchFamily="34" charset="-79"/>
                <a:ea typeface="+mn-ea"/>
                <a:cs typeface="Gisha" panose="020B05020402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pPr>
            <a:r>
              <a:rPr lang="en-US" sz="1100" dirty="0">
                <a:solidFill>
                  <a:srgbClr val="00B0F0"/>
                </a:solidFill>
              </a:rPr>
              <a:t>© 2020 </a:t>
            </a:r>
            <a:r>
              <a:rPr lang="en-US" sz="1100" dirty="0">
                <a:solidFill>
                  <a:srgbClr val="00B0F0"/>
                </a:solidFill>
                <a:hlinkClick r:id="rId2">
                  <a:extLst>
                    <a:ext uri="{A12FA001-AC4F-418D-AE19-62706E023703}">
                      <ahyp:hlinkClr xmlns:ahyp="http://schemas.microsoft.com/office/drawing/2018/hyperlinkcolor" val="tx"/>
                    </a:ext>
                  </a:extLst>
                </a:hlinkClick>
              </a:rPr>
              <a:t>Ibright</a:t>
            </a:r>
            <a:r>
              <a:rPr lang="en-US" sz="1100" dirty="0">
                <a:solidFill>
                  <a:srgbClr val="00B0F0"/>
                </a:solidFill>
              </a:rPr>
              <a:t> Great Resources Sdn Bhd</a:t>
            </a:r>
          </a:p>
          <a:p>
            <a:pPr marL="0" algn="ctr">
              <a:lnSpc>
                <a:spcPct val="110000"/>
              </a:lnSpc>
            </a:pPr>
            <a:r>
              <a:rPr lang="en-US" sz="1100" dirty="0">
                <a:solidFill>
                  <a:srgbClr val="00B0F0"/>
                </a:solidFill>
              </a:rPr>
              <a:t>All Rights Reserved</a:t>
            </a:r>
          </a:p>
        </p:txBody>
      </p:sp>
      <p:sp>
        <p:nvSpPr>
          <p:cNvPr id="5" name="TextBox 4">
            <a:extLst>
              <a:ext uri="{FF2B5EF4-FFF2-40B4-BE49-F238E27FC236}">
                <a16:creationId xmlns:a16="http://schemas.microsoft.com/office/drawing/2014/main" id="{58B418E0-8935-4C8B-89A4-734B4F0404E0}"/>
              </a:ext>
            </a:extLst>
          </p:cNvPr>
          <p:cNvSpPr txBox="1"/>
          <p:nvPr/>
        </p:nvSpPr>
        <p:spPr>
          <a:xfrm>
            <a:off x="5029200" y="5339284"/>
            <a:ext cx="3733800" cy="707886"/>
          </a:xfrm>
          <a:prstGeom prst="rect">
            <a:avLst/>
          </a:prstGeom>
          <a:noFill/>
        </p:spPr>
        <p:txBody>
          <a:bodyPr wrap="square" rtlCol="0">
            <a:spAutoFit/>
          </a:bodyPr>
          <a:lstStyle/>
          <a:p>
            <a:r>
              <a:rPr lang="en-MY" sz="800" dirty="0">
                <a:solidFill>
                  <a:schemeClr val="bg1"/>
                </a:solidFill>
              </a:rPr>
              <a:t>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a:t>
            </a:r>
          </a:p>
        </p:txBody>
      </p:sp>
      <p:sp>
        <p:nvSpPr>
          <p:cNvPr id="6" name="TextBox 5">
            <a:extLst>
              <a:ext uri="{FF2B5EF4-FFF2-40B4-BE49-F238E27FC236}">
                <a16:creationId xmlns:a16="http://schemas.microsoft.com/office/drawing/2014/main" id="{CE6A4AEF-314E-4A12-96C5-6603B7C78587}"/>
              </a:ext>
            </a:extLst>
          </p:cNvPr>
          <p:cNvSpPr txBox="1"/>
          <p:nvPr/>
        </p:nvSpPr>
        <p:spPr>
          <a:xfrm>
            <a:off x="5029200" y="5000730"/>
            <a:ext cx="3733800" cy="338554"/>
          </a:xfrm>
          <a:prstGeom prst="rect">
            <a:avLst/>
          </a:prstGeom>
          <a:noFill/>
        </p:spPr>
        <p:txBody>
          <a:bodyPr wrap="square" rtlCol="0">
            <a:spAutoFit/>
          </a:bodyPr>
          <a:lstStyle/>
          <a:p>
            <a:r>
              <a:rPr lang="en-MY" sz="800" dirty="0">
                <a:solidFill>
                  <a:schemeClr val="bg1"/>
                </a:solidFill>
              </a:rPr>
              <a:t>The Following Trademarks Used Herein Are Owned By The </a:t>
            </a:r>
            <a:r>
              <a:rPr lang="en-MY" sz="800" dirty="0" err="1">
                <a:solidFill>
                  <a:schemeClr val="bg1"/>
                </a:solidFill>
              </a:rPr>
              <a:t>Mcdonald's</a:t>
            </a:r>
            <a:r>
              <a:rPr lang="en-MY" sz="800" dirty="0">
                <a:solidFill>
                  <a:schemeClr val="bg1"/>
                </a:solidFill>
              </a:rPr>
              <a:t> Corporation (USA) And Its Affiliates: </a:t>
            </a:r>
            <a:r>
              <a:rPr lang="en-MY" sz="800" dirty="0" err="1">
                <a:solidFill>
                  <a:schemeClr val="bg1"/>
                </a:solidFill>
              </a:rPr>
              <a:t>Mcdonald's</a:t>
            </a:r>
            <a:r>
              <a:rPr lang="en-MY" sz="800" dirty="0">
                <a:solidFill>
                  <a:schemeClr val="bg1"/>
                </a:solidFill>
              </a:rPr>
              <a:t>, Golden Arches, Golden Arches Logo, Big Mac. </a:t>
            </a:r>
          </a:p>
        </p:txBody>
      </p:sp>
    </p:spTree>
    <p:extLst>
      <p:ext uri="{BB962C8B-B14F-4D97-AF65-F5344CB8AC3E}">
        <p14:creationId xmlns:p14="http://schemas.microsoft.com/office/powerpoint/2010/main" val="126176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6101-5D84-4E6E-8207-703D13590F9E}"/>
              </a:ext>
            </a:extLst>
          </p:cNvPr>
          <p:cNvSpPr>
            <a:spLocks noGrp="1"/>
          </p:cNvSpPr>
          <p:nvPr>
            <p:ph type="title"/>
          </p:nvPr>
        </p:nvSpPr>
        <p:spPr/>
        <p:txBody>
          <a:bodyPr/>
          <a:lstStyle/>
          <a:p>
            <a:r>
              <a:rPr lang="en-MY" dirty="0"/>
              <a:t>Power: More Examples</a:t>
            </a:r>
          </a:p>
        </p:txBody>
      </p:sp>
      <p:sp>
        <p:nvSpPr>
          <p:cNvPr id="3" name="Footer Placeholder 2">
            <a:extLst>
              <a:ext uri="{FF2B5EF4-FFF2-40B4-BE49-F238E27FC236}">
                <a16:creationId xmlns:a16="http://schemas.microsoft.com/office/drawing/2014/main" id="{6D6F6C01-BBD0-4E65-853E-F8D3B019272B}"/>
              </a:ext>
            </a:extLst>
          </p:cNvPr>
          <p:cNvSpPr>
            <a:spLocks noGrp="1"/>
          </p:cNvSpPr>
          <p:nvPr>
            <p:ph type="ftr" sz="quarter" idx="11"/>
          </p:nvPr>
        </p:nvSpPr>
        <p:spPr/>
        <p:txBody>
          <a:bodyPr/>
          <a:lstStyle/>
          <a:p>
            <a:r>
              <a:rPr lang="en-MY"/>
              <a:t>www.iBright.com.my</a:t>
            </a:r>
          </a:p>
        </p:txBody>
      </p:sp>
      <p:pic>
        <p:nvPicPr>
          <p:cNvPr id="6" name="Picture 5">
            <a:extLst>
              <a:ext uri="{FF2B5EF4-FFF2-40B4-BE49-F238E27FC236}">
                <a16:creationId xmlns:a16="http://schemas.microsoft.com/office/drawing/2014/main" id="{6C92E429-7A76-4EA9-8A69-BC4540F4E049}"/>
              </a:ext>
            </a:extLst>
          </p:cNvPr>
          <p:cNvPicPr>
            <a:picLocks noChangeAspect="1"/>
          </p:cNvPicPr>
          <p:nvPr/>
        </p:nvPicPr>
        <p:blipFill>
          <a:blip r:embed="rId2"/>
          <a:stretch>
            <a:fillRect/>
          </a:stretch>
        </p:blipFill>
        <p:spPr>
          <a:xfrm>
            <a:off x="490771" y="908720"/>
            <a:ext cx="8162458" cy="5571012"/>
          </a:xfrm>
          <a:prstGeom prst="rect">
            <a:avLst/>
          </a:prstGeom>
        </p:spPr>
      </p:pic>
    </p:spTree>
    <p:extLst>
      <p:ext uri="{BB962C8B-B14F-4D97-AF65-F5344CB8AC3E}">
        <p14:creationId xmlns:p14="http://schemas.microsoft.com/office/powerpoint/2010/main" val="183876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B3EF-ECFB-46D4-B060-1360F8FA1761}"/>
              </a:ext>
            </a:extLst>
          </p:cNvPr>
          <p:cNvSpPr>
            <a:spLocks noGrp="1"/>
          </p:cNvSpPr>
          <p:nvPr>
            <p:ph type="title"/>
          </p:nvPr>
        </p:nvSpPr>
        <p:spPr>
          <a:xfrm>
            <a:off x="1257300" y="13142"/>
            <a:ext cx="7886700" cy="811829"/>
          </a:xfrm>
        </p:spPr>
        <p:txBody>
          <a:bodyPr anchor="ctr">
            <a:normAutofit/>
          </a:bodyPr>
          <a:lstStyle/>
          <a:p>
            <a:r>
              <a:rPr lang="en-MY" dirty="0"/>
              <a:t>Demand</a:t>
            </a:r>
          </a:p>
        </p:txBody>
      </p:sp>
      <p:sp>
        <p:nvSpPr>
          <p:cNvPr id="9" name="Text Placeholder 2">
            <a:extLst>
              <a:ext uri="{FF2B5EF4-FFF2-40B4-BE49-F238E27FC236}">
                <a16:creationId xmlns:a16="http://schemas.microsoft.com/office/drawing/2014/main" id="{00804C19-9E6B-4494-AFBF-C086A4BB96E1}"/>
              </a:ext>
            </a:extLst>
          </p:cNvPr>
          <p:cNvSpPr>
            <a:spLocks noGrp="1"/>
          </p:cNvSpPr>
          <p:nvPr>
            <p:ph type="body" idx="1"/>
          </p:nvPr>
        </p:nvSpPr>
        <p:spPr>
          <a:xfrm>
            <a:off x="-9803" y="2071621"/>
            <a:ext cx="9124393" cy="1440160"/>
          </a:xfrm>
        </p:spPr>
        <p:txBody>
          <a:bodyPr>
            <a:noAutofit/>
          </a:bodyPr>
          <a:lstStyle/>
          <a:p>
            <a:pPr marL="342900" indent="-342900">
              <a:buFont typeface="Arial" panose="020B0604020202020204" pitchFamily="34" charset="0"/>
              <a:buChar char="•"/>
            </a:pPr>
            <a:r>
              <a:rPr lang="en-US" sz="1600" dirty="0"/>
              <a:t>Number of Big Macs you eat calculated based on a </a:t>
            </a:r>
            <a:r>
              <a:rPr lang="en-US" sz="1600" dirty="0">
                <a:solidFill>
                  <a:srgbClr val="FFC000"/>
                </a:solidFill>
              </a:rPr>
              <a:t>fixed 30-minute intervals</a:t>
            </a:r>
          </a:p>
          <a:p>
            <a:pPr marL="342900" indent="-342900">
              <a:buFont typeface="Arial" panose="020B0604020202020204" pitchFamily="34" charset="0"/>
              <a:buChar char="•"/>
            </a:pPr>
            <a:r>
              <a:rPr lang="en-US" sz="1600" dirty="0">
                <a:solidFill>
                  <a:srgbClr val="00B0F0"/>
                </a:solidFill>
              </a:rPr>
              <a:t>Unit: Big Mac per hour </a:t>
            </a:r>
          </a:p>
        </p:txBody>
      </p:sp>
      <p:pic>
        <p:nvPicPr>
          <p:cNvPr id="4" name="Picture 5" descr="C:\Users\user\Desktop\TNB Bill Ala Big Mac\logo_mcd.gif">
            <a:extLst>
              <a:ext uri="{FF2B5EF4-FFF2-40B4-BE49-F238E27FC236}">
                <a16:creationId xmlns:a16="http://schemas.microsoft.com/office/drawing/2014/main" id="{CDF5CBFE-393E-406A-BAB6-D77383D349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43524" y="891555"/>
            <a:ext cx="1395015" cy="1168325"/>
          </a:xfrm>
          <a:prstGeom prst="rect">
            <a:avLst/>
          </a:prstGeom>
          <a:solidFill>
            <a:srgbClr val="FFFFFF"/>
          </a:solidFill>
        </p:spPr>
      </p:pic>
      <p:sp>
        <p:nvSpPr>
          <p:cNvPr id="11" name="Text Placeholder 4">
            <a:extLst>
              <a:ext uri="{FF2B5EF4-FFF2-40B4-BE49-F238E27FC236}">
                <a16:creationId xmlns:a16="http://schemas.microsoft.com/office/drawing/2014/main" id="{9FF2FD06-4ADB-4282-8DB8-E7DE5D8ECE3C}"/>
              </a:ext>
            </a:extLst>
          </p:cNvPr>
          <p:cNvSpPr>
            <a:spLocks noGrp="1"/>
          </p:cNvSpPr>
          <p:nvPr>
            <p:ph type="body" sz="quarter" idx="3"/>
          </p:nvPr>
        </p:nvSpPr>
        <p:spPr>
          <a:xfrm>
            <a:off x="0" y="4838777"/>
            <a:ext cx="9144000" cy="1640955"/>
          </a:xfrm>
        </p:spPr>
        <p:txBody>
          <a:bodyPr>
            <a:noAutofit/>
          </a:bodyPr>
          <a:lstStyle/>
          <a:p>
            <a:pPr marL="342900" indent="-342900">
              <a:buFont typeface="Arial" panose="020B0604020202020204" pitchFamily="34" charset="0"/>
              <a:buChar char="•"/>
            </a:pPr>
            <a:r>
              <a:rPr lang="en-US" sz="1600" dirty="0"/>
              <a:t>Power </a:t>
            </a:r>
          </a:p>
          <a:p>
            <a:pPr marL="342900" indent="-342900">
              <a:buFont typeface="Arial" panose="020B0604020202020204" pitchFamily="34" charset="0"/>
              <a:buChar char="•"/>
            </a:pPr>
            <a:r>
              <a:rPr lang="en-US" sz="1600" dirty="0"/>
              <a:t>Amount of Energy consumed in </a:t>
            </a:r>
            <a:r>
              <a:rPr lang="en-US" sz="1600" dirty="0">
                <a:solidFill>
                  <a:srgbClr val="FFC000"/>
                </a:solidFill>
              </a:rPr>
              <a:t>fixed 30-minute intervals</a:t>
            </a:r>
          </a:p>
          <a:p>
            <a:pPr marL="342900" indent="-342900">
              <a:buFont typeface="Arial" panose="020B0604020202020204" pitchFamily="34" charset="0"/>
              <a:buChar char="•"/>
            </a:pPr>
            <a:r>
              <a:rPr lang="en-US" sz="1600" dirty="0"/>
              <a:t>Units: kW (which is kWh per hour)</a:t>
            </a:r>
          </a:p>
        </p:txBody>
      </p:sp>
      <p:pic>
        <p:nvPicPr>
          <p:cNvPr id="6" name="Content Placeholder 5" descr="A picture containing drawing&#10;&#10;Description automatically generated">
            <a:extLst>
              <a:ext uri="{FF2B5EF4-FFF2-40B4-BE49-F238E27FC236}">
                <a16:creationId xmlns:a16="http://schemas.microsoft.com/office/drawing/2014/main" id="{E2A6C118-C9CA-47C9-B1A1-6E88786C550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783403" y="3523522"/>
            <a:ext cx="1315255" cy="1315255"/>
          </a:xfrm>
        </p:spPr>
      </p:pic>
      <p:sp>
        <p:nvSpPr>
          <p:cNvPr id="3" name="Footer Placeholder 2">
            <a:extLst>
              <a:ext uri="{FF2B5EF4-FFF2-40B4-BE49-F238E27FC236}">
                <a16:creationId xmlns:a16="http://schemas.microsoft.com/office/drawing/2014/main" id="{540FA5C5-B9D8-4330-857C-613DEA509D8F}"/>
              </a:ext>
            </a:extLst>
          </p:cNvPr>
          <p:cNvSpPr>
            <a:spLocks noGrp="1"/>
          </p:cNvSpPr>
          <p:nvPr>
            <p:ph type="ftr" sz="quarter" idx="11"/>
          </p:nvPr>
        </p:nvSpPr>
        <p:spPr>
          <a:xfrm>
            <a:off x="0" y="6479732"/>
            <a:ext cx="9144000" cy="365125"/>
          </a:xfrm>
        </p:spPr>
        <p:txBody>
          <a:bodyPr anchor="ctr">
            <a:normAutofit/>
          </a:bodyPr>
          <a:lstStyle/>
          <a:p>
            <a:pPr>
              <a:spcAft>
                <a:spcPts val="600"/>
              </a:spcAft>
            </a:pPr>
            <a:r>
              <a:rPr lang="en-MY"/>
              <a:t>www.iBright.com.my</a:t>
            </a:r>
          </a:p>
        </p:txBody>
      </p:sp>
      <p:sp>
        <p:nvSpPr>
          <p:cNvPr id="8" name="TextBox 7">
            <a:extLst>
              <a:ext uri="{FF2B5EF4-FFF2-40B4-BE49-F238E27FC236}">
                <a16:creationId xmlns:a16="http://schemas.microsoft.com/office/drawing/2014/main" id="{0C21BE43-A868-4E70-9EEE-E528140BF2FB}"/>
              </a:ext>
            </a:extLst>
          </p:cNvPr>
          <p:cNvSpPr txBox="1"/>
          <p:nvPr/>
        </p:nvSpPr>
        <p:spPr>
          <a:xfrm>
            <a:off x="5662611" y="3857983"/>
            <a:ext cx="321945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Demand is ONLY calculated during Peak Hours</a:t>
            </a:r>
          </a:p>
        </p:txBody>
      </p:sp>
    </p:spTree>
    <p:extLst>
      <p:ext uri="{BB962C8B-B14F-4D97-AF65-F5344CB8AC3E}">
        <p14:creationId xmlns:p14="http://schemas.microsoft.com/office/powerpoint/2010/main" val="149629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FD7E-6EC1-4EB2-8478-0FEB42F6E31E}"/>
              </a:ext>
            </a:extLst>
          </p:cNvPr>
          <p:cNvSpPr>
            <a:spLocks noGrp="1"/>
          </p:cNvSpPr>
          <p:nvPr>
            <p:ph type="title"/>
          </p:nvPr>
        </p:nvSpPr>
        <p:spPr>
          <a:xfrm>
            <a:off x="1393783" y="30206"/>
            <a:ext cx="7776356" cy="787565"/>
          </a:xfrm>
        </p:spPr>
        <p:txBody>
          <a:bodyPr/>
          <a:lstStyle/>
          <a:p>
            <a:r>
              <a:rPr lang="en-MY" dirty="0"/>
              <a:t>Demand</a:t>
            </a:r>
          </a:p>
        </p:txBody>
      </p:sp>
      <p:sp>
        <p:nvSpPr>
          <p:cNvPr id="3" name="Footer Placeholder 2">
            <a:extLst>
              <a:ext uri="{FF2B5EF4-FFF2-40B4-BE49-F238E27FC236}">
                <a16:creationId xmlns:a16="http://schemas.microsoft.com/office/drawing/2014/main" id="{82F91416-EA4E-4E8B-8324-EBFDCFBBEE42}"/>
              </a:ext>
            </a:extLst>
          </p:cNvPr>
          <p:cNvSpPr>
            <a:spLocks noGrp="1"/>
          </p:cNvSpPr>
          <p:nvPr>
            <p:ph type="ftr" sz="quarter" idx="11"/>
          </p:nvPr>
        </p:nvSpPr>
        <p:spPr/>
        <p:txBody>
          <a:bodyPr/>
          <a:lstStyle/>
          <a:p>
            <a:r>
              <a:rPr lang="en-MY"/>
              <a:t>www.iBright.com.my</a:t>
            </a:r>
          </a:p>
        </p:txBody>
      </p:sp>
      <p:graphicFrame>
        <p:nvGraphicFramePr>
          <p:cNvPr id="5" name="Table 4">
            <a:extLst>
              <a:ext uri="{FF2B5EF4-FFF2-40B4-BE49-F238E27FC236}">
                <a16:creationId xmlns:a16="http://schemas.microsoft.com/office/drawing/2014/main" id="{E45F2F1A-00DE-4B1A-9108-CE91410E926F}"/>
              </a:ext>
            </a:extLst>
          </p:cNvPr>
          <p:cNvGraphicFramePr>
            <a:graphicFrameLocks noGrp="1"/>
          </p:cNvGraphicFramePr>
          <p:nvPr>
            <p:extLst>
              <p:ext uri="{D42A27DB-BD31-4B8C-83A1-F6EECF244321}">
                <p14:modId xmlns:p14="http://schemas.microsoft.com/office/powerpoint/2010/main" val="1964913892"/>
              </p:ext>
            </p:extLst>
          </p:nvPr>
        </p:nvGraphicFramePr>
        <p:xfrm>
          <a:off x="266700" y="1772816"/>
          <a:ext cx="8610600" cy="1752600"/>
        </p:xfrm>
        <a:graphic>
          <a:graphicData uri="http://schemas.openxmlformats.org/drawingml/2006/table">
            <a:tbl>
              <a:tblPr firstRow="1" bandRow="1"/>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Time</a:t>
                      </a:r>
                    </a:p>
                    <a:p>
                      <a:pPr algn="ctr"/>
                      <a:r>
                        <a:rPr lang="en-US" sz="1200" dirty="0">
                          <a:latin typeface="Gisha" panose="020B0502040204020203" pitchFamily="34" charset="-79"/>
                          <a:cs typeface="Gisha" panose="020B0502040204020203" pitchFamily="34" charset="-79"/>
                        </a:rPr>
                        <a:t>(fixed</a:t>
                      </a:r>
                      <a:r>
                        <a:rPr lang="en-US" sz="1200" baseline="0" dirty="0">
                          <a:latin typeface="Gisha" panose="020B0502040204020203" pitchFamily="34" charset="-79"/>
                          <a:cs typeface="Gisha" panose="020B0502040204020203" pitchFamily="34" charset="-79"/>
                        </a:rPr>
                        <a:t> 30 </a:t>
                      </a:r>
                      <a:r>
                        <a:rPr lang="en-US" sz="1200" baseline="0" dirty="0" err="1">
                          <a:latin typeface="Gisha" panose="020B0502040204020203" pitchFamily="34" charset="-79"/>
                          <a:cs typeface="Gisha" panose="020B0502040204020203" pitchFamily="34" charset="-79"/>
                        </a:rPr>
                        <a:t>mins</a:t>
                      </a:r>
                      <a:r>
                        <a:rPr lang="en-US" sz="1200" baseline="0" dirty="0">
                          <a:latin typeface="Gisha" panose="020B0502040204020203" pitchFamily="34" charset="-79"/>
                          <a:cs typeface="Gisha" panose="020B0502040204020203" pitchFamily="34" charset="-79"/>
                        </a:rPr>
                        <a:t> period)</a:t>
                      </a:r>
                      <a:endParaRPr lang="en-US" sz="12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Number of Big Macs consumed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Demand, </a:t>
                      </a:r>
                    </a:p>
                    <a:p>
                      <a:pPr algn="ctr"/>
                      <a:r>
                        <a:rPr lang="en-US" dirty="0">
                          <a:latin typeface="Gisha" panose="020B0502040204020203" pitchFamily="34" charset="-79"/>
                          <a:cs typeface="Gisha" panose="020B0502040204020203" pitchFamily="34" charset="-79"/>
                        </a:rPr>
                        <a:t>Big Macs per hour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0800 till 0830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40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2130 till 2200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pic>
        <p:nvPicPr>
          <p:cNvPr id="6" name="Picture 5" descr="C:\Users\user\Desktop\TNB Bill Ala Big Mac\logo_mcd.gif">
            <a:extLst>
              <a:ext uri="{FF2B5EF4-FFF2-40B4-BE49-F238E27FC236}">
                <a16:creationId xmlns:a16="http://schemas.microsoft.com/office/drawing/2014/main" id="{54F618F9-B931-42AE-A49B-80E606F09F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94174"/>
            <a:ext cx="1066800" cy="893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FC07CCC7-3D5F-4AA0-A1A2-A9BFCA704E91}"/>
              </a:ext>
            </a:extLst>
          </p:cNvPr>
          <p:cNvGraphicFramePr>
            <a:graphicFrameLocks noGrp="1"/>
          </p:cNvGraphicFramePr>
          <p:nvPr>
            <p:extLst>
              <p:ext uri="{D42A27DB-BD31-4B8C-83A1-F6EECF244321}">
                <p14:modId xmlns:p14="http://schemas.microsoft.com/office/powerpoint/2010/main" val="764638645"/>
              </p:ext>
            </p:extLst>
          </p:nvPr>
        </p:nvGraphicFramePr>
        <p:xfrm>
          <a:off x="266700" y="4441382"/>
          <a:ext cx="8610600" cy="1752600"/>
        </p:xfrm>
        <a:graphic>
          <a:graphicData uri="http://schemas.openxmlformats.org/drawingml/2006/table">
            <a:tbl>
              <a:tblPr firstRow="1" bandRow="1"/>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Time</a:t>
                      </a:r>
                    </a:p>
                    <a:p>
                      <a:pPr algn="ctr"/>
                      <a:r>
                        <a:rPr lang="en-US" sz="1200" dirty="0">
                          <a:latin typeface="Gisha" panose="020B0502040204020203" pitchFamily="34" charset="-79"/>
                          <a:cs typeface="Gisha" panose="020B0502040204020203" pitchFamily="34" charset="-79"/>
                        </a:rPr>
                        <a:t>(fixed</a:t>
                      </a:r>
                      <a:r>
                        <a:rPr lang="en-US" sz="1200" baseline="0" dirty="0">
                          <a:latin typeface="Gisha" panose="020B0502040204020203" pitchFamily="34" charset="-79"/>
                          <a:cs typeface="Gisha" panose="020B0502040204020203" pitchFamily="34" charset="-79"/>
                        </a:rPr>
                        <a:t> 30 </a:t>
                      </a:r>
                      <a:r>
                        <a:rPr lang="en-US" sz="1200" baseline="0" dirty="0" err="1">
                          <a:latin typeface="Gisha" panose="020B0502040204020203" pitchFamily="34" charset="-79"/>
                          <a:cs typeface="Gisha" panose="020B0502040204020203" pitchFamily="34" charset="-79"/>
                        </a:rPr>
                        <a:t>mins</a:t>
                      </a:r>
                      <a:r>
                        <a:rPr lang="en-US" sz="1200" baseline="0" dirty="0">
                          <a:latin typeface="Gisha" panose="020B0502040204020203" pitchFamily="34" charset="-79"/>
                          <a:cs typeface="Gisha" panose="020B0502040204020203" pitchFamily="34" charset="-79"/>
                        </a:rPr>
                        <a:t> period)</a:t>
                      </a:r>
                      <a:endParaRPr lang="en-US" sz="12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Number of kWh</a:t>
                      </a:r>
                      <a:r>
                        <a:rPr lang="en-US" baseline="0" dirty="0">
                          <a:latin typeface="Gisha" panose="020B0502040204020203" pitchFamily="34" charset="-79"/>
                          <a:cs typeface="Gisha" panose="020B0502040204020203" pitchFamily="34" charset="-79"/>
                        </a:rPr>
                        <a:t> (energy) consumed</a:t>
                      </a:r>
                      <a:endParaRPr lang="en-US"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Demand,</a:t>
                      </a:r>
                    </a:p>
                    <a:p>
                      <a:pPr algn="ctr"/>
                      <a:r>
                        <a:rPr lang="en-US" dirty="0">
                          <a:latin typeface="Gisha" panose="020B0502040204020203" pitchFamily="34" charset="-79"/>
                          <a:cs typeface="Gisha" panose="020B0502040204020203" pitchFamily="34" charset="-79"/>
                        </a:rPr>
                        <a:t>kW</a:t>
                      </a:r>
                      <a:r>
                        <a:rPr lang="en-US" baseline="0" dirty="0">
                          <a:latin typeface="Gisha" panose="020B0502040204020203" pitchFamily="34" charset="-79"/>
                          <a:cs typeface="Gisha" panose="020B0502040204020203" pitchFamily="34" charset="-79"/>
                        </a:rPr>
                        <a:t> (kWh per hour)</a:t>
                      </a:r>
                      <a:endParaRPr lang="en-US"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0800 till 0830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40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2130 till 2200 </a:t>
                      </a:r>
                      <a:r>
                        <a:rPr lang="en-US" dirty="0" err="1">
                          <a:solidFill>
                            <a:srgbClr val="002060"/>
                          </a:solidFill>
                          <a:latin typeface="Gisha" panose="020B0502040204020203" pitchFamily="34" charset="-79"/>
                          <a:cs typeface="Gisha" panose="020B0502040204020203" pitchFamily="34" charset="-79"/>
                        </a:rPr>
                        <a:t>hrs</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solidFill>
                            <a:srgbClr val="002060"/>
                          </a:solidFill>
                          <a:latin typeface="Gisha" panose="020B0502040204020203" pitchFamily="34" charset="-79"/>
                          <a:cs typeface="Gisha" panose="020B0502040204020203" pitchFamily="34" charset="-79"/>
                        </a:rPr>
                        <a:t>30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pic>
        <p:nvPicPr>
          <p:cNvPr id="9" name="Picture 8" descr="C:\Users\user\Desktop\TNB Bill Ala Big Mac\url.jpg">
            <a:extLst>
              <a:ext uri="{FF2B5EF4-FFF2-40B4-BE49-F238E27FC236}">
                <a16:creationId xmlns:a16="http://schemas.microsoft.com/office/drawing/2014/main" id="{BFCA87B0-DF12-4182-82B3-4FB274FD3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4607"/>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3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807A-56A6-4299-B83C-5710E0FE0E32}"/>
              </a:ext>
            </a:extLst>
          </p:cNvPr>
          <p:cNvSpPr>
            <a:spLocks noGrp="1"/>
          </p:cNvSpPr>
          <p:nvPr>
            <p:ph type="title"/>
          </p:nvPr>
        </p:nvSpPr>
        <p:spPr/>
        <p:txBody>
          <a:bodyPr/>
          <a:lstStyle/>
          <a:p>
            <a:r>
              <a:rPr lang="en-MY" dirty="0"/>
              <a:t>The Maximum Demand</a:t>
            </a:r>
          </a:p>
        </p:txBody>
      </p:sp>
      <p:sp>
        <p:nvSpPr>
          <p:cNvPr id="8" name="Text Placeholder 7">
            <a:extLst>
              <a:ext uri="{FF2B5EF4-FFF2-40B4-BE49-F238E27FC236}">
                <a16:creationId xmlns:a16="http://schemas.microsoft.com/office/drawing/2014/main" id="{54E51973-F9DD-45EB-8FDC-5DAD3B288446}"/>
              </a:ext>
            </a:extLst>
          </p:cNvPr>
          <p:cNvSpPr>
            <a:spLocks noGrp="1"/>
          </p:cNvSpPr>
          <p:nvPr>
            <p:ph type="body" idx="1"/>
          </p:nvPr>
        </p:nvSpPr>
        <p:spPr>
          <a:xfrm>
            <a:off x="755576" y="5155011"/>
            <a:ext cx="7886700" cy="1252092"/>
          </a:xfrm>
        </p:spPr>
        <p:txBody>
          <a:bodyPr>
            <a:normAutofit fontScale="92500" lnSpcReduction="20000"/>
          </a:bodyPr>
          <a:lstStyle/>
          <a:p>
            <a:r>
              <a:rPr lang="en-MY" dirty="0"/>
              <a:t>The highest demand recorded by TNB for the month</a:t>
            </a:r>
          </a:p>
        </p:txBody>
      </p:sp>
      <p:sp>
        <p:nvSpPr>
          <p:cNvPr id="3" name="Footer Placeholder 2">
            <a:extLst>
              <a:ext uri="{FF2B5EF4-FFF2-40B4-BE49-F238E27FC236}">
                <a16:creationId xmlns:a16="http://schemas.microsoft.com/office/drawing/2014/main" id="{274BA746-9D83-4904-909D-E95F40C505FA}"/>
              </a:ext>
            </a:extLst>
          </p:cNvPr>
          <p:cNvSpPr>
            <a:spLocks noGrp="1"/>
          </p:cNvSpPr>
          <p:nvPr>
            <p:ph type="ftr" sz="quarter" idx="11"/>
          </p:nvPr>
        </p:nvSpPr>
        <p:spPr/>
        <p:txBody>
          <a:bodyPr/>
          <a:lstStyle/>
          <a:p>
            <a:r>
              <a:rPr lang="en-MY"/>
              <a:t>www.iBright.com.my</a:t>
            </a:r>
          </a:p>
        </p:txBody>
      </p:sp>
      <p:graphicFrame>
        <p:nvGraphicFramePr>
          <p:cNvPr id="7" name="Table 7">
            <a:extLst>
              <a:ext uri="{FF2B5EF4-FFF2-40B4-BE49-F238E27FC236}">
                <a16:creationId xmlns:a16="http://schemas.microsoft.com/office/drawing/2014/main" id="{E4B4D6F3-E92A-4309-B6E9-A0CBA6AD2869}"/>
              </a:ext>
            </a:extLst>
          </p:cNvPr>
          <p:cNvGraphicFramePr>
            <a:graphicFrameLocks noGrp="1"/>
          </p:cNvGraphicFramePr>
          <p:nvPr>
            <p:ph idx="4294967295"/>
            <p:extLst>
              <p:ext uri="{D42A27DB-BD31-4B8C-83A1-F6EECF244321}">
                <p14:modId xmlns:p14="http://schemas.microsoft.com/office/powerpoint/2010/main" val="3474542754"/>
              </p:ext>
            </p:extLst>
          </p:nvPr>
        </p:nvGraphicFramePr>
        <p:xfrm>
          <a:off x="702482" y="980728"/>
          <a:ext cx="7992888" cy="4071318"/>
        </p:xfrm>
        <a:graphic>
          <a:graphicData uri="http://schemas.openxmlformats.org/drawingml/2006/table">
            <a:tbl>
              <a:tblPr firstRow="1" bandRow="1">
                <a:tableStyleId>{7DF18680-E054-41AD-8BC1-D1AEF772440D}</a:tableStyleId>
              </a:tblPr>
              <a:tblGrid>
                <a:gridCol w="2664296">
                  <a:extLst>
                    <a:ext uri="{9D8B030D-6E8A-4147-A177-3AD203B41FA5}">
                      <a16:colId xmlns:a16="http://schemas.microsoft.com/office/drawing/2014/main" val="2651368847"/>
                    </a:ext>
                  </a:extLst>
                </a:gridCol>
                <a:gridCol w="2664296">
                  <a:extLst>
                    <a:ext uri="{9D8B030D-6E8A-4147-A177-3AD203B41FA5}">
                      <a16:colId xmlns:a16="http://schemas.microsoft.com/office/drawing/2014/main" val="2034524222"/>
                    </a:ext>
                  </a:extLst>
                </a:gridCol>
                <a:gridCol w="2664296">
                  <a:extLst>
                    <a:ext uri="{9D8B030D-6E8A-4147-A177-3AD203B41FA5}">
                      <a16:colId xmlns:a16="http://schemas.microsoft.com/office/drawing/2014/main" val="2344001155"/>
                    </a:ext>
                  </a:extLst>
                </a:gridCol>
              </a:tblGrid>
              <a:tr h="672641">
                <a:tc>
                  <a:txBody>
                    <a:bodyPr/>
                    <a:lstStyle/>
                    <a:p>
                      <a:pPr algn="ctr"/>
                      <a:r>
                        <a:rPr lang="en-MY" dirty="0">
                          <a:latin typeface="Gisha" panose="020B0502040204020203" pitchFamily="34" charset="-79"/>
                          <a:cs typeface="Gisha" panose="020B0502040204020203" pitchFamily="34" charset="-79"/>
                        </a:rPr>
                        <a:t>Day</a:t>
                      </a:r>
                    </a:p>
                  </a:txBody>
                  <a:tcPr anchor="ctr"/>
                </a:tc>
                <a:tc>
                  <a:txBody>
                    <a:bodyPr/>
                    <a:lstStyle/>
                    <a:p>
                      <a:pPr algn="ctr"/>
                      <a:r>
                        <a:rPr lang="en-MY" dirty="0">
                          <a:latin typeface="Gisha" panose="020B0502040204020203" pitchFamily="34" charset="-79"/>
                          <a:cs typeface="Gisha" panose="020B0502040204020203" pitchFamily="34" charset="-79"/>
                        </a:rPr>
                        <a:t>Time</a:t>
                      </a:r>
                    </a:p>
                  </a:txBody>
                  <a:tcPr anchor="ctr"/>
                </a:tc>
                <a:tc>
                  <a:txBody>
                    <a:bodyPr/>
                    <a:lstStyle/>
                    <a:p>
                      <a:pPr algn="ctr"/>
                      <a:r>
                        <a:rPr lang="en-MY" dirty="0">
                          <a:latin typeface="Gisha" panose="020B0502040204020203" pitchFamily="34" charset="-79"/>
                          <a:cs typeface="Gisha" panose="020B0502040204020203" pitchFamily="34" charset="-79"/>
                        </a:rPr>
                        <a:t>Demand</a:t>
                      </a:r>
                    </a:p>
                  </a:txBody>
                  <a:tcPr anchor="ctr"/>
                </a:tc>
                <a:extLst>
                  <a:ext uri="{0D108BD9-81ED-4DB2-BD59-A6C34878D82A}">
                    <a16:rowId xmlns:a16="http://schemas.microsoft.com/office/drawing/2014/main" val="2635827455"/>
                  </a:ext>
                </a:extLst>
              </a:tr>
              <a:tr h="1215341">
                <a:tc>
                  <a:txBody>
                    <a:bodyPr/>
                    <a:lstStyle/>
                    <a:p>
                      <a:pPr algn="ctr"/>
                      <a:r>
                        <a:rPr lang="en-MY" sz="1600" dirty="0">
                          <a:latin typeface="Gisha" panose="020B0502040204020203" pitchFamily="34" charset="-79"/>
                          <a:cs typeface="Gisha" panose="020B0502040204020203" pitchFamily="34" charset="-79"/>
                        </a:rPr>
                        <a:t>01 Jan 2017</a:t>
                      </a:r>
                    </a:p>
                  </a:txBody>
                  <a:tcPr anchor="ctr"/>
                </a:tc>
                <a:tc>
                  <a:txBody>
                    <a:bodyPr/>
                    <a:lstStyle/>
                    <a:p>
                      <a:pPr algn="l"/>
                      <a:r>
                        <a:rPr lang="en-MY" sz="1600" dirty="0">
                          <a:latin typeface="Gisha" panose="020B0502040204020203" pitchFamily="34" charset="-79"/>
                          <a:cs typeface="Gisha" panose="020B0502040204020203" pitchFamily="34" charset="-79"/>
                        </a:rPr>
                        <a:t>0800 – 0830 hrs</a:t>
                      </a:r>
                    </a:p>
                    <a:p>
                      <a:pPr algn="l"/>
                      <a:r>
                        <a:rPr lang="en-MY" sz="1600" dirty="0">
                          <a:latin typeface="Gisha" panose="020B0502040204020203" pitchFamily="34" charset="-79"/>
                          <a:cs typeface="Gisha" panose="020B0502040204020203" pitchFamily="34" charset="-79"/>
                        </a:rPr>
                        <a:t>0830 – 0900 hrs</a:t>
                      </a:r>
                    </a:p>
                    <a:p>
                      <a:pPr algn="l"/>
                      <a:r>
                        <a:rPr lang="en-MY" sz="1600" dirty="0">
                          <a:latin typeface="Gisha" panose="020B0502040204020203" pitchFamily="34" charset="-79"/>
                          <a:cs typeface="Gisha" panose="020B0502040204020203" pitchFamily="34" charset="-79"/>
                        </a:rPr>
                        <a:t>…</a:t>
                      </a:r>
                    </a:p>
                    <a:p>
                      <a:pPr algn="l"/>
                      <a:r>
                        <a:rPr lang="en-MY" sz="1600" dirty="0">
                          <a:latin typeface="Gisha" panose="020B0502040204020203" pitchFamily="34" charset="-79"/>
                          <a:cs typeface="Gisha" panose="020B0502040204020203" pitchFamily="34" charset="-79"/>
                        </a:rPr>
                        <a:t>2130 – 2200 hrs</a:t>
                      </a:r>
                    </a:p>
                  </a:txBody>
                  <a:tcPr anchor="ctr"/>
                </a:tc>
                <a:tc>
                  <a:txBody>
                    <a:bodyPr/>
                    <a:lstStyle/>
                    <a:p>
                      <a:pPr algn="ctr"/>
                      <a:r>
                        <a:rPr lang="en-MY" sz="1600" dirty="0">
                          <a:latin typeface="Gisha" panose="020B0502040204020203" pitchFamily="34" charset="-79"/>
                          <a:cs typeface="Gisha" panose="020B0502040204020203" pitchFamily="34" charset="-79"/>
                        </a:rPr>
                        <a:t>50kW</a:t>
                      </a:r>
                    </a:p>
                    <a:p>
                      <a:pPr algn="ctr"/>
                      <a:r>
                        <a:rPr lang="en-MY" sz="1600" dirty="0">
                          <a:latin typeface="Gisha" panose="020B0502040204020203" pitchFamily="34" charset="-79"/>
                          <a:cs typeface="Gisha" panose="020B0502040204020203" pitchFamily="34" charset="-79"/>
                        </a:rPr>
                        <a:t>60kW</a:t>
                      </a:r>
                    </a:p>
                    <a:p>
                      <a:pPr algn="ctr"/>
                      <a:r>
                        <a:rPr lang="en-MY" sz="1600" dirty="0">
                          <a:latin typeface="Gisha" panose="020B0502040204020203" pitchFamily="34" charset="-79"/>
                          <a:cs typeface="Gisha" panose="020B0502040204020203" pitchFamily="34" charset="-79"/>
                        </a:rPr>
                        <a:t>…</a:t>
                      </a:r>
                    </a:p>
                    <a:p>
                      <a:pPr algn="ctr"/>
                      <a:r>
                        <a:rPr lang="en-MY" sz="1600" dirty="0">
                          <a:latin typeface="Gisha" panose="020B0502040204020203" pitchFamily="34" charset="-79"/>
                          <a:cs typeface="Gisha" panose="020B0502040204020203" pitchFamily="34" charset="-79"/>
                        </a:rPr>
                        <a:t>45kW</a:t>
                      </a:r>
                    </a:p>
                  </a:txBody>
                  <a:tcPr anchor="ctr"/>
                </a:tc>
                <a:extLst>
                  <a:ext uri="{0D108BD9-81ED-4DB2-BD59-A6C34878D82A}">
                    <a16:rowId xmlns:a16="http://schemas.microsoft.com/office/drawing/2014/main" val="1323655630"/>
                  </a:ext>
                </a:extLst>
              </a:tr>
              <a:tr h="967995">
                <a:tc gridSpan="3">
                  <a:txBody>
                    <a:bodyPr/>
                    <a:lstStyle/>
                    <a:p>
                      <a:pPr algn="ctr"/>
                      <a:r>
                        <a:rPr lang="en-MY" sz="1600" dirty="0">
                          <a:latin typeface="Gisha" panose="020B0502040204020203" pitchFamily="34" charset="-79"/>
                          <a:cs typeface="Gisha" panose="020B0502040204020203" pitchFamily="34" charset="-79"/>
                        </a:rPr>
                        <a:t>…</a:t>
                      </a:r>
                    </a:p>
                  </a:txBody>
                  <a:tcPr anchor="ct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2363254461"/>
                  </a:ext>
                </a:extLst>
              </a:tr>
              <a:tr h="1215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600" dirty="0">
                          <a:latin typeface="Gisha" panose="020B0502040204020203" pitchFamily="34" charset="-79"/>
                          <a:cs typeface="Gisha" panose="020B0502040204020203" pitchFamily="34" charset="-79"/>
                        </a:rPr>
                        <a:t>31 Jan 2017</a:t>
                      </a:r>
                    </a:p>
                  </a:txBody>
                  <a:tcPr anchor="ctr"/>
                </a:tc>
                <a:tc>
                  <a:txBody>
                    <a:bodyPr/>
                    <a:lstStyle/>
                    <a:p>
                      <a:pPr algn="l"/>
                      <a:r>
                        <a:rPr lang="en-MY" sz="1600" dirty="0">
                          <a:latin typeface="Gisha" panose="020B0502040204020203" pitchFamily="34" charset="-79"/>
                          <a:cs typeface="Gisha" panose="020B0502040204020203" pitchFamily="34" charset="-79"/>
                        </a:rPr>
                        <a:t>0800 – 0830 hrs</a:t>
                      </a:r>
                    </a:p>
                    <a:p>
                      <a:pPr algn="l"/>
                      <a:r>
                        <a:rPr lang="en-MY" sz="1600" dirty="0">
                          <a:latin typeface="Gisha" panose="020B0502040204020203" pitchFamily="34" charset="-79"/>
                          <a:cs typeface="Gisha" panose="020B0502040204020203" pitchFamily="34" charset="-79"/>
                        </a:rPr>
                        <a:t>0830 – 0900 hrs</a:t>
                      </a:r>
                    </a:p>
                    <a:p>
                      <a:pPr algn="l"/>
                      <a:r>
                        <a:rPr lang="en-MY" sz="1600" dirty="0">
                          <a:latin typeface="Gisha" panose="020B0502040204020203" pitchFamily="34" charset="-79"/>
                          <a:cs typeface="Gisha" panose="020B0502040204020203" pitchFamily="34" charset="-79"/>
                        </a:rPr>
                        <a:t>…</a:t>
                      </a:r>
                    </a:p>
                    <a:p>
                      <a:pPr algn="l"/>
                      <a:r>
                        <a:rPr lang="en-MY" sz="1600" dirty="0">
                          <a:latin typeface="Gisha" panose="020B0502040204020203" pitchFamily="34" charset="-79"/>
                          <a:cs typeface="Gisha" panose="020B0502040204020203" pitchFamily="34" charset="-79"/>
                        </a:rPr>
                        <a:t>2130 – 2200 hrs</a:t>
                      </a:r>
                    </a:p>
                  </a:txBody>
                  <a:tcPr anchor="ctr"/>
                </a:tc>
                <a:tc>
                  <a:txBody>
                    <a:bodyPr/>
                    <a:lstStyle/>
                    <a:p>
                      <a:pPr algn="ctr"/>
                      <a:r>
                        <a:rPr lang="en-MY" sz="1600" dirty="0">
                          <a:latin typeface="Gisha" panose="020B0502040204020203" pitchFamily="34" charset="-79"/>
                          <a:cs typeface="Gisha" panose="020B0502040204020203" pitchFamily="34" charset="-79"/>
                        </a:rPr>
                        <a:t>51kW</a:t>
                      </a:r>
                    </a:p>
                    <a:p>
                      <a:pPr algn="ctr"/>
                      <a:r>
                        <a:rPr lang="en-MY" sz="1600" b="1" dirty="0">
                          <a:solidFill>
                            <a:schemeClr val="accent1"/>
                          </a:solidFill>
                          <a:latin typeface="Gisha" panose="020B0502040204020203" pitchFamily="34" charset="-79"/>
                          <a:cs typeface="Gisha" panose="020B0502040204020203" pitchFamily="34" charset="-79"/>
                        </a:rPr>
                        <a:t>80kW</a:t>
                      </a:r>
                    </a:p>
                    <a:p>
                      <a:pPr algn="ctr"/>
                      <a:r>
                        <a:rPr lang="en-MY" sz="1600" dirty="0">
                          <a:latin typeface="Gisha" panose="020B0502040204020203" pitchFamily="34" charset="-79"/>
                          <a:cs typeface="Gisha" panose="020B0502040204020203" pitchFamily="34" charset="-79"/>
                        </a:rPr>
                        <a:t>…</a:t>
                      </a:r>
                    </a:p>
                    <a:p>
                      <a:pPr algn="ctr"/>
                      <a:r>
                        <a:rPr lang="en-MY" sz="1600" dirty="0">
                          <a:latin typeface="Gisha" panose="020B0502040204020203" pitchFamily="34" charset="-79"/>
                          <a:cs typeface="Gisha" panose="020B0502040204020203" pitchFamily="34" charset="-79"/>
                        </a:rPr>
                        <a:t>30kW</a:t>
                      </a:r>
                    </a:p>
                  </a:txBody>
                  <a:tcPr anchor="ctr"/>
                </a:tc>
                <a:extLst>
                  <a:ext uri="{0D108BD9-81ED-4DB2-BD59-A6C34878D82A}">
                    <a16:rowId xmlns:a16="http://schemas.microsoft.com/office/drawing/2014/main" val="3729764740"/>
                  </a:ext>
                </a:extLst>
              </a:tr>
            </a:tbl>
          </a:graphicData>
        </a:graphic>
      </p:graphicFrame>
      <p:sp>
        <p:nvSpPr>
          <p:cNvPr id="9" name="Title 1">
            <a:extLst>
              <a:ext uri="{FF2B5EF4-FFF2-40B4-BE49-F238E27FC236}">
                <a16:creationId xmlns:a16="http://schemas.microsoft.com/office/drawing/2014/main" id="{56A51126-98FC-4D4D-B6C7-E36D3FE92EA0}"/>
              </a:ext>
            </a:extLst>
          </p:cNvPr>
          <p:cNvSpPr txBox="1">
            <a:spLocks/>
          </p:cNvSpPr>
          <p:nvPr/>
        </p:nvSpPr>
        <p:spPr>
          <a:xfrm>
            <a:off x="1342061" y="57114"/>
            <a:ext cx="7776356" cy="787565"/>
          </a:xfrm>
          <a:prstGeom prst="rect">
            <a:avLst/>
          </a:prstGeom>
          <a:solidFill>
            <a:schemeClr val="bg1"/>
          </a:solidFill>
        </p:spPr>
        <p:txBody>
          <a:bodyPr vert="horz" lIns="288000" tIns="72000" rIns="288000" bIns="72000" rtlCol="0" anchor="ctr" anchorCtr="0">
            <a:normAutofit/>
          </a:bodyPr>
          <a:lstStyle>
            <a:lvl1pPr algn="ctr" defTabSz="914400" rtl="0" eaLnBrk="1" latinLnBrk="0" hangingPunct="1">
              <a:lnSpc>
                <a:spcPct val="90000"/>
              </a:lnSpc>
              <a:spcBef>
                <a:spcPct val="0"/>
              </a:spcBef>
              <a:buNone/>
              <a:defRPr sz="6000" kern="1200">
                <a:solidFill>
                  <a:schemeClr val="accent2"/>
                </a:solidFill>
                <a:latin typeface="Gisha" panose="020B0502040204020203" pitchFamily="34" charset="-79"/>
                <a:ea typeface="+mj-ea"/>
                <a:cs typeface="Gisha" panose="020B0502040204020203" pitchFamily="34" charset="-79"/>
              </a:defRPr>
            </a:lvl1pPr>
          </a:lstStyle>
          <a:p>
            <a:pPr algn="r"/>
            <a:r>
              <a:rPr lang="en-MY" sz="3600" dirty="0"/>
              <a:t>The Maximum Demand</a:t>
            </a:r>
          </a:p>
        </p:txBody>
      </p:sp>
    </p:spTree>
    <p:extLst>
      <p:ext uri="{BB962C8B-B14F-4D97-AF65-F5344CB8AC3E}">
        <p14:creationId xmlns:p14="http://schemas.microsoft.com/office/powerpoint/2010/main" val="190619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C021-1D59-4298-AE51-AA0DF4E4AB7F}"/>
              </a:ext>
            </a:extLst>
          </p:cNvPr>
          <p:cNvSpPr>
            <a:spLocks noGrp="1"/>
          </p:cNvSpPr>
          <p:nvPr>
            <p:ph type="title"/>
          </p:nvPr>
        </p:nvSpPr>
        <p:spPr/>
        <p:txBody>
          <a:bodyPr/>
          <a:lstStyle/>
          <a:p>
            <a:r>
              <a:rPr lang="en-MY" dirty="0"/>
              <a:t>Why </a:t>
            </a:r>
            <a:r>
              <a:rPr lang="en-MY" dirty="0">
                <a:hlinkClick r:id="rId2"/>
              </a:rPr>
              <a:t>Maximum Demand</a:t>
            </a:r>
            <a:endParaRPr lang="en-MY" dirty="0"/>
          </a:p>
        </p:txBody>
      </p:sp>
      <p:sp>
        <p:nvSpPr>
          <p:cNvPr id="6" name="Text Placeholder 5">
            <a:extLst>
              <a:ext uri="{FF2B5EF4-FFF2-40B4-BE49-F238E27FC236}">
                <a16:creationId xmlns:a16="http://schemas.microsoft.com/office/drawing/2014/main" id="{1BEB10EC-9E61-4659-861E-7031857FF0B6}"/>
              </a:ext>
            </a:extLst>
          </p:cNvPr>
          <p:cNvSpPr>
            <a:spLocks noGrp="1"/>
          </p:cNvSpPr>
          <p:nvPr>
            <p:ph type="body" sz="half" idx="2"/>
          </p:nvPr>
        </p:nvSpPr>
        <p:spPr>
          <a:xfrm>
            <a:off x="131346" y="998428"/>
            <a:ext cx="8615060" cy="5481304"/>
          </a:xfrm>
        </p:spPr>
        <p:txBody>
          <a:bodyPr>
            <a:normAutofit/>
          </a:bodyPr>
          <a:lstStyle/>
          <a:p>
            <a:r>
              <a:rPr lang="en-MY" sz="2800" dirty="0">
                <a:solidFill>
                  <a:srgbClr val="FFC000"/>
                </a:solidFill>
              </a:rPr>
              <a:t>Imagine:</a:t>
            </a:r>
          </a:p>
          <a:p>
            <a:r>
              <a:rPr lang="en-MY" sz="2400" dirty="0"/>
              <a:t>Once a month, you order 1000 Big Macs per hour.</a:t>
            </a:r>
          </a:p>
          <a:p>
            <a:r>
              <a:rPr lang="en-MY" sz="2400" dirty="0"/>
              <a:t>At other times, you order 500 Big Macs per hour.</a:t>
            </a:r>
          </a:p>
          <a:p>
            <a:r>
              <a:rPr lang="en-MY" sz="2800" dirty="0">
                <a:solidFill>
                  <a:srgbClr val="FFC000"/>
                </a:solidFill>
              </a:rPr>
              <a:t>Results:</a:t>
            </a:r>
          </a:p>
          <a:p>
            <a:r>
              <a:rPr lang="en-MY" sz="2400" dirty="0"/>
              <a:t>Typically, there will be over &amp; wasted </a:t>
            </a:r>
          </a:p>
          <a:p>
            <a:r>
              <a:rPr lang="en-MY" sz="2400" dirty="0"/>
              <a:t>capacity. (Staff, kitchen size, stock)</a:t>
            </a:r>
          </a:p>
        </p:txBody>
      </p:sp>
      <p:sp>
        <p:nvSpPr>
          <p:cNvPr id="3" name="Footer Placeholder 2">
            <a:extLst>
              <a:ext uri="{FF2B5EF4-FFF2-40B4-BE49-F238E27FC236}">
                <a16:creationId xmlns:a16="http://schemas.microsoft.com/office/drawing/2014/main" id="{E67B8536-A50E-441B-ADCF-59D4833E1414}"/>
              </a:ext>
            </a:extLst>
          </p:cNvPr>
          <p:cNvSpPr>
            <a:spLocks noGrp="1"/>
          </p:cNvSpPr>
          <p:nvPr>
            <p:ph type="ftr" sz="quarter" idx="11"/>
          </p:nvPr>
        </p:nvSpPr>
        <p:spPr/>
        <p:txBody>
          <a:bodyPr/>
          <a:lstStyle/>
          <a:p>
            <a:r>
              <a:rPr lang="en-MY"/>
              <a:t>www.iBright.com.my</a:t>
            </a:r>
          </a:p>
        </p:txBody>
      </p:sp>
      <p:pic>
        <p:nvPicPr>
          <p:cNvPr id="13" name="Picture 12">
            <a:extLst>
              <a:ext uri="{FF2B5EF4-FFF2-40B4-BE49-F238E27FC236}">
                <a16:creationId xmlns:a16="http://schemas.microsoft.com/office/drawing/2014/main" id="{B8B2A378-8BA5-4F78-99F4-71F36737508E}"/>
              </a:ext>
            </a:extLst>
          </p:cNvPr>
          <p:cNvPicPr>
            <a:picLocks noChangeAspect="1"/>
          </p:cNvPicPr>
          <p:nvPr/>
        </p:nvPicPr>
        <p:blipFill>
          <a:blip r:embed="rId3"/>
          <a:stretch>
            <a:fillRect/>
          </a:stretch>
        </p:blipFill>
        <p:spPr>
          <a:xfrm>
            <a:off x="5576376" y="3801409"/>
            <a:ext cx="3535854" cy="2472269"/>
          </a:xfrm>
          <a:prstGeom prst="rect">
            <a:avLst/>
          </a:prstGeom>
        </p:spPr>
      </p:pic>
    </p:spTree>
    <p:extLst>
      <p:ext uri="{BB962C8B-B14F-4D97-AF65-F5344CB8AC3E}">
        <p14:creationId xmlns:p14="http://schemas.microsoft.com/office/powerpoint/2010/main" val="248490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EA589-757B-4F66-95A2-6D72697FEAC5}"/>
              </a:ext>
            </a:extLst>
          </p:cNvPr>
          <p:cNvSpPr>
            <a:spLocks noGrp="1"/>
          </p:cNvSpPr>
          <p:nvPr>
            <p:ph type="title"/>
          </p:nvPr>
        </p:nvSpPr>
        <p:spPr/>
        <p:txBody>
          <a:bodyPr/>
          <a:lstStyle/>
          <a:p>
            <a:r>
              <a:rPr lang="en-MY" dirty="0"/>
              <a:t>Why Maximum Demand</a:t>
            </a:r>
          </a:p>
        </p:txBody>
      </p:sp>
      <p:sp>
        <p:nvSpPr>
          <p:cNvPr id="6" name="Text Placeholder 5">
            <a:extLst>
              <a:ext uri="{FF2B5EF4-FFF2-40B4-BE49-F238E27FC236}">
                <a16:creationId xmlns:a16="http://schemas.microsoft.com/office/drawing/2014/main" id="{C87F8BE6-BBA9-459F-B8DB-C2C1F43940C7}"/>
              </a:ext>
            </a:extLst>
          </p:cNvPr>
          <p:cNvSpPr>
            <a:spLocks noGrp="1"/>
          </p:cNvSpPr>
          <p:nvPr>
            <p:ph type="body" sz="half" idx="2"/>
          </p:nvPr>
        </p:nvSpPr>
        <p:spPr>
          <a:xfrm>
            <a:off x="0" y="980728"/>
            <a:ext cx="8604448" cy="5499004"/>
          </a:xfrm>
        </p:spPr>
        <p:txBody>
          <a:bodyPr>
            <a:normAutofit fontScale="92500" lnSpcReduction="20000"/>
          </a:bodyPr>
          <a:lstStyle/>
          <a:p>
            <a:r>
              <a:rPr lang="en-MY" sz="2800" dirty="0">
                <a:solidFill>
                  <a:srgbClr val="FFC000"/>
                </a:solidFill>
              </a:rPr>
              <a:t>Imagine:</a:t>
            </a:r>
          </a:p>
          <a:p>
            <a:r>
              <a:rPr lang="en-MY" sz="2600" dirty="0"/>
              <a:t>Once a month, you use 6,400kW</a:t>
            </a:r>
          </a:p>
          <a:p>
            <a:r>
              <a:rPr lang="en-MY" sz="2600" dirty="0"/>
              <a:t>At other times, you use 5,300kW</a:t>
            </a:r>
          </a:p>
          <a:p>
            <a:r>
              <a:rPr lang="en-MY" sz="2800" dirty="0">
                <a:solidFill>
                  <a:srgbClr val="FFC000"/>
                </a:solidFill>
              </a:rPr>
              <a:t>Results:</a:t>
            </a:r>
          </a:p>
          <a:p>
            <a:r>
              <a:rPr lang="en-MY" sz="2600" dirty="0"/>
              <a:t>Typically, there will be over &amp; wasted </a:t>
            </a:r>
          </a:p>
          <a:p>
            <a:r>
              <a:rPr lang="en-MY" sz="2600" dirty="0"/>
              <a:t>capacity. (Cables, transformers, </a:t>
            </a:r>
          </a:p>
          <a:p>
            <a:r>
              <a:rPr lang="en-MY" sz="2600" dirty="0"/>
              <a:t>generators)</a:t>
            </a:r>
          </a:p>
          <a:p>
            <a:endParaRPr lang="en-MY" dirty="0"/>
          </a:p>
        </p:txBody>
      </p:sp>
      <p:sp>
        <p:nvSpPr>
          <p:cNvPr id="3" name="Footer Placeholder 2">
            <a:extLst>
              <a:ext uri="{FF2B5EF4-FFF2-40B4-BE49-F238E27FC236}">
                <a16:creationId xmlns:a16="http://schemas.microsoft.com/office/drawing/2014/main" id="{1D891F95-E335-4564-899A-D2107423E0AD}"/>
              </a:ext>
            </a:extLst>
          </p:cNvPr>
          <p:cNvSpPr>
            <a:spLocks noGrp="1"/>
          </p:cNvSpPr>
          <p:nvPr>
            <p:ph type="ftr" sz="quarter" idx="11"/>
          </p:nvPr>
        </p:nvSpPr>
        <p:spPr/>
        <p:txBody>
          <a:bodyPr/>
          <a:lstStyle/>
          <a:p>
            <a:r>
              <a:rPr lang="en-MY"/>
              <a:t>www.iBright.com.my</a:t>
            </a:r>
          </a:p>
        </p:txBody>
      </p:sp>
      <p:pic>
        <p:nvPicPr>
          <p:cNvPr id="16" name="Content Placeholder 15" descr="A picture containing outdoor, pylon, object, track&#10;&#10;Description automatically generated">
            <a:extLst>
              <a:ext uri="{FF2B5EF4-FFF2-40B4-BE49-F238E27FC236}">
                <a16:creationId xmlns:a16="http://schemas.microsoft.com/office/drawing/2014/main" id="{8E2D471C-FDFB-4F1D-95B2-8498857C4F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7814" y="3730230"/>
            <a:ext cx="3744416" cy="2573290"/>
          </a:xfrm>
        </p:spPr>
      </p:pic>
    </p:spTree>
    <p:extLst>
      <p:ext uri="{BB962C8B-B14F-4D97-AF65-F5344CB8AC3E}">
        <p14:creationId xmlns:p14="http://schemas.microsoft.com/office/powerpoint/2010/main" val="2919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65BA-7C41-4147-86CD-96EA74AA20D9}"/>
              </a:ext>
            </a:extLst>
          </p:cNvPr>
          <p:cNvSpPr>
            <a:spLocks noGrp="1"/>
          </p:cNvSpPr>
          <p:nvPr>
            <p:ph type="title"/>
          </p:nvPr>
        </p:nvSpPr>
        <p:spPr/>
        <p:txBody>
          <a:bodyPr/>
          <a:lstStyle/>
          <a:p>
            <a:r>
              <a:rPr lang="en-MY" dirty="0"/>
              <a:t>Peak and Off-peak</a:t>
            </a:r>
          </a:p>
        </p:txBody>
      </p:sp>
      <p:sp>
        <p:nvSpPr>
          <p:cNvPr id="3" name="Footer Placeholder 2">
            <a:extLst>
              <a:ext uri="{FF2B5EF4-FFF2-40B4-BE49-F238E27FC236}">
                <a16:creationId xmlns:a16="http://schemas.microsoft.com/office/drawing/2014/main" id="{DC65DBA2-A127-4304-9116-E7DA493D6A5A}"/>
              </a:ext>
            </a:extLst>
          </p:cNvPr>
          <p:cNvSpPr>
            <a:spLocks noGrp="1"/>
          </p:cNvSpPr>
          <p:nvPr>
            <p:ph type="ftr" sz="quarter" idx="11"/>
          </p:nvPr>
        </p:nvSpPr>
        <p:spPr/>
        <p:txBody>
          <a:bodyPr/>
          <a:lstStyle/>
          <a:p>
            <a:r>
              <a:rPr lang="en-MY"/>
              <a:t>www.iBright.com.my</a:t>
            </a:r>
          </a:p>
        </p:txBody>
      </p:sp>
      <p:graphicFrame>
        <p:nvGraphicFramePr>
          <p:cNvPr id="6" name="Table 4">
            <a:extLst>
              <a:ext uri="{FF2B5EF4-FFF2-40B4-BE49-F238E27FC236}">
                <a16:creationId xmlns:a16="http://schemas.microsoft.com/office/drawing/2014/main" id="{EB0EB673-EABE-47EF-9064-CD8459208695}"/>
              </a:ext>
            </a:extLst>
          </p:cNvPr>
          <p:cNvGraphicFramePr>
            <a:graphicFrameLocks noGrp="1"/>
          </p:cNvGraphicFramePr>
          <p:nvPr>
            <p:extLst>
              <p:ext uri="{D42A27DB-BD31-4B8C-83A1-F6EECF244321}">
                <p14:modId xmlns:p14="http://schemas.microsoft.com/office/powerpoint/2010/main" val="767013177"/>
              </p:ext>
            </p:extLst>
          </p:nvPr>
        </p:nvGraphicFramePr>
        <p:xfrm>
          <a:off x="414000" y="2852936"/>
          <a:ext cx="8316000" cy="2133084"/>
        </p:xfrm>
        <a:graphic>
          <a:graphicData uri="http://schemas.openxmlformats.org/drawingml/2006/table">
            <a:tbl>
              <a:tblPr firstRow="1" bandRow="1">
                <a:tableStyleId>{7DF18680-E054-41AD-8BC1-D1AEF772440D}</a:tableStyleId>
              </a:tblPr>
              <a:tblGrid>
                <a:gridCol w="1764196">
                  <a:extLst>
                    <a:ext uri="{9D8B030D-6E8A-4147-A177-3AD203B41FA5}">
                      <a16:colId xmlns:a16="http://schemas.microsoft.com/office/drawing/2014/main" val="2865825953"/>
                    </a:ext>
                  </a:extLst>
                </a:gridCol>
                <a:gridCol w="6551804">
                  <a:extLst>
                    <a:ext uri="{9D8B030D-6E8A-4147-A177-3AD203B41FA5}">
                      <a16:colId xmlns:a16="http://schemas.microsoft.com/office/drawing/2014/main" val="2887178047"/>
                    </a:ext>
                  </a:extLst>
                </a:gridCol>
              </a:tblGrid>
              <a:tr h="485952">
                <a:tc>
                  <a:txBody>
                    <a:bodyPr/>
                    <a:lstStyle/>
                    <a:p>
                      <a:pPr algn="ctr"/>
                      <a:endParaRPr lang="en-MY" dirty="0"/>
                    </a:p>
                  </a:txBody>
                  <a:tcPr anchor="ctr"/>
                </a:tc>
                <a:tc>
                  <a:txBody>
                    <a:bodyPr/>
                    <a:lstStyle/>
                    <a:p>
                      <a:pPr algn="ctr"/>
                      <a:r>
                        <a:rPr lang="en-MY" sz="2400" dirty="0">
                          <a:latin typeface="Gisha" panose="020B0502040204020203" pitchFamily="34" charset="-79"/>
                          <a:cs typeface="Gisha" panose="020B0502040204020203" pitchFamily="34" charset="-79"/>
                        </a:rPr>
                        <a:t>DESCRIPTION</a:t>
                      </a:r>
                    </a:p>
                  </a:txBody>
                  <a:tcPr anchor="ctr"/>
                </a:tc>
                <a:extLst>
                  <a:ext uri="{0D108BD9-81ED-4DB2-BD59-A6C34878D82A}">
                    <a16:rowId xmlns:a16="http://schemas.microsoft.com/office/drawing/2014/main" val="2039964139"/>
                  </a:ext>
                </a:extLst>
              </a:tr>
              <a:tr h="1647132">
                <a:tc>
                  <a:txBody>
                    <a:bodyPr/>
                    <a:lstStyle/>
                    <a:p>
                      <a:pPr algn="ctr"/>
                      <a:endParaRPr lang="en-MY" dirty="0"/>
                    </a:p>
                  </a:txBody>
                  <a:tcPr anchor="ctr"/>
                </a:tc>
                <a:tc>
                  <a:txBody>
                    <a:bodyPr/>
                    <a:lstStyle/>
                    <a:p>
                      <a:pPr algn="ctr"/>
                      <a:r>
                        <a:rPr lang="en-MY" sz="2000" dirty="0">
                          <a:latin typeface="Gisha" panose="020B0502040204020203" pitchFamily="34" charset="-79"/>
                          <a:cs typeface="Gisha" panose="020B0502040204020203" pitchFamily="34" charset="-79"/>
                        </a:rPr>
                        <a:t>Charge more when you use energy during peak hours</a:t>
                      </a:r>
                    </a:p>
                  </a:txBody>
                  <a:tcPr anchor="ctr"/>
                </a:tc>
                <a:extLst>
                  <a:ext uri="{0D108BD9-81ED-4DB2-BD59-A6C34878D82A}">
                    <a16:rowId xmlns:a16="http://schemas.microsoft.com/office/drawing/2014/main" val="3897346127"/>
                  </a:ext>
                </a:extLst>
              </a:tr>
            </a:tbl>
          </a:graphicData>
        </a:graphic>
      </p:graphicFrame>
      <p:pic>
        <p:nvPicPr>
          <p:cNvPr id="8" name="Picture 7" descr="A picture containing drawing&#10;&#10;Description automatically generated">
            <a:extLst>
              <a:ext uri="{FF2B5EF4-FFF2-40B4-BE49-F238E27FC236}">
                <a16:creationId xmlns:a16="http://schemas.microsoft.com/office/drawing/2014/main" id="{3345BC5F-8C3B-41BD-BD47-D241BAF19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04" y="3392996"/>
            <a:ext cx="1368152" cy="1368152"/>
          </a:xfrm>
          <a:prstGeom prst="rect">
            <a:avLst/>
          </a:prstGeom>
        </p:spPr>
      </p:pic>
      <p:pic>
        <p:nvPicPr>
          <p:cNvPr id="9" name="Picture 8">
            <a:extLst>
              <a:ext uri="{FF2B5EF4-FFF2-40B4-BE49-F238E27FC236}">
                <a16:creationId xmlns:a16="http://schemas.microsoft.com/office/drawing/2014/main" id="{0DD0327E-EE4C-42E5-A133-761C2841F64F}"/>
              </a:ext>
            </a:extLst>
          </p:cNvPr>
          <p:cNvPicPr>
            <a:picLocks noChangeAspect="1"/>
          </p:cNvPicPr>
          <p:nvPr/>
        </p:nvPicPr>
        <p:blipFill>
          <a:blip r:embed="rId3"/>
          <a:stretch>
            <a:fillRect/>
          </a:stretch>
        </p:blipFill>
        <p:spPr>
          <a:xfrm>
            <a:off x="7266833" y="1109121"/>
            <a:ext cx="1463167" cy="1463167"/>
          </a:xfrm>
          <a:prstGeom prst="rect">
            <a:avLst/>
          </a:prstGeom>
        </p:spPr>
      </p:pic>
    </p:spTree>
    <p:extLst>
      <p:ext uri="{BB962C8B-B14F-4D97-AF65-F5344CB8AC3E}">
        <p14:creationId xmlns:p14="http://schemas.microsoft.com/office/powerpoint/2010/main" val="20868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8109-87B6-4A55-AADB-8B528ED4E312}"/>
              </a:ext>
            </a:extLst>
          </p:cNvPr>
          <p:cNvSpPr>
            <a:spLocks noGrp="1"/>
          </p:cNvSpPr>
          <p:nvPr>
            <p:ph type="title"/>
          </p:nvPr>
        </p:nvSpPr>
        <p:spPr/>
        <p:txBody>
          <a:bodyPr/>
          <a:lstStyle/>
          <a:p>
            <a:r>
              <a:rPr lang="en-MY" dirty="0"/>
              <a:t>Tariff C</a:t>
            </a:r>
          </a:p>
        </p:txBody>
      </p:sp>
      <p:sp>
        <p:nvSpPr>
          <p:cNvPr id="3" name="Footer Placeholder 2">
            <a:extLst>
              <a:ext uri="{FF2B5EF4-FFF2-40B4-BE49-F238E27FC236}">
                <a16:creationId xmlns:a16="http://schemas.microsoft.com/office/drawing/2014/main" id="{CA118816-FD47-4B55-AFFE-047DA2AF8925}"/>
              </a:ext>
            </a:extLst>
          </p:cNvPr>
          <p:cNvSpPr>
            <a:spLocks noGrp="1"/>
          </p:cNvSpPr>
          <p:nvPr>
            <p:ph type="ftr" sz="quarter" idx="11"/>
          </p:nvPr>
        </p:nvSpPr>
        <p:spPr/>
        <p:txBody>
          <a:bodyPr/>
          <a:lstStyle/>
          <a:p>
            <a:r>
              <a:rPr lang="en-MY"/>
              <a:t>www.iBright.com.my</a:t>
            </a:r>
          </a:p>
        </p:txBody>
      </p:sp>
      <p:graphicFrame>
        <p:nvGraphicFramePr>
          <p:cNvPr id="4" name="Table 3">
            <a:extLst>
              <a:ext uri="{FF2B5EF4-FFF2-40B4-BE49-F238E27FC236}">
                <a16:creationId xmlns:a16="http://schemas.microsoft.com/office/drawing/2014/main" id="{228F0C92-F90C-4E74-8EBB-6EED2CC409EC}"/>
              </a:ext>
            </a:extLst>
          </p:cNvPr>
          <p:cNvGraphicFramePr>
            <a:graphicFrameLocks noGrp="1"/>
          </p:cNvGraphicFramePr>
          <p:nvPr>
            <p:extLst>
              <p:ext uri="{D42A27DB-BD31-4B8C-83A1-F6EECF244321}">
                <p14:modId xmlns:p14="http://schemas.microsoft.com/office/powerpoint/2010/main" val="1080649079"/>
              </p:ext>
            </p:extLst>
          </p:nvPr>
        </p:nvGraphicFramePr>
        <p:xfrm>
          <a:off x="251520" y="1052736"/>
          <a:ext cx="8686799" cy="5207000"/>
        </p:xfrm>
        <a:graphic>
          <a:graphicData uri="http://schemas.openxmlformats.org/drawingml/2006/table">
            <a:tbl>
              <a:tblPr firstRow="1" bandRow="1"/>
              <a:tblGrid>
                <a:gridCol w="1564944">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912055">
                  <a:extLst>
                    <a:ext uri="{9D8B030D-6E8A-4147-A177-3AD203B41FA5}">
                      <a16:colId xmlns:a16="http://schemas.microsoft.com/office/drawing/2014/main" val="20002"/>
                    </a:ext>
                  </a:extLst>
                </a:gridCol>
              </a:tblGrid>
              <a:tr h="6096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Tariff</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CALCULATION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Same</a:t>
                      </a:r>
                      <a:r>
                        <a:rPr lang="en-US" baseline="0" dirty="0">
                          <a:solidFill>
                            <a:srgbClr val="002060"/>
                          </a:solidFill>
                          <a:latin typeface="Gisha" panose="020B0502040204020203" pitchFamily="34" charset="-79"/>
                          <a:cs typeface="Gisha" panose="020B0502040204020203" pitchFamily="34" charset="-79"/>
                        </a:rPr>
                        <a:t> charge for peak and off-peak energy usage</a:t>
                      </a:r>
                    </a:p>
                    <a:p>
                      <a:pPr algn="l"/>
                      <a:endParaRPr lang="en-US" baseline="0" dirty="0">
                        <a:solidFill>
                          <a:srgbClr val="002060"/>
                        </a:solidFill>
                        <a:latin typeface="Gisha" panose="020B0502040204020203" pitchFamily="34" charset="-79"/>
                        <a:cs typeface="Gisha" panose="020B0502040204020203" pitchFamily="34" charset="-79"/>
                      </a:endParaRPr>
                    </a:p>
                    <a:p>
                      <a:pPr algn="l"/>
                      <a:r>
                        <a:rPr lang="en-US" baseline="0" dirty="0">
                          <a:solidFill>
                            <a:srgbClr val="002060"/>
                          </a:solidFill>
                          <a:latin typeface="Gisha" panose="020B0502040204020203" pitchFamily="34" charset="-79"/>
                          <a:cs typeface="Gisha" panose="020B0502040204020203" pitchFamily="34" charset="-79"/>
                        </a:rPr>
                        <a:t>Cheaper MD Charge</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rgbClr val="002060"/>
                          </a:solidFill>
                          <a:latin typeface="Gisha" panose="020B0502040204020203" pitchFamily="34" charset="-79"/>
                          <a:cs typeface="Gisha" panose="020B0502040204020203" pitchFamily="34" charset="-79"/>
                        </a:rPr>
                        <a:t>Energy</a:t>
                      </a:r>
                      <a:r>
                        <a:rPr lang="en-US" sz="1600" baseline="0" dirty="0">
                          <a:solidFill>
                            <a:srgbClr val="002060"/>
                          </a:solidFill>
                          <a:latin typeface="Gisha" panose="020B0502040204020203" pitchFamily="34" charset="-79"/>
                          <a:cs typeface="Gisha" panose="020B0502040204020203" pitchFamily="34" charset="-79"/>
                        </a:rPr>
                        <a:t> for Peak-hours	: RM </a:t>
                      </a:r>
                      <a:r>
                        <a:rPr lang="en-US" sz="1600" b="1" baseline="0" dirty="0">
                          <a:solidFill>
                            <a:srgbClr val="002060"/>
                          </a:solidFill>
                          <a:latin typeface="Gisha" panose="020B0502040204020203" pitchFamily="34" charset="-79"/>
                          <a:cs typeface="Gisha" panose="020B0502040204020203" pitchFamily="34" charset="-79"/>
                        </a:rPr>
                        <a:t>0.365</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Energy for Off-Peak		: RM </a:t>
                      </a:r>
                      <a:r>
                        <a:rPr lang="en-US" sz="1600" b="1" baseline="0" dirty="0">
                          <a:solidFill>
                            <a:srgbClr val="002060"/>
                          </a:solidFill>
                          <a:latin typeface="Gisha" panose="020B0502040204020203" pitchFamily="34" charset="-79"/>
                          <a:cs typeface="Gisha" panose="020B0502040204020203" pitchFamily="34" charset="-79"/>
                        </a:rPr>
                        <a:t>0.365</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Maximum Demand		: RM 30.30 per kW</a:t>
                      </a:r>
                      <a:endParaRPr lang="en-US" sz="16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Cheaper off-peak energy charge</a:t>
                      </a:r>
                    </a:p>
                    <a:p>
                      <a:pPr algn="l"/>
                      <a:endParaRPr lang="en-US" dirty="0">
                        <a:solidFill>
                          <a:srgbClr val="002060"/>
                        </a:solidFill>
                        <a:latin typeface="Gisha" panose="020B0502040204020203" pitchFamily="34" charset="-79"/>
                        <a:cs typeface="Gisha" panose="020B0502040204020203" pitchFamily="34" charset="-79"/>
                      </a:endParaRPr>
                    </a:p>
                    <a:p>
                      <a:pPr algn="l"/>
                      <a:r>
                        <a:rPr lang="en-US" dirty="0">
                          <a:solidFill>
                            <a:srgbClr val="002060"/>
                          </a:solidFill>
                          <a:latin typeface="Gisha" panose="020B0502040204020203" pitchFamily="34" charset="-79"/>
                          <a:cs typeface="Gisha" panose="020B0502040204020203" pitchFamily="34" charset="-79"/>
                        </a:rPr>
                        <a:t>VERY expensive</a:t>
                      </a:r>
                      <a:r>
                        <a:rPr lang="en-US" baseline="0" dirty="0">
                          <a:solidFill>
                            <a:srgbClr val="002060"/>
                          </a:solidFill>
                          <a:latin typeface="Gisha" panose="020B0502040204020203" pitchFamily="34" charset="-79"/>
                          <a:cs typeface="Gisha" panose="020B0502040204020203" pitchFamily="34" charset="-79"/>
                        </a:rPr>
                        <a:t> MD Charge</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Energy</a:t>
                      </a:r>
                      <a:r>
                        <a:rPr lang="en-US" baseline="0" dirty="0">
                          <a:solidFill>
                            <a:srgbClr val="002060"/>
                          </a:solidFill>
                          <a:latin typeface="Gisha" panose="020B0502040204020203" pitchFamily="34" charset="-79"/>
                          <a:cs typeface="Gisha" panose="020B0502040204020203" pitchFamily="34" charset="-79"/>
                        </a:rPr>
                        <a:t> for Peak-hours	: RM 0.365 per kWh</a:t>
                      </a:r>
                    </a:p>
                    <a:p>
                      <a:pPr algn="l"/>
                      <a:r>
                        <a:rPr lang="en-US" baseline="0" dirty="0">
                          <a:solidFill>
                            <a:srgbClr val="002060"/>
                          </a:solidFill>
                          <a:latin typeface="Gisha" panose="020B0502040204020203" pitchFamily="34" charset="-79"/>
                          <a:cs typeface="Gisha" panose="020B0502040204020203" pitchFamily="34" charset="-79"/>
                        </a:rPr>
                        <a:t>Energy for Off-Peak	: RM 0.224 per kWh</a:t>
                      </a:r>
                    </a:p>
                    <a:p>
                      <a:pPr algn="l"/>
                      <a:r>
                        <a:rPr lang="en-US" baseline="0" dirty="0">
                          <a:solidFill>
                            <a:srgbClr val="002060"/>
                          </a:solidFill>
                          <a:latin typeface="Gisha" panose="020B0502040204020203" pitchFamily="34" charset="-79"/>
                          <a:cs typeface="Gisha" panose="020B0502040204020203" pitchFamily="34" charset="-79"/>
                        </a:rPr>
                        <a:t>Maximum Demand	: RM 45.10 per kW</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253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8109-87B6-4A55-AADB-8B528ED4E312}"/>
              </a:ext>
            </a:extLst>
          </p:cNvPr>
          <p:cNvSpPr>
            <a:spLocks noGrp="1"/>
          </p:cNvSpPr>
          <p:nvPr>
            <p:ph type="title"/>
          </p:nvPr>
        </p:nvSpPr>
        <p:spPr/>
        <p:txBody>
          <a:bodyPr/>
          <a:lstStyle/>
          <a:p>
            <a:r>
              <a:rPr lang="en-MY" dirty="0"/>
              <a:t>Tariff E</a:t>
            </a:r>
          </a:p>
        </p:txBody>
      </p:sp>
      <p:sp>
        <p:nvSpPr>
          <p:cNvPr id="3" name="Footer Placeholder 2">
            <a:extLst>
              <a:ext uri="{FF2B5EF4-FFF2-40B4-BE49-F238E27FC236}">
                <a16:creationId xmlns:a16="http://schemas.microsoft.com/office/drawing/2014/main" id="{CA118816-FD47-4B55-AFFE-047DA2AF8925}"/>
              </a:ext>
            </a:extLst>
          </p:cNvPr>
          <p:cNvSpPr>
            <a:spLocks noGrp="1"/>
          </p:cNvSpPr>
          <p:nvPr>
            <p:ph type="ftr" sz="quarter" idx="11"/>
          </p:nvPr>
        </p:nvSpPr>
        <p:spPr/>
        <p:txBody>
          <a:bodyPr/>
          <a:lstStyle/>
          <a:p>
            <a:r>
              <a:rPr lang="en-MY"/>
              <a:t>www.iBright.com.my</a:t>
            </a:r>
          </a:p>
        </p:txBody>
      </p:sp>
      <p:graphicFrame>
        <p:nvGraphicFramePr>
          <p:cNvPr id="4" name="Table 3">
            <a:extLst>
              <a:ext uri="{FF2B5EF4-FFF2-40B4-BE49-F238E27FC236}">
                <a16:creationId xmlns:a16="http://schemas.microsoft.com/office/drawing/2014/main" id="{228F0C92-F90C-4E74-8EBB-6EED2CC409EC}"/>
              </a:ext>
            </a:extLst>
          </p:cNvPr>
          <p:cNvGraphicFramePr>
            <a:graphicFrameLocks noGrp="1"/>
          </p:cNvGraphicFramePr>
          <p:nvPr>
            <p:extLst>
              <p:ext uri="{D42A27DB-BD31-4B8C-83A1-F6EECF244321}">
                <p14:modId xmlns:p14="http://schemas.microsoft.com/office/powerpoint/2010/main" val="2426755208"/>
              </p:ext>
            </p:extLst>
          </p:nvPr>
        </p:nvGraphicFramePr>
        <p:xfrm>
          <a:off x="251520" y="1052736"/>
          <a:ext cx="8686799" cy="5207000"/>
        </p:xfrm>
        <a:graphic>
          <a:graphicData uri="http://schemas.openxmlformats.org/drawingml/2006/table">
            <a:tbl>
              <a:tblPr firstRow="1" bandRow="1"/>
              <a:tblGrid>
                <a:gridCol w="1564944">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912055">
                  <a:extLst>
                    <a:ext uri="{9D8B030D-6E8A-4147-A177-3AD203B41FA5}">
                      <a16:colId xmlns:a16="http://schemas.microsoft.com/office/drawing/2014/main" val="20002"/>
                    </a:ext>
                  </a:extLst>
                </a:gridCol>
              </a:tblGrid>
              <a:tr h="6096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Tariff</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solidFill>
                            <a:schemeClr val="bg1"/>
                          </a:solidFill>
                          <a:latin typeface="Gisha" panose="020B0502040204020203" pitchFamily="34" charset="-79"/>
                          <a:cs typeface="Gisha" panose="020B0502040204020203" pitchFamily="34" charset="-79"/>
                        </a:rPr>
                        <a:t>CALCULATION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E1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Same</a:t>
                      </a:r>
                      <a:r>
                        <a:rPr lang="en-US" baseline="0" dirty="0">
                          <a:solidFill>
                            <a:srgbClr val="002060"/>
                          </a:solidFill>
                          <a:latin typeface="Gisha" panose="020B0502040204020203" pitchFamily="34" charset="-79"/>
                          <a:cs typeface="Gisha" panose="020B0502040204020203" pitchFamily="34" charset="-79"/>
                        </a:rPr>
                        <a:t> charge for peak and off-peak energy usage</a:t>
                      </a:r>
                    </a:p>
                    <a:p>
                      <a:pPr algn="l"/>
                      <a:endParaRPr lang="en-US" baseline="0" dirty="0">
                        <a:solidFill>
                          <a:srgbClr val="002060"/>
                        </a:solidFill>
                        <a:latin typeface="Gisha" panose="020B0502040204020203" pitchFamily="34" charset="-79"/>
                        <a:cs typeface="Gisha" panose="020B0502040204020203" pitchFamily="34" charset="-79"/>
                      </a:endParaRPr>
                    </a:p>
                    <a:p>
                      <a:pPr algn="l"/>
                      <a:r>
                        <a:rPr lang="en-US" baseline="0" dirty="0">
                          <a:solidFill>
                            <a:srgbClr val="002060"/>
                          </a:solidFill>
                          <a:latin typeface="Gisha" panose="020B0502040204020203" pitchFamily="34" charset="-79"/>
                          <a:cs typeface="Gisha" panose="020B0502040204020203" pitchFamily="34" charset="-79"/>
                        </a:rPr>
                        <a:t>Cheaper MD Charge</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rgbClr val="002060"/>
                          </a:solidFill>
                          <a:latin typeface="Gisha" panose="020B0502040204020203" pitchFamily="34" charset="-79"/>
                          <a:cs typeface="Gisha" panose="020B0502040204020203" pitchFamily="34" charset="-79"/>
                        </a:rPr>
                        <a:t>Energy</a:t>
                      </a:r>
                      <a:r>
                        <a:rPr lang="en-US" sz="1600" baseline="0" dirty="0">
                          <a:solidFill>
                            <a:srgbClr val="002060"/>
                          </a:solidFill>
                          <a:latin typeface="Gisha" panose="020B0502040204020203" pitchFamily="34" charset="-79"/>
                          <a:cs typeface="Gisha" panose="020B0502040204020203" pitchFamily="34" charset="-79"/>
                        </a:rPr>
                        <a:t> for Peak-hours	: RM </a:t>
                      </a:r>
                      <a:r>
                        <a:rPr lang="en-US" sz="1600" b="1" baseline="0" dirty="0">
                          <a:solidFill>
                            <a:srgbClr val="002060"/>
                          </a:solidFill>
                          <a:latin typeface="Gisha" panose="020B0502040204020203" pitchFamily="34" charset="-79"/>
                          <a:cs typeface="Gisha" panose="020B0502040204020203" pitchFamily="34" charset="-79"/>
                        </a:rPr>
                        <a:t>0.337</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Energy for Off-Peak		: RM </a:t>
                      </a:r>
                      <a:r>
                        <a:rPr lang="en-US" sz="1600" b="1" baseline="0" dirty="0">
                          <a:solidFill>
                            <a:srgbClr val="002060"/>
                          </a:solidFill>
                          <a:latin typeface="Gisha" panose="020B0502040204020203" pitchFamily="34" charset="-79"/>
                          <a:cs typeface="Gisha" panose="020B0502040204020203" pitchFamily="34" charset="-79"/>
                        </a:rPr>
                        <a:t>0.337</a:t>
                      </a:r>
                      <a:r>
                        <a:rPr lang="en-US" sz="1600" baseline="0" dirty="0">
                          <a:solidFill>
                            <a:srgbClr val="002060"/>
                          </a:solidFill>
                          <a:latin typeface="Gisha" panose="020B0502040204020203" pitchFamily="34" charset="-79"/>
                          <a:cs typeface="Gisha" panose="020B0502040204020203" pitchFamily="34" charset="-79"/>
                        </a:rPr>
                        <a:t> per kWh</a:t>
                      </a:r>
                    </a:p>
                    <a:p>
                      <a:pPr algn="l"/>
                      <a:r>
                        <a:rPr lang="en-US" sz="1600" baseline="0" dirty="0">
                          <a:solidFill>
                            <a:srgbClr val="002060"/>
                          </a:solidFill>
                          <a:latin typeface="Gisha" panose="020B0502040204020203" pitchFamily="34" charset="-79"/>
                          <a:cs typeface="Gisha" panose="020B0502040204020203" pitchFamily="34" charset="-79"/>
                        </a:rPr>
                        <a:t>Maximum Demand		: RM 29.60 per kW</a:t>
                      </a:r>
                      <a:endParaRPr lang="en-US" sz="16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298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E2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Cheaper off-peak energy charge</a:t>
                      </a:r>
                    </a:p>
                    <a:p>
                      <a:pPr algn="l"/>
                      <a:endParaRPr lang="en-US" dirty="0">
                        <a:solidFill>
                          <a:srgbClr val="002060"/>
                        </a:solidFill>
                        <a:latin typeface="Gisha" panose="020B0502040204020203" pitchFamily="34" charset="-79"/>
                        <a:cs typeface="Gisha" panose="020B0502040204020203" pitchFamily="34" charset="-79"/>
                      </a:endParaRPr>
                    </a:p>
                    <a:p>
                      <a:pPr algn="l"/>
                      <a:r>
                        <a:rPr lang="en-US" dirty="0">
                          <a:solidFill>
                            <a:srgbClr val="002060"/>
                          </a:solidFill>
                          <a:latin typeface="Gisha" panose="020B0502040204020203" pitchFamily="34" charset="-79"/>
                          <a:cs typeface="Gisha" panose="020B0502040204020203" pitchFamily="34" charset="-79"/>
                        </a:rPr>
                        <a:t>Expensive</a:t>
                      </a:r>
                      <a:r>
                        <a:rPr lang="en-US" baseline="0" dirty="0">
                          <a:solidFill>
                            <a:srgbClr val="002060"/>
                          </a:solidFill>
                          <a:latin typeface="Gisha" panose="020B0502040204020203" pitchFamily="34" charset="-79"/>
                          <a:cs typeface="Gisha" panose="020B0502040204020203" pitchFamily="34" charset="-79"/>
                        </a:rPr>
                        <a:t> MD Charge</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dirty="0">
                          <a:solidFill>
                            <a:srgbClr val="002060"/>
                          </a:solidFill>
                          <a:latin typeface="Gisha" panose="020B0502040204020203" pitchFamily="34" charset="-79"/>
                          <a:cs typeface="Gisha" panose="020B0502040204020203" pitchFamily="34" charset="-79"/>
                        </a:rPr>
                        <a:t>Energy</a:t>
                      </a:r>
                      <a:r>
                        <a:rPr lang="en-US" baseline="0" dirty="0">
                          <a:solidFill>
                            <a:srgbClr val="002060"/>
                          </a:solidFill>
                          <a:latin typeface="Gisha" panose="020B0502040204020203" pitchFamily="34" charset="-79"/>
                          <a:cs typeface="Gisha" panose="020B0502040204020203" pitchFamily="34" charset="-79"/>
                        </a:rPr>
                        <a:t> for Peak-hours	: RM 0.355 per kWh</a:t>
                      </a:r>
                    </a:p>
                    <a:p>
                      <a:pPr algn="l"/>
                      <a:r>
                        <a:rPr lang="en-US" baseline="0" dirty="0">
                          <a:solidFill>
                            <a:srgbClr val="002060"/>
                          </a:solidFill>
                          <a:latin typeface="Gisha" panose="020B0502040204020203" pitchFamily="34" charset="-79"/>
                          <a:cs typeface="Gisha" panose="020B0502040204020203" pitchFamily="34" charset="-79"/>
                        </a:rPr>
                        <a:t>Energy for Off-Peak	: RM 0.219 per kWh</a:t>
                      </a:r>
                    </a:p>
                    <a:p>
                      <a:pPr algn="l"/>
                      <a:r>
                        <a:rPr lang="en-US" baseline="0" dirty="0">
                          <a:solidFill>
                            <a:srgbClr val="002060"/>
                          </a:solidFill>
                          <a:latin typeface="Gisha" panose="020B0502040204020203" pitchFamily="34" charset="-79"/>
                          <a:cs typeface="Gisha" panose="020B0502040204020203" pitchFamily="34" charset="-79"/>
                        </a:rPr>
                        <a:t>Maximum Demand	: RM 37.00 per kW</a:t>
                      </a:r>
                      <a:endParaRPr lang="en-US"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453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35E5-2A00-4B56-92D5-8D11073D7352}"/>
              </a:ext>
            </a:extLst>
          </p:cNvPr>
          <p:cNvSpPr>
            <a:spLocks noGrp="1"/>
          </p:cNvSpPr>
          <p:nvPr>
            <p:ph type="title"/>
          </p:nvPr>
        </p:nvSpPr>
        <p:spPr/>
        <p:txBody>
          <a:bodyPr/>
          <a:lstStyle/>
          <a:p>
            <a:r>
              <a:rPr lang="en-MY" dirty="0"/>
              <a:t>Tariff C</a:t>
            </a:r>
          </a:p>
        </p:txBody>
      </p:sp>
      <p:sp>
        <p:nvSpPr>
          <p:cNvPr id="3" name="Footer Placeholder 2">
            <a:extLst>
              <a:ext uri="{FF2B5EF4-FFF2-40B4-BE49-F238E27FC236}">
                <a16:creationId xmlns:a16="http://schemas.microsoft.com/office/drawing/2014/main" id="{1351DB53-4BC0-45C5-817D-0BFC54E29CE1}"/>
              </a:ext>
            </a:extLst>
          </p:cNvPr>
          <p:cNvSpPr>
            <a:spLocks noGrp="1"/>
          </p:cNvSpPr>
          <p:nvPr>
            <p:ph type="ftr" sz="quarter" idx="11"/>
          </p:nvPr>
        </p:nvSpPr>
        <p:spPr/>
        <p:txBody>
          <a:bodyPr/>
          <a:lstStyle/>
          <a:p>
            <a:r>
              <a:rPr lang="en-MY"/>
              <a:t>www.iBright.com.my</a:t>
            </a:r>
          </a:p>
        </p:txBody>
      </p:sp>
      <p:graphicFrame>
        <p:nvGraphicFramePr>
          <p:cNvPr id="4" name="Table 3">
            <a:extLst>
              <a:ext uri="{FF2B5EF4-FFF2-40B4-BE49-F238E27FC236}">
                <a16:creationId xmlns:a16="http://schemas.microsoft.com/office/drawing/2014/main" id="{09C2547F-8831-44CD-B351-0A1FE1C21314}"/>
              </a:ext>
            </a:extLst>
          </p:cNvPr>
          <p:cNvGraphicFramePr>
            <a:graphicFrameLocks noGrp="1"/>
          </p:cNvGraphicFramePr>
          <p:nvPr>
            <p:extLst>
              <p:ext uri="{D42A27DB-BD31-4B8C-83A1-F6EECF244321}">
                <p14:modId xmlns:p14="http://schemas.microsoft.com/office/powerpoint/2010/main" val="3440293388"/>
              </p:ext>
            </p:extLst>
          </p:nvPr>
        </p:nvGraphicFramePr>
        <p:xfrm>
          <a:off x="312068" y="901126"/>
          <a:ext cx="8580412" cy="5578605"/>
        </p:xfrm>
        <a:graphic>
          <a:graphicData uri="http://schemas.openxmlformats.org/drawingml/2006/table">
            <a:tbl>
              <a:tblPr firstRow="1" bandRow="1"/>
              <a:tblGrid>
                <a:gridCol w="3502209">
                  <a:extLst>
                    <a:ext uri="{9D8B030D-6E8A-4147-A177-3AD203B41FA5}">
                      <a16:colId xmlns:a16="http://schemas.microsoft.com/office/drawing/2014/main" val="20000"/>
                    </a:ext>
                  </a:extLst>
                </a:gridCol>
                <a:gridCol w="5078203">
                  <a:extLst>
                    <a:ext uri="{9D8B030D-6E8A-4147-A177-3AD203B41FA5}">
                      <a16:colId xmlns:a16="http://schemas.microsoft.com/office/drawing/2014/main" val="20001"/>
                    </a:ext>
                  </a:extLst>
                </a:gridCol>
              </a:tblGrid>
              <a:tr h="4486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n-lt"/>
                        </a:rPr>
                        <a:t>Tariff</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n-lt"/>
                        </a:rPr>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5026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C1 or E1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002060"/>
                          </a:solidFill>
                          <a:latin typeface="Gisha" panose="020B0502040204020203" pitchFamily="34" charset="-79"/>
                          <a:cs typeface="Gisha" panose="020B0502040204020203" pitchFamily="34" charset="-79"/>
                        </a:rPr>
                        <a:t>Good for those: Use a lot of energy during peak</a:t>
                      </a:r>
                    </a:p>
                    <a:p>
                      <a:pPr algn="l"/>
                      <a:r>
                        <a:rPr lang="en-US" sz="2000" b="1" dirty="0">
                          <a:solidFill>
                            <a:srgbClr val="002060"/>
                          </a:solidFill>
                          <a:latin typeface="Gisha" panose="020B0502040204020203" pitchFamily="34" charset="-79"/>
                          <a:cs typeface="Gisha" panose="020B0502040204020203" pitchFamily="34" charset="-79"/>
                        </a:rPr>
                        <a:t>Use</a:t>
                      </a:r>
                      <a:r>
                        <a:rPr lang="en-US" sz="2000" b="1" baseline="0" dirty="0">
                          <a:solidFill>
                            <a:srgbClr val="002060"/>
                          </a:solidFill>
                          <a:latin typeface="Gisha" panose="020B0502040204020203" pitchFamily="34" charset="-79"/>
                          <a:cs typeface="Gisha" panose="020B0502040204020203" pitchFamily="34" charset="-79"/>
                        </a:rPr>
                        <a:t> less during off-peak</a:t>
                      </a:r>
                    </a:p>
                    <a:p>
                      <a:pPr algn="l"/>
                      <a:endParaRPr lang="en-US" sz="2000" baseline="0" dirty="0">
                        <a:solidFill>
                          <a:srgbClr val="002060"/>
                        </a:solidFill>
                        <a:latin typeface="Gisha" panose="020B0502040204020203" pitchFamily="34" charset="-79"/>
                        <a:cs typeface="Gisha" panose="020B0502040204020203" pitchFamily="34" charset="-79"/>
                      </a:endParaRPr>
                    </a:p>
                    <a:p>
                      <a:pPr algn="l"/>
                      <a:r>
                        <a:rPr lang="en-US" sz="2000" baseline="0" dirty="0">
                          <a:solidFill>
                            <a:srgbClr val="002060"/>
                          </a:solidFill>
                          <a:latin typeface="Gisha" panose="020B0502040204020203" pitchFamily="34" charset="-79"/>
                          <a:cs typeface="Gisha" panose="020B0502040204020203" pitchFamily="34" charset="-79"/>
                        </a:rPr>
                        <a:t>Can apply for special discount: OPTR</a:t>
                      </a:r>
                    </a:p>
                    <a:p>
                      <a:pPr algn="l"/>
                      <a:r>
                        <a:rPr lang="en-US" sz="2000" baseline="0" dirty="0">
                          <a:solidFill>
                            <a:srgbClr val="002060"/>
                          </a:solidFill>
                          <a:latin typeface="Gisha" panose="020B0502040204020203" pitchFamily="34" charset="-79"/>
                          <a:cs typeface="Gisha" panose="020B0502040204020203" pitchFamily="34" charset="-79"/>
                        </a:rPr>
                        <a:t>- 20% discount for off-peak use</a:t>
                      </a:r>
                      <a:endParaRPr lang="en-US" sz="20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6273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5400" dirty="0">
                          <a:solidFill>
                            <a:srgbClr val="002060"/>
                          </a:solidFill>
                          <a:latin typeface="Gisha" panose="020B0502040204020203" pitchFamily="34" charset="-79"/>
                          <a:cs typeface="Gisha" panose="020B0502040204020203" pitchFamily="34" charset="-79"/>
                        </a:rPr>
                        <a:t>C2 or E2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000" dirty="0">
                          <a:solidFill>
                            <a:srgbClr val="002060"/>
                          </a:solidFill>
                          <a:latin typeface="Gisha" panose="020B0502040204020203" pitchFamily="34" charset="-79"/>
                          <a:cs typeface="Gisha" panose="020B0502040204020203" pitchFamily="34" charset="-79"/>
                        </a:rPr>
                        <a:t>Good for those:</a:t>
                      </a:r>
                      <a:r>
                        <a:rPr lang="en-US" sz="2000" baseline="0" dirty="0">
                          <a:solidFill>
                            <a:srgbClr val="002060"/>
                          </a:solidFill>
                          <a:latin typeface="Gisha" panose="020B0502040204020203" pitchFamily="34" charset="-79"/>
                          <a:cs typeface="Gisha" panose="020B0502040204020203" pitchFamily="34" charset="-79"/>
                        </a:rPr>
                        <a:t> Using constant or almost constant amount of energy during peak and off-peak period</a:t>
                      </a:r>
                    </a:p>
                    <a:p>
                      <a:pPr algn="l"/>
                      <a:endParaRPr lang="en-US" sz="2000" baseline="0" dirty="0">
                        <a:solidFill>
                          <a:srgbClr val="002060"/>
                        </a:solidFill>
                        <a:latin typeface="Gisha" panose="020B0502040204020203" pitchFamily="34" charset="-79"/>
                        <a:cs typeface="Gisha" panose="020B0502040204020203" pitchFamily="34" charset="-79"/>
                      </a:endParaRPr>
                    </a:p>
                    <a:p>
                      <a:pPr algn="l"/>
                      <a:r>
                        <a:rPr lang="en-US" sz="2000" baseline="0" dirty="0">
                          <a:solidFill>
                            <a:srgbClr val="002060"/>
                          </a:solidFill>
                          <a:latin typeface="Gisha" panose="020B0502040204020203" pitchFamily="34" charset="-79"/>
                          <a:cs typeface="Gisha" panose="020B0502040204020203" pitchFamily="34" charset="-79"/>
                        </a:rPr>
                        <a:t>No discount.</a:t>
                      </a:r>
                    </a:p>
                    <a:p>
                      <a:pPr algn="l"/>
                      <a:endParaRPr lang="en-US" sz="2000" baseline="0" dirty="0">
                        <a:solidFill>
                          <a:srgbClr val="002060"/>
                        </a:solidFill>
                        <a:latin typeface="Gisha" panose="020B0502040204020203" pitchFamily="34" charset="-79"/>
                        <a:cs typeface="Gisha" panose="020B0502040204020203" pitchFamily="34" charset="-79"/>
                      </a:endParaRPr>
                    </a:p>
                    <a:p>
                      <a:pPr algn="l"/>
                      <a:r>
                        <a:rPr lang="en-US" sz="2000" baseline="0" dirty="0">
                          <a:solidFill>
                            <a:srgbClr val="002060"/>
                          </a:solidFill>
                          <a:latin typeface="Gisha" panose="020B0502040204020203" pitchFamily="34" charset="-79"/>
                          <a:cs typeface="Gisha" panose="020B0502040204020203" pitchFamily="34" charset="-79"/>
                        </a:rPr>
                        <a:t>Way to save is to use </a:t>
                      </a:r>
                      <a:r>
                        <a:rPr lang="en-US" sz="2000" b="1" baseline="0" dirty="0">
                          <a:solidFill>
                            <a:srgbClr val="002060"/>
                          </a:solidFill>
                          <a:latin typeface="Gisha" panose="020B0502040204020203" pitchFamily="34" charset="-79"/>
                          <a:cs typeface="Gisha" panose="020B0502040204020203" pitchFamily="34" charset="-79"/>
                        </a:rPr>
                        <a:t>more energy during off-peak.</a:t>
                      </a:r>
                      <a:endParaRPr lang="en-US" sz="2000" b="1"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850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2D9B-7795-44DC-A9D3-3CCD8198F026}"/>
              </a:ext>
            </a:extLst>
          </p:cNvPr>
          <p:cNvSpPr>
            <a:spLocks noGrp="1"/>
          </p:cNvSpPr>
          <p:nvPr>
            <p:ph type="title"/>
          </p:nvPr>
        </p:nvSpPr>
        <p:spPr/>
        <p:txBody>
          <a:bodyPr/>
          <a:lstStyle/>
          <a:p>
            <a:r>
              <a:rPr lang="en-MY" dirty="0"/>
              <a:t>Purpose</a:t>
            </a:r>
          </a:p>
        </p:txBody>
      </p:sp>
      <p:sp>
        <p:nvSpPr>
          <p:cNvPr id="3" name="Footer Placeholder 2">
            <a:extLst>
              <a:ext uri="{FF2B5EF4-FFF2-40B4-BE49-F238E27FC236}">
                <a16:creationId xmlns:a16="http://schemas.microsoft.com/office/drawing/2014/main" id="{817F390A-DD7B-4BC7-A16E-B0A56F4F58F5}"/>
              </a:ext>
            </a:extLst>
          </p:cNvPr>
          <p:cNvSpPr>
            <a:spLocks noGrp="1"/>
          </p:cNvSpPr>
          <p:nvPr>
            <p:ph type="ftr" sz="quarter" idx="11"/>
          </p:nvPr>
        </p:nvSpPr>
        <p:spPr/>
        <p:txBody>
          <a:bodyPr/>
          <a:lstStyle/>
          <a:p>
            <a:r>
              <a:rPr lang="en-MY"/>
              <a:t>www.iBright.com.my</a:t>
            </a:r>
          </a:p>
        </p:txBody>
      </p:sp>
      <p:sp>
        <p:nvSpPr>
          <p:cNvPr id="4" name="Content Placeholder 1">
            <a:extLst>
              <a:ext uri="{FF2B5EF4-FFF2-40B4-BE49-F238E27FC236}">
                <a16:creationId xmlns:a16="http://schemas.microsoft.com/office/drawing/2014/main" id="{2B119DFF-1CA0-4971-A2FC-C42675346143}"/>
              </a:ext>
            </a:extLst>
          </p:cNvPr>
          <p:cNvSpPr txBox="1">
            <a:spLocks/>
          </p:cNvSpPr>
          <p:nvPr/>
        </p:nvSpPr>
        <p:spPr>
          <a:xfrm>
            <a:off x="251520" y="836713"/>
            <a:ext cx="8784976" cy="56430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002060"/>
              </a:solidFill>
              <a:latin typeface="Gisha" panose="020B0502040204020203" pitchFamily="34" charset="-79"/>
              <a:cs typeface="Gisha" panose="020B0502040204020203" pitchFamily="34" charset="-79"/>
            </a:endParaRPr>
          </a:p>
          <a:p>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Applicable for Commercial Tariff (Tariff C) and Industrial Tariff (Tariff E)</a:t>
            </a:r>
          </a:p>
          <a:p>
            <a:pPr marL="0" indent="0">
              <a:buNone/>
            </a:pPr>
            <a:endParaRPr lang="en-US" dirty="0">
              <a:solidFill>
                <a:srgbClr val="002060"/>
              </a:solidFill>
              <a:latin typeface="Gisha" panose="020B0502040204020203" pitchFamily="34" charset="-79"/>
              <a:ea typeface="Cambria Math" panose="02040503050406030204" pitchFamily="18" charset="0"/>
              <a:cs typeface="Gisha" panose="020B0502040204020203" pitchFamily="34" charset="-79"/>
            </a:endParaRPr>
          </a:p>
          <a:p>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An illustration of how electricity is billed by TNB</a:t>
            </a: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Peak and off-peak use</a:t>
            </a: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Energy</a:t>
            </a:r>
          </a:p>
          <a:p>
            <a:pPr lvl="1"/>
            <a:r>
              <a:rPr lang="en-US" dirty="0">
                <a:solidFill>
                  <a:srgbClr val="002060"/>
                </a:solidFill>
                <a:latin typeface="Gisha" panose="020B0502040204020203" pitchFamily="34" charset="-79"/>
                <a:ea typeface="Cambria Math" panose="02040503050406030204" pitchFamily="18" charset="0"/>
                <a:cs typeface="Gisha" panose="020B0502040204020203" pitchFamily="34" charset="-79"/>
              </a:rPr>
              <a:t>Demand, Maximum Demand</a:t>
            </a:r>
          </a:p>
          <a:p>
            <a:pPr lvl="1"/>
            <a:endParaRPr lang="en-MY" dirty="0">
              <a:solidFill>
                <a:srgbClr val="002060"/>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07524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263E-396C-42B1-B902-7F4B62A5B5B2}"/>
              </a:ext>
            </a:extLst>
          </p:cNvPr>
          <p:cNvSpPr>
            <a:spLocks noGrp="1"/>
          </p:cNvSpPr>
          <p:nvPr>
            <p:ph type="title"/>
          </p:nvPr>
        </p:nvSpPr>
        <p:spPr/>
        <p:txBody>
          <a:bodyPr/>
          <a:lstStyle/>
          <a:p>
            <a:r>
              <a:rPr lang="en-MY" dirty="0"/>
              <a:t>Power Factor</a:t>
            </a:r>
          </a:p>
        </p:txBody>
      </p:sp>
      <p:graphicFrame>
        <p:nvGraphicFramePr>
          <p:cNvPr id="7" name="Table 7">
            <a:extLst>
              <a:ext uri="{FF2B5EF4-FFF2-40B4-BE49-F238E27FC236}">
                <a16:creationId xmlns:a16="http://schemas.microsoft.com/office/drawing/2014/main" id="{5C26C296-AD56-46A9-AEAA-CA91FB82CC9E}"/>
              </a:ext>
            </a:extLst>
          </p:cNvPr>
          <p:cNvGraphicFramePr>
            <a:graphicFrameLocks noGrp="1"/>
          </p:cNvGraphicFramePr>
          <p:nvPr>
            <p:ph idx="1"/>
            <p:extLst>
              <p:ext uri="{D42A27DB-BD31-4B8C-83A1-F6EECF244321}">
                <p14:modId xmlns:p14="http://schemas.microsoft.com/office/powerpoint/2010/main" val="1941551991"/>
              </p:ext>
            </p:extLst>
          </p:nvPr>
        </p:nvGraphicFramePr>
        <p:xfrm>
          <a:off x="126263" y="3630474"/>
          <a:ext cx="8892480" cy="2834708"/>
        </p:xfrm>
        <a:graphic>
          <a:graphicData uri="http://schemas.openxmlformats.org/drawingml/2006/table">
            <a:tbl>
              <a:tblPr firstRow="1" bandRow="1">
                <a:tableStyleId>{7DF18680-E054-41AD-8BC1-D1AEF772440D}</a:tableStyleId>
              </a:tblPr>
              <a:tblGrid>
                <a:gridCol w="1925457">
                  <a:extLst>
                    <a:ext uri="{9D8B030D-6E8A-4147-A177-3AD203B41FA5}">
                      <a16:colId xmlns:a16="http://schemas.microsoft.com/office/drawing/2014/main" val="2729064620"/>
                    </a:ext>
                  </a:extLst>
                </a:gridCol>
                <a:gridCol w="6967023">
                  <a:extLst>
                    <a:ext uri="{9D8B030D-6E8A-4147-A177-3AD203B41FA5}">
                      <a16:colId xmlns:a16="http://schemas.microsoft.com/office/drawing/2014/main" val="3556720157"/>
                    </a:ext>
                  </a:extLst>
                </a:gridCol>
              </a:tblGrid>
              <a:tr h="531722">
                <a:tc>
                  <a:txBody>
                    <a:bodyPr/>
                    <a:lstStyle/>
                    <a:p>
                      <a:endParaRPr lang="en-MY" dirty="0"/>
                    </a:p>
                  </a:txBody>
                  <a:tcPr/>
                </a:tc>
                <a:tc>
                  <a:txBody>
                    <a:bodyPr/>
                    <a:lstStyle/>
                    <a:p>
                      <a:pPr algn="ctr"/>
                      <a:r>
                        <a:rPr lang="en-MY" dirty="0">
                          <a:latin typeface="Gisha" panose="020B0502040204020203" pitchFamily="34" charset="-79"/>
                          <a:cs typeface="Gisha" panose="020B0502040204020203" pitchFamily="34" charset="-79"/>
                        </a:rPr>
                        <a:t>DESCRIPTION</a:t>
                      </a:r>
                    </a:p>
                  </a:txBody>
                  <a:tcPr anchor="ctr"/>
                </a:tc>
                <a:extLst>
                  <a:ext uri="{0D108BD9-81ED-4DB2-BD59-A6C34878D82A}">
                    <a16:rowId xmlns:a16="http://schemas.microsoft.com/office/drawing/2014/main" val="1373501923"/>
                  </a:ext>
                </a:extLst>
              </a:tr>
              <a:tr h="1151493">
                <a:tc>
                  <a:txBody>
                    <a:bodyPr/>
                    <a:lstStyle/>
                    <a:p>
                      <a:endParaRPr lang="en-MY" dirty="0"/>
                    </a:p>
                  </a:txBody>
                  <a:tcPr/>
                </a:tc>
                <a:tc>
                  <a:txBody>
                    <a:bodyPr/>
                    <a:lstStyle/>
                    <a:p>
                      <a:pPr marL="285750" indent="-285750" algn="l">
                        <a:buFont typeface="Arial" panose="020B0604020202020204" pitchFamily="34" charset="0"/>
                        <a:buChar char="•"/>
                      </a:pPr>
                      <a:r>
                        <a:rPr lang="en-MY" dirty="0">
                          <a:latin typeface="Gisha" panose="020B0502040204020203" pitchFamily="34" charset="-79"/>
                          <a:cs typeface="Gisha" panose="020B0502040204020203" pitchFamily="34" charset="-79"/>
                        </a:rPr>
                        <a:t>You order (for example) 100 burgers, but you return 20 burgers.</a:t>
                      </a:r>
                    </a:p>
                  </a:txBody>
                  <a:tcPr anchor="ctr"/>
                </a:tc>
                <a:extLst>
                  <a:ext uri="{0D108BD9-81ED-4DB2-BD59-A6C34878D82A}">
                    <a16:rowId xmlns:a16="http://schemas.microsoft.com/office/drawing/2014/main" val="1361851069"/>
                  </a:ext>
                </a:extLst>
              </a:tr>
              <a:tr h="1151493">
                <a:tc>
                  <a:txBody>
                    <a:bodyPr/>
                    <a:lstStyle/>
                    <a:p>
                      <a:endParaRPr lang="en-MY" dirty="0"/>
                    </a:p>
                  </a:txBody>
                  <a:tcPr/>
                </a:tc>
                <a:tc>
                  <a:txBody>
                    <a:bodyPr/>
                    <a:lstStyle/>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You take energy, but don’t use it. Instead, you return in to TNB.</a:t>
                      </a:r>
                    </a:p>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This is called “Reactive Energy”.</a:t>
                      </a:r>
                    </a:p>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Units in </a:t>
                      </a:r>
                      <a:r>
                        <a:rPr lang="en-MY" dirty="0" err="1">
                          <a:latin typeface="Gisha" panose="020B0502040204020203" pitchFamily="34" charset="-79"/>
                          <a:cs typeface="Gisha" panose="020B0502040204020203" pitchFamily="34" charset="-79"/>
                        </a:rPr>
                        <a:t>kVArh</a:t>
                      </a:r>
                      <a:endParaRPr lang="en-MY" dirty="0">
                        <a:latin typeface="Gisha" panose="020B0502040204020203" pitchFamily="34" charset="-79"/>
                        <a:cs typeface="Gisha" panose="020B0502040204020203" pitchFamily="34" charset="-79"/>
                      </a:endParaRPr>
                    </a:p>
                  </a:txBody>
                  <a:tcPr anchor="ctr"/>
                </a:tc>
                <a:extLst>
                  <a:ext uri="{0D108BD9-81ED-4DB2-BD59-A6C34878D82A}">
                    <a16:rowId xmlns:a16="http://schemas.microsoft.com/office/drawing/2014/main" val="2704474426"/>
                  </a:ext>
                </a:extLst>
              </a:tr>
            </a:tbl>
          </a:graphicData>
        </a:graphic>
      </p:graphicFrame>
      <p:sp>
        <p:nvSpPr>
          <p:cNvPr id="5" name="Text Placeholder 4">
            <a:extLst>
              <a:ext uri="{FF2B5EF4-FFF2-40B4-BE49-F238E27FC236}">
                <a16:creationId xmlns:a16="http://schemas.microsoft.com/office/drawing/2014/main" id="{97E1FA73-88ED-449C-A9D8-909E6C04CAA6}"/>
              </a:ext>
            </a:extLst>
          </p:cNvPr>
          <p:cNvSpPr>
            <a:spLocks noGrp="1"/>
          </p:cNvSpPr>
          <p:nvPr>
            <p:ph type="body" sz="half" idx="2"/>
          </p:nvPr>
        </p:nvSpPr>
        <p:spPr>
          <a:xfrm>
            <a:off x="245117" y="957753"/>
            <a:ext cx="8653765" cy="2508205"/>
          </a:xfrm>
        </p:spPr>
        <p:txBody>
          <a:bodyPr>
            <a:noAutofit/>
          </a:bodyPr>
          <a:lstStyle/>
          <a:p>
            <a:pPr marL="285750" indent="-285750">
              <a:buFont typeface="Arial" panose="020B0604020202020204" pitchFamily="34" charset="0"/>
              <a:buChar char="•"/>
            </a:pPr>
            <a:r>
              <a:rPr lang="en-MY" dirty="0"/>
              <a:t>Also called “PF” for short.</a:t>
            </a:r>
          </a:p>
          <a:p>
            <a:pPr marL="285750" indent="-285750">
              <a:buFont typeface="Arial" panose="020B0604020202020204" pitchFamily="34" charset="0"/>
              <a:buChar char="•"/>
            </a:pPr>
            <a:r>
              <a:rPr lang="en-MY" dirty="0"/>
              <a:t>Does not have unit, as it is a ‘ratio’.</a:t>
            </a:r>
          </a:p>
          <a:p>
            <a:pPr marL="285750" indent="-285750">
              <a:buFont typeface="Arial" panose="020B0604020202020204" pitchFamily="34" charset="0"/>
              <a:buChar char="•"/>
            </a:pPr>
            <a:r>
              <a:rPr lang="en-MY" dirty="0"/>
              <a:t>This is penalty. (If pf drop below 0.85)</a:t>
            </a:r>
          </a:p>
          <a:p>
            <a:pPr marL="285750" indent="-285750">
              <a:buFont typeface="Arial" panose="020B0604020202020204" pitchFamily="34" charset="0"/>
              <a:buChar char="•"/>
            </a:pPr>
            <a:r>
              <a:rPr lang="en-MY" dirty="0"/>
              <a:t>Big Mac Example: You order food, but return some of it.</a:t>
            </a:r>
          </a:p>
        </p:txBody>
      </p:sp>
      <p:sp>
        <p:nvSpPr>
          <p:cNvPr id="3" name="Footer Placeholder 2">
            <a:extLst>
              <a:ext uri="{FF2B5EF4-FFF2-40B4-BE49-F238E27FC236}">
                <a16:creationId xmlns:a16="http://schemas.microsoft.com/office/drawing/2014/main" id="{9C7EBF5E-FFAF-49ED-AAB8-A589F279663D}"/>
              </a:ext>
            </a:extLst>
          </p:cNvPr>
          <p:cNvSpPr>
            <a:spLocks noGrp="1"/>
          </p:cNvSpPr>
          <p:nvPr>
            <p:ph type="ftr" sz="quarter" idx="11"/>
          </p:nvPr>
        </p:nvSpPr>
        <p:spPr/>
        <p:txBody>
          <a:bodyPr/>
          <a:lstStyle/>
          <a:p>
            <a:r>
              <a:rPr lang="en-MY"/>
              <a:t>www.iBright.com.my</a:t>
            </a:r>
          </a:p>
        </p:txBody>
      </p:sp>
      <p:pic>
        <p:nvPicPr>
          <p:cNvPr id="12" name="Content Placeholder 11" descr="A close up of a sign&#10;&#10;Description automatically generated">
            <a:extLst>
              <a:ext uri="{FF2B5EF4-FFF2-40B4-BE49-F238E27FC236}">
                <a16:creationId xmlns:a16="http://schemas.microsoft.com/office/drawing/2014/main" id="{4546D630-0CA3-498A-9C09-CE6DB01E88EE}"/>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09202" y="4251625"/>
            <a:ext cx="1110207" cy="931141"/>
          </a:xfrm>
        </p:spPr>
      </p:pic>
      <p:pic>
        <p:nvPicPr>
          <p:cNvPr id="6" name="Picture 5" descr="A picture containing drawing&#10;&#10;Description automatically generated">
            <a:extLst>
              <a:ext uri="{FF2B5EF4-FFF2-40B4-BE49-F238E27FC236}">
                <a16:creationId xmlns:a16="http://schemas.microsoft.com/office/drawing/2014/main" id="{81A33E16-AE17-46DF-8242-9ADFB205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02" y="5347282"/>
            <a:ext cx="1056454" cy="1056454"/>
          </a:xfrm>
          <a:prstGeom prst="rect">
            <a:avLst/>
          </a:prstGeom>
        </p:spPr>
      </p:pic>
    </p:spTree>
    <p:extLst>
      <p:ext uri="{BB962C8B-B14F-4D97-AF65-F5344CB8AC3E}">
        <p14:creationId xmlns:p14="http://schemas.microsoft.com/office/powerpoint/2010/main" val="42132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23B1-7CCB-4D1A-96BA-9AFCA0E0884A}"/>
              </a:ext>
            </a:extLst>
          </p:cNvPr>
          <p:cNvSpPr>
            <a:spLocks noGrp="1"/>
          </p:cNvSpPr>
          <p:nvPr>
            <p:ph type="title"/>
          </p:nvPr>
        </p:nvSpPr>
        <p:spPr/>
        <p:txBody>
          <a:bodyPr/>
          <a:lstStyle/>
          <a:p>
            <a:r>
              <a:rPr lang="en-MY" dirty="0"/>
              <a:t>Energy: Active and Reactive</a:t>
            </a:r>
          </a:p>
        </p:txBody>
      </p:sp>
      <p:sp>
        <p:nvSpPr>
          <p:cNvPr id="3" name="Footer Placeholder 2">
            <a:extLst>
              <a:ext uri="{FF2B5EF4-FFF2-40B4-BE49-F238E27FC236}">
                <a16:creationId xmlns:a16="http://schemas.microsoft.com/office/drawing/2014/main" id="{1E45FA00-4ACD-491E-A086-0CBD3EB5AC75}"/>
              </a:ext>
            </a:extLst>
          </p:cNvPr>
          <p:cNvSpPr>
            <a:spLocks noGrp="1"/>
          </p:cNvSpPr>
          <p:nvPr>
            <p:ph type="ftr" sz="quarter" idx="11"/>
          </p:nvPr>
        </p:nvSpPr>
        <p:spPr/>
        <p:txBody>
          <a:bodyPr/>
          <a:lstStyle/>
          <a:p>
            <a:r>
              <a:rPr lang="en-MY"/>
              <a:t>www.iBright.com.my</a:t>
            </a:r>
          </a:p>
        </p:txBody>
      </p:sp>
      <p:graphicFrame>
        <p:nvGraphicFramePr>
          <p:cNvPr id="4" name="Table 3">
            <a:extLst>
              <a:ext uri="{FF2B5EF4-FFF2-40B4-BE49-F238E27FC236}">
                <a16:creationId xmlns:a16="http://schemas.microsoft.com/office/drawing/2014/main" id="{FFA4DE11-87D2-4F76-9A31-503CD5E71AF2}"/>
              </a:ext>
            </a:extLst>
          </p:cNvPr>
          <p:cNvGraphicFramePr>
            <a:graphicFrameLocks noGrp="1"/>
          </p:cNvGraphicFramePr>
          <p:nvPr>
            <p:extLst>
              <p:ext uri="{D42A27DB-BD31-4B8C-83A1-F6EECF244321}">
                <p14:modId xmlns:p14="http://schemas.microsoft.com/office/powerpoint/2010/main" val="2549648621"/>
              </p:ext>
            </p:extLst>
          </p:nvPr>
        </p:nvGraphicFramePr>
        <p:xfrm>
          <a:off x="179512" y="902919"/>
          <a:ext cx="8784976" cy="5576813"/>
        </p:xfrm>
        <a:graphic>
          <a:graphicData uri="http://schemas.openxmlformats.org/drawingml/2006/table">
            <a:tbl>
              <a:tblPr firstRow="1" bandRow="1"/>
              <a:tblGrid>
                <a:gridCol w="1575953">
                  <a:extLst>
                    <a:ext uri="{9D8B030D-6E8A-4147-A177-3AD203B41FA5}">
                      <a16:colId xmlns:a16="http://schemas.microsoft.com/office/drawing/2014/main" val="20000"/>
                    </a:ext>
                  </a:extLst>
                </a:gridCol>
                <a:gridCol w="3355963">
                  <a:extLst>
                    <a:ext uri="{9D8B030D-6E8A-4147-A177-3AD203B41FA5}">
                      <a16:colId xmlns:a16="http://schemas.microsoft.com/office/drawing/2014/main" val="20001"/>
                    </a:ext>
                  </a:extLst>
                </a:gridCol>
                <a:gridCol w="3853060">
                  <a:extLst>
                    <a:ext uri="{9D8B030D-6E8A-4147-A177-3AD203B41FA5}">
                      <a16:colId xmlns:a16="http://schemas.microsoft.com/office/drawing/2014/main" val="20002"/>
                    </a:ext>
                  </a:extLst>
                </a:gridCol>
              </a:tblGrid>
              <a:tr h="5096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4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latin typeface="Gisha" panose="020B0502040204020203" pitchFamily="34" charset="-79"/>
                          <a:cs typeface="Gisha" panose="020B0502040204020203" pitchFamily="34" charset="-79"/>
                        </a:rPr>
                        <a:t>Energy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latin typeface="Gisha" panose="020B0502040204020203" pitchFamily="34" charset="-79"/>
                          <a:cs typeface="Gisha" panose="020B0502040204020203" pitchFamily="34" charset="-79"/>
                        </a:rPr>
                        <a:t>Reactive</a:t>
                      </a:r>
                      <a:r>
                        <a:rPr lang="en-US" sz="2400" baseline="0" dirty="0">
                          <a:latin typeface="Gisha" panose="020B0502040204020203" pitchFamily="34" charset="-79"/>
                          <a:cs typeface="Gisha" panose="020B0502040204020203" pitchFamily="34" charset="-79"/>
                        </a:rPr>
                        <a:t> Energy</a:t>
                      </a:r>
                      <a:endParaRPr lang="en-US" sz="24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1403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Description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You take the energy, you use it.</a:t>
                      </a:r>
                    </a:p>
                    <a:p>
                      <a:pPr algn="ctr"/>
                      <a:endParaRPr lang="en-US" sz="2400" dirty="0">
                        <a:solidFill>
                          <a:srgbClr val="002060"/>
                        </a:solidFill>
                        <a:latin typeface="Gisha" panose="020B0502040204020203" pitchFamily="34" charset="-79"/>
                        <a:cs typeface="Gisha" panose="020B0502040204020203" pitchFamily="34" charset="-79"/>
                      </a:endParaRPr>
                    </a:p>
                    <a:p>
                      <a:pPr algn="ctr"/>
                      <a:r>
                        <a:rPr lang="en-US" sz="1800" dirty="0">
                          <a:solidFill>
                            <a:srgbClr val="002060"/>
                          </a:solidFill>
                          <a:latin typeface="Gisha" panose="020B0502040204020203" pitchFamily="34" charset="-79"/>
                          <a:cs typeface="Gisha" panose="020B0502040204020203" pitchFamily="34" charset="-79"/>
                        </a:rPr>
                        <a:t>Also</a:t>
                      </a:r>
                      <a:r>
                        <a:rPr lang="en-US" sz="1800" baseline="0" dirty="0">
                          <a:solidFill>
                            <a:srgbClr val="002060"/>
                          </a:solidFill>
                          <a:latin typeface="Gisha" panose="020B0502040204020203" pitchFamily="34" charset="-79"/>
                          <a:cs typeface="Gisha" panose="020B0502040204020203" pitchFamily="34" charset="-79"/>
                        </a:rPr>
                        <a:t> known as “real energy” or “active energy”.</a:t>
                      </a:r>
                      <a:endParaRPr lang="en-US" sz="18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You take the energy, but you return</a:t>
                      </a:r>
                      <a:r>
                        <a:rPr lang="en-US" sz="2400" baseline="0" dirty="0">
                          <a:solidFill>
                            <a:srgbClr val="002060"/>
                          </a:solidFill>
                          <a:latin typeface="Gisha" panose="020B0502040204020203" pitchFamily="34" charset="-79"/>
                          <a:cs typeface="Gisha" panose="020B0502040204020203" pitchFamily="34" charset="-79"/>
                        </a:rPr>
                        <a:t> it.</a:t>
                      </a:r>
                    </a:p>
                    <a:p>
                      <a:pPr algn="ctr"/>
                      <a:endParaRPr lang="en-US" sz="2400" baseline="0" dirty="0">
                        <a:solidFill>
                          <a:srgbClr val="002060"/>
                        </a:solidFill>
                        <a:latin typeface="Gisha" panose="020B0502040204020203" pitchFamily="34" charset="-79"/>
                        <a:cs typeface="Gisha" panose="020B0502040204020203" pitchFamily="34" charset="-79"/>
                      </a:endParaRPr>
                    </a:p>
                    <a:p>
                      <a:pPr algn="ctr"/>
                      <a:r>
                        <a:rPr lang="en-US" sz="2400" baseline="0" dirty="0">
                          <a:solidFill>
                            <a:srgbClr val="002060"/>
                          </a:solidFill>
                          <a:latin typeface="Gisha" panose="020B0502040204020203" pitchFamily="34" charset="-79"/>
                          <a:cs typeface="Gisha" panose="020B0502040204020203" pitchFamily="34" charset="-79"/>
                        </a:rPr>
                        <a:t>You take and return 50 times per second.</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1941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Units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kWh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err="1">
                          <a:solidFill>
                            <a:srgbClr val="002060"/>
                          </a:solidFill>
                          <a:latin typeface="Gisha" panose="020B0502040204020203" pitchFamily="34" charset="-79"/>
                          <a:cs typeface="Gisha" panose="020B0502040204020203" pitchFamily="34" charset="-79"/>
                        </a:rPr>
                        <a:t>kVArh</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7326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b="1" dirty="0">
                          <a:solidFill>
                            <a:srgbClr val="002060"/>
                          </a:solidFill>
                          <a:latin typeface="Gisha" panose="020B0502040204020203" pitchFamily="34" charset="-79"/>
                          <a:cs typeface="Gisha" panose="020B0502040204020203" pitchFamily="34" charset="-79"/>
                        </a:rPr>
                        <a:t>Equipment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Oven,</a:t>
                      </a:r>
                      <a:r>
                        <a:rPr lang="en-US" sz="2400" baseline="0" dirty="0">
                          <a:solidFill>
                            <a:srgbClr val="002060"/>
                          </a:solidFill>
                          <a:latin typeface="Gisha" panose="020B0502040204020203" pitchFamily="34" charset="-79"/>
                          <a:cs typeface="Gisha" panose="020B0502040204020203" pitchFamily="34" charset="-79"/>
                        </a:rPr>
                        <a:t> heaters</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Motors</a:t>
                      </a:r>
                      <a:r>
                        <a:rPr lang="en-US" sz="2400" baseline="0" dirty="0">
                          <a:solidFill>
                            <a:srgbClr val="002060"/>
                          </a:solidFill>
                          <a:latin typeface="Gisha" panose="020B0502040204020203" pitchFamily="34" charset="-79"/>
                          <a:cs typeface="Gisha" panose="020B0502040204020203" pitchFamily="34" charset="-79"/>
                        </a:rPr>
                        <a:t>, fluorescent lamps</a:t>
                      </a:r>
                    </a:p>
                    <a:p>
                      <a:pPr algn="ctr"/>
                      <a:r>
                        <a:rPr lang="en-US" sz="2400" baseline="0" dirty="0">
                          <a:solidFill>
                            <a:srgbClr val="002060"/>
                          </a:solidFill>
                          <a:latin typeface="Gisha" panose="020B0502040204020203" pitchFamily="34" charset="-79"/>
                          <a:cs typeface="Gisha" panose="020B0502040204020203" pitchFamily="34" charset="-79"/>
                        </a:rPr>
                        <a:t>(part of it used, part of it returned)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891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4D8-6422-41D7-A89B-5270452DDACB}"/>
              </a:ext>
            </a:extLst>
          </p:cNvPr>
          <p:cNvSpPr>
            <a:spLocks noGrp="1"/>
          </p:cNvSpPr>
          <p:nvPr>
            <p:ph type="title"/>
          </p:nvPr>
        </p:nvSpPr>
        <p:spPr/>
        <p:txBody>
          <a:bodyPr/>
          <a:lstStyle/>
          <a:p>
            <a:r>
              <a:rPr lang="en-MY" dirty="0"/>
              <a:t>Power Factor</a:t>
            </a:r>
          </a:p>
        </p:txBody>
      </p:sp>
      <p:sp>
        <p:nvSpPr>
          <p:cNvPr id="3" name="Footer Placeholder 2">
            <a:extLst>
              <a:ext uri="{FF2B5EF4-FFF2-40B4-BE49-F238E27FC236}">
                <a16:creationId xmlns:a16="http://schemas.microsoft.com/office/drawing/2014/main" id="{4284FD9B-A2CF-4A54-A179-160A01C4EE5A}"/>
              </a:ext>
            </a:extLst>
          </p:cNvPr>
          <p:cNvSpPr>
            <a:spLocks noGrp="1"/>
          </p:cNvSpPr>
          <p:nvPr>
            <p:ph type="ftr" sz="quarter" idx="11"/>
          </p:nvPr>
        </p:nvSpPr>
        <p:spPr/>
        <p:txBody>
          <a:bodyPr/>
          <a:lstStyle/>
          <a:p>
            <a:r>
              <a:rPr lang="en-MY"/>
              <a:t>www.iBright.com.my</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0FD0284-9764-4FEC-AA8F-95647A53CCF5}"/>
                  </a:ext>
                </a:extLst>
              </p:cNvPr>
              <p:cNvSpPr txBox="1">
                <a:spLocks/>
              </p:cNvSpPr>
              <p:nvPr/>
            </p:nvSpPr>
            <p:spPr>
              <a:xfrm>
                <a:off x="190500" y="1049419"/>
                <a:ext cx="8763000" cy="2590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latin typeface="Gisha" panose="020B0502040204020203" pitchFamily="34" charset="-79"/>
                    <a:cs typeface="Gisha" panose="020B0502040204020203" pitchFamily="34" charset="-79"/>
                  </a:rPr>
                  <a:t>Power Factor = </a:t>
                </a:r>
                <a14:m>
                  <m:oMath xmlns:m="http://schemas.openxmlformats.org/officeDocument/2006/math">
                    <m:f>
                      <m:fPr>
                        <m:ctrlPr>
                          <a:rPr lang="en-US" i="1" smtClean="0">
                            <a:solidFill>
                              <a:srgbClr val="002060"/>
                            </a:solidFill>
                            <a:latin typeface="Cambria Math" panose="02040503050406030204" pitchFamily="18" charset="0"/>
                          </a:rPr>
                        </m:ctrlPr>
                      </m:fPr>
                      <m:num>
                        <m:r>
                          <a:rPr lang="en-US" i="1" smtClean="0">
                            <a:solidFill>
                              <a:srgbClr val="002060"/>
                            </a:solidFill>
                            <a:latin typeface="Cambria Math" panose="02040503050406030204" pitchFamily="18" charset="0"/>
                          </a:rPr>
                          <m:t>𝑅𝑒𝑎𝑙</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num>
                      <m:den>
                        <m:rad>
                          <m:radPr>
                            <m:ctrlPr>
                              <a:rPr lang="en-US" i="1" smtClean="0">
                                <a:solidFill>
                                  <a:srgbClr val="002060"/>
                                </a:solidFill>
                                <a:latin typeface="Cambria Math" panose="02040503050406030204" pitchFamily="18" charset="0"/>
                              </a:rPr>
                            </m:ctrlPr>
                          </m:radPr>
                          <m:deg>
                            <m:r>
                              <a:rPr lang="en-US" i="1" smtClean="0">
                                <a:solidFill>
                                  <a:srgbClr val="002060"/>
                                </a:solidFill>
                                <a:latin typeface="Cambria Math" panose="02040503050406030204" pitchFamily="18" charset="0"/>
                              </a:rPr>
                              <m:t>2</m:t>
                            </m:r>
                          </m:deg>
                          <m:e>
                            <m:sSup>
                              <m:sSupPr>
                                <m:ctrlPr>
                                  <a:rPr lang="en-US" i="1" smtClean="0">
                                    <a:solidFill>
                                      <a:srgbClr val="002060"/>
                                    </a:solidFill>
                                    <a:latin typeface="Cambria Math" panose="02040503050406030204" pitchFamily="18" charset="0"/>
                                  </a:rPr>
                                </m:ctrlPr>
                              </m:sSupPr>
                              <m:e>
                                <m:sSup>
                                  <m:sSupPr>
                                    <m:ctrlPr>
                                      <a:rPr lang="en-US" i="1" smtClean="0">
                                        <a:solidFill>
                                          <a:srgbClr val="002060"/>
                                        </a:solidFill>
                                        <a:latin typeface="Cambria Math" panose="02040503050406030204" pitchFamily="18" charset="0"/>
                                      </a:rPr>
                                    </m:ctrlPr>
                                  </m:sSupPr>
                                  <m:e>
                                    <m:r>
                                      <a:rPr lang="en-US" i="1" smtClean="0">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𝑅𝑒𝑎𝑙</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r>
                                      <a:rPr lang="en-US" i="1" smtClean="0">
                                        <a:solidFill>
                                          <a:srgbClr val="002060"/>
                                        </a:solidFill>
                                        <a:latin typeface="Cambria Math" panose="02040503050406030204" pitchFamily="18" charset="0"/>
                                      </a:rPr>
                                      <m:t>)</m:t>
                                    </m:r>
                                  </m:e>
                                  <m:sup>
                                    <m:r>
                                      <a:rPr lang="en-US" i="1" smtClean="0">
                                        <a:solidFill>
                                          <a:srgbClr val="002060"/>
                                        </a:solidFill>
                                        <a:latin typeface="Cambria Math" panose="02040503050406030204" pitchFamily="18" charset="0"/>
                                      </a:rPr>
                                      <m:t>2</m:t>
                                    </m:r>
                                  </m:sup>
                                </m:sSup>
                                <m:r>
                                  <a:rPr lang="en-US" i="1" smtClean="0">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𝑅𝑒𝑎𝑐𝑡𝑖𝑣𝑒</m:t>
                                </m:r>
                                <m:r>
                                  <a:rPr lang="en-US" i="1" smtClean="0">
                                    <a:solidFill>
                                      <a:srgbClr val="002060"/>
                                    </a:solidFill>
                                    <a:latin typeface="Cambria Math" panose="02040503050406030204" pitchFamily="18" charset="0"/>
                                  </a:rPr>
                                  <m:t> </m:t>
                                </m:r>
                                <m:r>
                                  <a:rPr lang="en-US" i="1" smtClean="0">
                                    <a:solidFill>
                                      <a:srgbClr val="002060"/>
                                    </a:solidFill>
                                    <a:latin typeface="Cambria Math" panose="02040503050406030204" pitchFamily="18" charset="0"/>
                                  </a:rPr>
                                  <m:t>𝐸𝑛𝑒𝑟𝑔𝑦</m:t>
                                </m:r>
                                <m:r>
                                  <a:rPr lang="en-US" i="1" smtClean="0">
                                    <a:solidFill>
                                      <a:srgbClr val="002060"/>
                                    </a:solidFill>
                                    <a:latin typeface="Cambria Math" panose="02040503050406030204" pitchFamily="18" charset="0"/>
                                  </a:rPr>
                                  <m:t>)</m:t>
                                </m:r>
                              </m:e>
                              <m:sup>
                                <m:r>
                                  <a:rPr lang="en-US" i="1" smtClean="0">
                                    <a:solidFill>
                                      <a:srgbClr val="002060"/>
                                    </a:solidFill>
                                    <a:latin typeface="Cambria Math" panose="02040503050406030204" pitchFamily="18" charset="0"/>
                                  </a:rPr>
                                  <m:t>2</m:t>
                                </m:r>
                              </m:sup>
                            </m:sSup>
                          </m:e>
                        </m:rad>
                      </m:den>
                    </m:f>
                  </m:oMath>
                </a14:m>
                <a:endParaRPr lang="en-US" dirty="0">
                  <a:solidFill>
                    <a:srgbClr val="002060"/>
                  </a:solidFill>
                  <a:latin typeface="Gisha" panose="020B0502040204020203" pitchFamily="34" charset="-79"/>
                  <a:cs typeface="Gisha" panose="020B0502040204020203" pitchFamily="34" charset="-79"/>
                </a:endParaRPr>
              </a:p>
              <a:p>
                <a:pPr marL="0" indent="0">
                  <a:buFont typeface="Arial" pitchFamily="34" charset="0"/>
                  <a:buNone/>
                </a:pPr>
                <a:r>
                  <a:rPr lang="en-US" dirty="0">
                    <a:solidFill>
                      <a:srgbClr val="002060"/>
                    </a:solidFill>
                    <a:latin typeface="Gisha" panose="020B0502040204020203" pitchFamily="34" charset="-79"/>
                    <a:cs typeface="Gisha" panose="020B0502040204020203" pitchFamily="34" charset="-79"/>
                  </a:rPr>
                  <a:t>                           = </a:t>
                </a:r>
                <a14:m>
                  <m:oMath xmlns:m="http://schemas.openxmlformats.org/officeDocument/2006/math">
                    <m:f>
                      <m:fPr>
                        <m:ctrlPr>
                          <a:rPr lang="en-US" i="1">
                            <a:solidFill>
                              <a:srgbClr val="002060"/>
                            </a:solidFill>
                            <a:latin typeface="Cambria Math" panose="02040503050406030204" pitchFamily="18" charset="0"/>
                          </a:rPr>
                        </m:ctrlPr>
                      </m:fPr>
                      <m:num>
                        <m:r>
                          <a:rPr lang="en-US" i="1" smtClean="0">
                            <a:solidFill>
                              <a:srgbClr val="002060"/>
                            </a:solidFill>
                            <a:latin typeface="Cambria Math" panose="02040503050406030204" pitchFamily="18" charset="0"/>
                          </a:rPr>
                          <m:t>𝑘𝑊h</m:t>
                        </m:r>
                      </m:num>
                      <m:den>
                        <m:rad>
                          <m:radPr>
                            <m:ctrlPr>
                              <a:rPr lang="en-US" i="1">
                                <a:solidFill>
                                  <a:srgbClr val="002060"/>
                                </a:solidFill>
                                <a:latin typeface="Cambria Math" panose="02040503050406030204" pitchFamily="18" charset="0"/>
                              </a:rPr>
                            </m:ctrlPr>
                          </m:radPr>
                          <m:deg>
                            <m:r>
                              <a:rPr lang="en-US" i="1">
                                <a:solidFill>
                                  <a:srgbClr val="002060"/>
                                </a:solidFill>
                                <a:latin typeface="Cambria Math" panose="02040503050406030204" pitchFamily="18" charset="0"/>
                              </a:rPr>
                              <m:t>2</m:t>
                            </m:r>
                          </m:deg>
                          <m:e>
                            <m:sSup>
                              <m:sSupPr>
                                <m:ctrlPr>
                                  <a:rPr lang="en-US" i="1">
                                    <a:solidFill>
                                      <a:srgbClr val="002060"/>
                                    </a:solidFill>
                                    <a:latin typeface="Cambria Math" panose="02040503050406030204" pitchFamily="18" charset="0"/>
                                  </a:rPr>
                                </m:ctrlPr>
                              </m:sSupPr>
                              <m:e>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𝑘𝑊h</m:t>
                                    </m:r>
                                    <m:r>
                                      <a:rPr lang="en-US" i="1">
                                        <a:solidFill>
                                          <a:srgbClr val="002060"/>
                                        </a:solidFill>
                                        <a:latin typeface="Cambria Math" panose="02040503050406030204" pitchFamily="18" charset="0"/>
                                      </a:rPr>
                                      <m:t>)</m:t>
                                    </m:r>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m:t>
                                </m:r>
                                <m:r>
                                  <a:rPr lang="en-US" i="1" smtClean="0">
                                    <a:solidFill>
                                      <a:srgbClr val="002060"/>
                                    </a:solidFill>
                                    <a:latin typeface="Cambria Math" panose="02040503050406030204" pitchFamily="18" charset="0"/>
                                  </a:rPr>
                                  <m:t>𝑘𝑉𝐴𝑟h</m:t>
                                </m:r>
                                <m:r>
                                  <a:rPr lang="en-US" i="1">
                                    <a:solidFill>
                                      <a:srgbClr val="002060"/>
                                    </a:solidFill>
                                    <a:latin typeface="Cambria Math" panose="02040503050406030204" pitchFamily="18" charset="0"/>
                                  </a:rPr>
                                  <m:t>)</m:t>
                                </m:r>
                              </m:e>
                              <m:sup>
                                <m:r>
                                  <a:rPr lang="en-US" i="1">
                                    <a:solidFill>
                                      <a:srgbClr val="002060"/>
                                    </a:solidFill>
                                    <a:latin typeface="Cambria Math" panose="02040503050406030204" pitchFamily="18" charset="0"/>
                                  </a:rPr>
                                  <m:t>2</m:t>
                                </m:r>
                              </m:sup>
                            </m:sSup>
                          </m:e>
                        </m:rad>
                      </m:den>
                    </m:f>
                  </m:oMath>
                </a14:m>
                <a:endParaRPr lang="en-US" dirty="0">
                  <a:solidFill>
                    <a:srgbClr val="002060"/>
                  </a:solidFill>
                  <a:latin typeface="Gisha" panose="020B0502040204020203" pitchFamily="34" charset="-79"/>
                  <a:cs typeface="Gisha" panose="020B0502040204020203" pitchFamily="34" charset="-79"/>
                </a:endParaRPr>
              </a:p>
            </p:txBody>
          </p:sp>
        </mc:Choice>
        <mc:Fallback xmlns="">
          <p:sp>
            <p:nvSpPr>
              <p:cNvPr id="4" name="Content Placeholder 2">
                <a:extLst>
                  <a:ext uri="{FF2B5EF4-FFF2-40B4-BE49-F238E27FC236}">
                    <a16:creationId xmlns:a16="http://schemas.microsoft.com/office/drawing/2014/main" id="{B0FD0284-9764-4FEC-AA8F-95647A53CCF5}"/>
                  </a:ext>
                </a:extLst>
              </p:cNvPr>
              <p:cNvSpPr txBox="1">
                <a:spLocks noRot="1" noChangeAspect="1" noMove="1" noResize="1" noEditPoints="1" noAdjustHandles="1" noChangeArrowheads="1" noChangeShapeType="1" noTextEdit="1"/>
              </p:cNvSpPr>
              <p:nvPr/>
            </p:nvSpPr>
            <p:spPr>
              <a:xfrm>
                <a:off x="190500" y="1049419"/>
                <a:ext cx="8763000" cy="2590800"/>
              </a:xfrm>
              <a:prstGeom prst="rect">
                <a:avLst/>
              </a:prstGeom>
              <a:blipFill>
                <a:blip r:embed="rId2"/>
                <a:stretch>
                  <a:fillRect l="-1739"/>
                </a:stretch>
              </a:blipFill>
            </p:spPr>
            <p:txBody>
              <a:bodyPr/>
              <a:lstStyle/>
              <a:p>
                <a:r>
                  <a:rPr lang="en-MY">
                    <a:noFill/>
                  </a:rPr>
                  <a:t> </a:t>
                </a:r>
              </a:p>
            </p:txBody>
          </p:sp>
        </mc:Fallback>
      </mc:AlternateContent>
      <p:graphicFrame>
        <p:nvGraphicFramePr>
          <p:cNvPr id="5" name="Table 7">
            <a:extLst>
              <a:ext uri="{FF2B5EF4-FFF2-40B4-BE49-F238E27FC236}">
                <a16:creationId xmlns:a16="http://schemas.microsoft.com/office/drawing/2014/main" id="{1AD59E6F-7B9D-47C2-A233-A81A0FA1F336}"/>
              </a:ext>
            </a:extLst>
          </p:cNvPr>
          <p:cNvGraphicFramePr>
            <a:graphicFrameLocks/>
          </p:cNvGraphicFramePr>
          <p:nvPr>
            <p:extLst>
              <p:ext uri="{D42A27DB-BD31-4B8C-83A1-F6EECF244321}">
                <p14:modId xmlns:p14="http://schemas.microsoft.com/office/powerpoint/2010/main" val="3481835854"/>
              </p:ext>
            </p:extLst>
          </p:nvPr>
        </p:nvGraphicFramePr>
        <p:xfrm>
          <a:off x="125760" y="3429000"/>
          <a:ext cx="8892480" cy="2834708"/>
        </p:xfrm>
        <a:graphic>
          <a:graphicData uri="http://schemas.openxmlformats.org/drawingml/2006/table">
            <a:tbl>
              <a:tblPr firstRow="1" bandRow="1">
                <a:tableStyleId>{7DF18680-E054-41AD-8BC1-D1AEF772440D}</a:tableStyleId>
              </a:tblPr>
              <a:tblGrid>
                <a:gridCol w="1925457">
                  <a:extLst>
                    <a:ext uri="{9D8B030D-6E8A-4147-A177-3AD203B41FA5}">
                      <a16:colId xmlns:a16="http://schemas.microsoft.com/office/drawing/2014/main" val="2729064620"/>
                    </a:ext>
                  </a:extLst>
                </a:gridCol>
                <a:gridCol w="6967023">
                  <a:extLst>
                    <a:ext uri="{9D8B030D-6E8A-4147-A177-3AD203B41FA5}">
                      <a16:colId xmlns:a16="http://schemas.microsoft.com/office/drawing/2014/main" val="3556720157"/>
                    </a:ext>
                  </a:extLst>
                </a:gridCol>
              </a:tblGrid>
              <a:tr h="531722">
                <a:tc>
                  <a:txBody>
                    <a:bodyPr/>
                    <a:lstStyle/>
                    <a:p>
                      <a:endParaRPr lang="en-MY" dirty="0"/>
                    </a:p>
                  </a:txBody>
                  <a:tcPr/>
                </a:tc>
                <a:tc>
                  <a:txBody>
                    <a:bodyPr/>
                    <a:lstStyle/>
                    <a:p>
                      <a:pPr algn="ctr"/>
                      <a:r>
                        <a:rPr lang="en-MY" dirty="0">
                          <a:latin typeface="Gisha" panose="020B0502040204020203" pitchFamily="34" charset="-79"/>
                          <a:cs typeface="Gisha" panose="020B0502040204020203" pitchFamily="34" charset="-79"/>
                        </a:rPr>
                        <a:t>DESCRIPTION</a:t>
                      </a:r>
                    </a:p>
                  </a:txBody>
                  <a:tcPr anchor="ctr"/>
                </a:tc>
                <a:extLst>
                  <a:ext uri="{0D108BD9-81ED-4DB2-BD59-A6C34878D82A}">
                    <a16:rowId xmlns:a16="http://schemas.microsoft.com/office/drawing/2014/main" val="1373501923"/>
                  </a:ext>
                </a:extLst>
              </a:tr>
              <a:tr h="1151493">
                <a:tc>
                  <a:txBody>
                    <a:bodyPr/>
                    <a:lstStyle/>
                    <a:p>
                      <a:endParaRPr lang="en-MY" dirty="0"/>
                    </a:p>
                  </a:txBody>
                  <a:tcPr/>
                </a:tc>
                <a:tc>
                  <a:txBody>
                    <a:bodyPr/>
                    <a:lstStyle/>
                    <a:p>
                      <a:pPr marL="285750" indent="-285750" algn="l">
                        <a:buFont typeface="Arial" panose="020B0604020202020204" pitchFamily="34" charset="0"/>
                        <a:buChar char="•"/>
                      </a:pPr>
                      <a:r>
                        <a:rPr lang="en-MY" dirty="0">
                          <a:latin typeface="Gisha" panose="020B0502040204020203" pitchFamily="34" charset="-79"/>
                          <a:cs typeface="Gisha" panose="020B0502040204020203" pitchFamily="34" charset="-79"/>
                        </a:rPr>
                        <a:t>You can only “return 52%” of your Big Mac before you get a penalty.</a:t>
                      </a:r>
                    </a:p>
                    <a:p>
                      <a:pPr marL="285750" indent="-285750" algn="l">
                        <a:buFont typeface="Arial" panose="020B0604020202020204" pitchFamily="34" charset="0"/>
                        <a:buChar char="•"/>
                      </a:pPr>
                      <a:r>
                        <a:rPr lang="en-MY" dirty="0">
                          <a:latin typeface="Gisha" panose="020B0502040204020203" pitchFamily="34" charset="-79"/>
                          <a:cs typeface="Gisha" panose="020B0502040204020203" pitchFamily="34" charset="-79"/>
                        </a:rPr>
                        <a:t>52% is based on weight</a:t>
                      </a:r>
                    </a:p>
                  </a:txBody>
                  <a:tcPr anchor="ctr"/>
                </a:tc>
                <a:extLst>
                  <a:ext uri="{0D108BD9-81ED-4DB2-BD59-A6C34878D82A}">
                    <a16:rowId xmlns:a16="http://schemas.microsoft.com/office/drawing/2014/main" val="1361851069"/>
                  </a:ext>
                </a:extLst>
              </a:tr>
              <a:tr h="1151493">
                <a:tc>
                  <a:txBody>
                    <a:bodyPr/>
                    <a:lstStyle/>
                    <a:p>
                      <a:endParaRPr lang="en-MY" dirty="0"/>
                    </a:p>
                  </a:txBody>
                  <a:tcPr/>
                </a:tc>
                <a:tc>
                  <a:txBody>
                    <a:bodyPr/>
                    <a:lstStyle/>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Penalty only if PF is </a:t>
                      </a:r>
                      <a:r>
                        <a:rPr lang="en-MY" b="1" dirty="0">
                          <a:latin typeface="Gisha" panose="020B0502040204020203" pitchFamily="34" charset="-79"/>
                          <a:cs typeface="Gisha" panose="020B0502040204020203" pitchFamily="34" charset="-79"/>
                        </a:rPr>
                        <a:t>below 0.85</a:t>
                      </a:r>
                    </a:p>
                    <a:p>
                      <a:pPr marL="285750" indent="-285750">
                        <a:buFont typeface="Arial" panose="020B0604020202020204" pitchFamily="34" charset="0"/>
                        <a:buChar char="•"/>
                      </a:pPr>
                      <a:r>
                        <a:rPr lang="en-MY" dirty="0">
                          <a:latin typeface="Gisha" panose="020B0502040204020203" pitchFamily="34" charset="-79"/>
                          <a:cs typeface="Gisha" panose="020B0502040204020203" pitchFamily="34" charset="-79"/>
                        </a:rPr>
                        <a:t>Use Capacitor Banks to keep PF high.</a:t>
                      </a:r>
                    </a:p>
                  </a:txBody>
                  <a:tcPr anchor="ctr"/>
                </a:tc>
                <a:extLst>
                  <a:ext uri="{0D108BD9-81ED-4DB2-BD59-A6C34878D82A}">
                    <a16:rowId xmlns:a16="http://schemas.microsoft.com/office/drawing/2014/main" val="2704474426"/>
                  </a:ext>
                </a:extLst>
              </a:tr>
            </a:tbl>
          </a:graphicData>
        </a:graphic>
      </p:graphicFrame>
      <p:pic>
        <p:nvPicPr>
          <p:cNvPr id="7" name="Content Placeholder 11" descr="A close up of a sign&#10;&#10;Description automatically generated">
            <a:extLst>
              <a:ext uri="{FF2B5EF4-FFF2-40B4-BE49-F238E27FC236}">
                <a16:creationId xmlns:a16="http://schemas.microsoft.com/office/drawing/2014/main" id="{2F6307A9-1DD7-468B-9610-1DE41A68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77072"/>
            <a:ext cx="1110207" cy="93114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6255130B-9F0F-4495-85EA-30A99AE99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28" y="5207254"/>
            <a:ext cx="1056454" cy="1056454"/>
          </a:xfrm>
          <a:prstGeom prst="rect">
            <a:avLst/>
          </a:prstGeom>
        </p:spPr>
      </p:pic>
    </p:spTree>
    <p:extLst>
      <p:ext uri="{BB962C8B-B14F-4D97-AF65-F5344CB8AC3E}">
        <p14:creationId xmlns:p14="http://schemas.microsoft.com/office/powerpoint/2010/main" val="172469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B098-D017-4F1B-A1E1-72E4351BCF1D}"/>
              </a:ext>
            </a:extLst>
          </p:cNvPr>
          <p:cNvSpPr>
            <a:spLocks noGrp="1"/>
          </p:cNvSpPr>
          <p:nvPr>
            <p:ph type="title"/>
          </p:nvPr>
        </p:nvSpPr>
        <p:spPr>
          <a:xfrm>
            <a:off x="1367644" y="13142"/>
            <a:ext cx="7776356" cy="823570"/>
          </a:xfrm>
        </p:spPr>
        <p:txBody>
          <a:bodyPr>
            <a:normAutofit fontScale="90000"/>
          </a:bodyPr>
          <a:lstStyle/>
          <a:p>
            <a:r>
              <a:rPr lang="en-MY" dirty="0"/>
              <a:t>Real Power, Reactive Power, Apparent Power</a:t>
            </a:r>
          </a:p>
        </p:txBody>
      </p:sp>
      <p:sp>
        <p:nvSpPr>
          <p:cNvPr id="3" name="Footer Placeholder 2">
            <a:extLst>
              <a:ext uri="{FF2B5EF4-FFF2-40B4-BE49-F238E27FC236}">
                <a16:creationId xmlns:a16="http://schemas.microsoft.com/office/drawing/2014/main" id="{470E7BC1-6B5E-4A36-83D4-9476DC424740}"/>
              </a:ext>
            </a:extLst>
          </p:cNvPr>
          <p:cNvSpPr>
            <a:spLocks noGrp="1"/>
          </p:cNvSpPr>
          <p:nvPr>
            <p:ph type="ftr" sz="quarter" idx="11"/>
          </p:nvPr>
        </p:nvSpPr>
        <p:spPr/>
        <p:txBody>
          <a:bodyPr/>
          <a:lstStyle/>
          <a:p>
            <a:r>
              <a:rPr lang="en-MY"/>
              <a:t>www.iBright.com.my</a:t>
            </a:r>
          </a:p>
        </p:txBody>
      </p:sp>
      <p:graphicFrame>
        <p:nvGraphicFramePr>
          <p:cNvPr id="4" name="Table 3">
            <a:extLst>
              <a:ext uri="{FF2B5EF4-FFF2-40B4-BE49-F238E27FC236}">
                <a16:creationId xmlns:a16="http://schemas.microsoft.com/office/drawing/2014/main" id="{1A56C72D-8BC8-4D7D-A44B-C23AD5DE6688}"/>
              </a:ext>
            </a:extLst>
          </p:cNvPr>
          <p:cNvGraphicFramePr>
            <a:graphicFrameLocks noGrp="1"/>
          </p:cNvGraphicFramePr>
          <p:nvPr>
            <p:extLst>
              <p:ext uri="{D42A27DB-BD31-4B8C-83A1-F6EECF244321}">
                <p14:modId xmlns:p14="http://schemas.microsoft.com/office/powerpoint/2010/main" val="1324833697"/>
              </p:ext>
            </p:extLst>
          </p:nvPr>
        </p:nvGraphicFramePr>
        <p:xfrm>
          <a:off x="251520" y="1340768"/>
          <a:ext cx="8686800" cy="483108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824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2000" dirty="0">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isha" panose="020B0502040204020203" pitchFamily="34" charset="-79"/>
                          <a:cs typeface="Gisha" panose="020B0502040204020203" pitchFamily="34" charset="-79"/>
                        </a:rPr>
                        <a:t>Unit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Gisha" panose="020B0502040204020203" pitchFamily="34" charset="-79"/>
                          <a:cs typeface="Gisha" panose="020B0502040204020203" pitchFamily="34" charset="-79"/>
                        </a:rPr>
                        <a:t>Analogy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398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Real Power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The number of Big</a:t>
                      </a:r>
                      <a:r>
                        <a:rPr lang="en-US" sz="2400" baseline="0" dirty="0">
                          <a:solidFill>
                            <a:srgbClr val="002060"/>
                          </a:solidFill>
                          <a:latin typeface="Gisha" panose="020B0502040204020203" pitchFamily="34" charset="-79"/>
                          <a:cs typeface="Gisha" panose="020B0502040204020203" pitchFamily="34" charset="-79"/>
                        </a:rPr>
                        <a:t> Macs you eat, per hour.</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295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Reactive Power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err="1">
                          <a:solidFill>
                            <a:srgbClr val="002060"/>
                          </a:solidFill>
                          <a:latin typeface="Gisha" panose="020B0502040204020203" pitchFamily="34" charset="-79"/>
                          <a:cs typeface="Gisha" panose="020B0502040204020203" pitchFamily="34" charset="-79"/>
                        </a:rPr>
                        <a:t>kVAr</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The number of Big Macs you return, per hour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solidFill>
                            <a:srgbClr val="002060"/>
                          </a:solidFill>
                          <a:latin typeface="Gisha" panose="020B0502040204020203" pitchFamily="34" charset="-79"/>
                          <a:cs typeface="Gisha" panose="020B0502040204020203" pitchFamily="34" charset="-79"/>
                        </a:rPr>
                        <a:t>Apparent Power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kVA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solidFill>
                            <a:srgbClr val="002060"/>
                          </a:solidFill>
                          <a:latin typeface="Gisha" panose="020B0502040204020203" pitchFamily="34" charset="-79"/>
                          <a:cs typeface="Gisha" panose="020B0502040204020203" pitchFamily="34" charset="-79"/>
                        </a:rPr>
                        <a:t>The number</a:t>
                      </a:r>
                      <a:r>
                        <a:rPr lang="en-US" sz="2400" baseline="0" dirty="0">
                          <a:solidFill>
                            <a:srgbClr val="002060"/>
                          </a:solidFill>
                          <a:latin typeface="Gisha" panose="020B0502040204020203" pitchFamily="34" charset="-79"/>
                          <a:cs typeface="Gisha" panose="020B0502040204020203" pitchFamily="34" charset="-79"/>
                        </a:rPr>
                        <a:t> of Big Macs you order from the counter, per hour. This includes Big Macs that you will eat and return.</a:t>
                      </a:r>
                      <a:endParaRPr lang="en-US" sz="2400" dirty="0">
                        <a:solidFill>
                          <a:srgbClr val="002060"/>
                        </a:solidFill>
                        <a:latin typeface="Gisha" panose="020B0502040204020203" pitchFamily="34" charset="-79"/>
                        <a:cs typeface="Gisha" panose="020B0502040204020203" pitchFamily="34" charset="-79"/>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441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A38D57E-197A-4B06-8B11-25D0F1310175}"/>
              </a:ext>
            </a:extLst>
          </p:cNvPr>
          <p:cNvSpPr>
            <a:spLocks noGrp="1"/>
          </p:cNvSpPr>
          <p:nvPr>
            <p:ph type="ftr" sz="quarter" idx="4294967295"/>
          </p:nvPr>
        </p:nvSpPr>
        <p:spPr/>
        <p:txBody>
          <a:bodyPr/>
          <a:lstStyle/>
          <a:p>
            <a:r>
              <a:rPr lang="en-MY" dirty="0"/>
              <a:t>www.iBright.com.my</a:t>
            </a:r>
          </a:p>
        </p:txBody>
      </p:sp>
      <p:sp>
        <p:nvSpPr>
          <p:cNvPr id="4" name="Title 1">
            <a:extLst>
              <a:ext uri="{FF2B5EF4-FFF2-40B4-BE49-F238E27FC236}">
                <a16:creationId xmlns:a16="http://schemas.microsoft.com/office/drawing/2014/main" id="{D93262E0-FCD5-4329-A665-17C2BCC00014}"/>
              </a:ext>
            </a:extLst>
          </p:cNvPr>
          <p:cNvSpPr txBox="1">
            <a:spLocks/>
          </p:cNvSpPr>
          <p:nvPr/>
        </p:nvSpPr>
        <p:spPr>
          <a:xfrm>
            <a:off x="251520" y="3140968"/>
            <a:ext cx="8712968" cy="1944216"/>
          </a:xfrm>
          <a:prstGeom prst="rect">
            <a:avLst/>
          </a:prstGeom>
        </p:spPr>
        <p:txBody>
          <a:bodyPr>
            <a:normAutofit fontScale="97500" lnSpcReduction="10000"/>
          </a:bodyPr>
          <a:lstStyle>
            <a:lvl1pPr algn="r" defTabSz="914400" rtl="0" eaLnBrk="1" latinLnBrk="0" hangingPunct="1">
              <a:lnSpc>
                <a:spcPct val="90000"/>
              </a:lnSpc>
              <a:spcBef>
                <a:spcPct val="0"/>
              </a:spcBef>
              <a:buNone/>
              <a:defRPr sz="3600" kern="1200">
                <a:solidFill>
                  <a:schemeClr val="accent2"/>
                </a:solidFill>
                <a:latin typeface="Gisha" panose="020B0502040204020203" pitchFamily="34" charset="-79"/>
                <a:ea typeface="+mj-ea"/>
                <a:cs typeface="Gisha" panose="020B0502040204020203" pitchFamily="34" charset="-79"/>
              </a:defRPr>
            </a:lvl1pPr>
          </a:lstStyle>
          <a:p>
            <a:pPr algn="ctr"/>
            <a:r>
              <a:rPr lang="en-MY" dirty="0">
                <a:effectLst>
                  <a:outerShdw blurRad="38100" dist="38100" dir="2700000" algn="tl">
                    <a:srgbClr val="000000">
                      <a:alpha val="43137"/>
                    </a:srgbClr>
                  </a:outerShdw>
                </a:effectLst>
              </a:rPr>
              <a:t>Thank You</a:t>
            </a:r>
          </a:p>
          <a:p>
            <a:pPr algn="ctr"/>
            <a:r>
              <a:rPr lang="en-MY" dirty="0">
                <a:effectLst>
                  <a:outerShdw blurRad="38100" dist="38100" dir="2700000" algn="tl">
                    <a:srgbClr val="000000">
                      <a:alpha val="43137"/>
                    </a:srgbClr>
                  </a:outerShdw>
                </a:effectLst>
              </a:rPr>
              <a:t>To Learn More on </a:t>
            </a:r>
            <a:r>
              <a:rPr lang="en-MY" dirty="0">
                <a:effectLst>
                  <a:outerShdw blurRad="38100" dist="38100" dir="2700000" algn="tl">
                    <a:srgbClr val="000000">
                      <a:alpha val="43137"/>
                    </a:srgbClr>
                  </a:outerShdw>
                </a:effectLst>
                <a:hlinkClick r:id="rId2"/>
              </a:rPr>
              <a:t>Maximum Demand</a:t>
            </a:r>
            <a:endParaRPr lang="en-MY" dirty="0">
              <a:effectLst>
                <a:outerShdw blurRad="38100" dist="38100" dir="2700000" algn="tl">
                  <a:srgbClr val="000000">
                    <a:alpha val="43137"/>
                  </a:srgbClr>
                </a:outerShdw>
              </a:effectLst>
            </a:endParaRPr>
          </a:p>
          <a:p>
            <a:pPr algn="ctr"/>
            <a:r>
              <a:rPr lang="en-MY" dirty="0">
                <a:effectLst>
                  <a:outerShdw blurRad="38100" dist="38100" dir="2700000" algn="tl">
                    <a:srgbClr val="000000">
                      <a:alpha val="43137"/>
                    </a:srgbClr>
                  </a:outerShdw>
                </a:effectLst>
              </a:rPr>
              <a:t>Visit our website</a:t>
            </a:r>
          </a:p>
          <a:p>
            <a:pPr algn="ctr"/>
            <a:r>
              <a:rPr lang="en-MY" dirty="0">
                <a:effectLst>
                  <a:outerShdw blurRad="38100" dist="38100" dir="2700000" algn="tl">
                    <a:srgbClr val="000000">
                      <a:alpha val="43137"/>
                    </a:srgbClr>
                  </a:outerShdw>
                </a:effectLst>
                <a:hlinkClick r:id="rId3"/>
              </a:rPr>
              <a:t>Ibright.com.my</a:t>
            </a:r>
            <a:endParaRPr lang="en-MY"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34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239-2C0F-4633-A7F3-5F06C5D326B9}"/>
              </a:ext>
            </a:extLst>
          </p:cNvPr>
          <p:cNvSpPr>
            <a:spLocks noGrp="1"/>
          </p:cNvSpPr>
          <p:nvPr>
            <p:ph type="title"/>
          </p:nvPr>
        </p:nvSpPr>
        <p:spPr/>
        <p:txBody>
          <a:bodyPr/>
          <a:lstStyle/>
          <a:p>
            <a:r>
              <a:rPr lang="en-MY" dirty="0"/>
              <a:t>Sample bills</a:t>
            </a:r>
          </a:p>
        </p:txBody>
      </p:sp>
      <p:sp>
        <p:nvSpPr>
          <p:cNvPr id="3" name="Footer Placeholder 2">
            <a:extLst>
              <a:ext uri="{FF2B5EF4-FFF2-40B4-BE49-F238E27FC236}">
                <a16:creationId xmlns:a16="http://schemas.microsoft.com/office/drawing/2014/main" id="{415E00B8-3469-44B0-9339-1762560A929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MY" sz="800" b="1" i="0" u="none" strike="noStrike" kern="1200" cap="none" spc="0" normalizeH="0" baseline="0" noProof="0">
                <a:ln>
                  <a:noFill/>
                </a:ln>
                <a:solidFill>
                  <a:prstClr val="white"/>
                </a:solidFill>
                <a:effectLst/>
                <a:uLnTx/>
                <a:uFillTx/>
                <a:latin typeface="Gisha" panose="020B0502040204020203" pitchFamily="34" charset="-79"/>
                <a:ea typeface="+mn-ea"/>
                <a:cs typeface="Gisha" panose="020B0502040204020203" pitchFamily="34" charset="-79"/>
              </a:rPr>
              <a:t>www.iBright.com.my</a:t>
            </a:r>
          </a:p>
        </p:txBody>
      </p:sp>
      <p:sp>
        <p:nvSpPr>
          <p:cNvPr id="16" name="TextBox 15">
            <a:extLst>
              <a:ext uri="{FF2B5EF4-FFF2-40B4-BE49-F238E27FC236}">
                <a16:creationId xmlns:a16="http://schemas.microsoft.com/office/drawing/2014/main" id="{E1798174-0E0E-4D3A-8F9C-EB991A2667AC}"/>
              </a:ext>
            </a:extLst>
          </p:cNvPr>
          <p:cNvSpPr txBox="1"/>
          <p:nvPr/>
        </p:nvSpPr>
        <p:spPr>
          <a:xfrm>
            <a:off x="0" y="842312"/>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B</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sp>
        <p:nvSpPr>
          <p:cNvPr id="20" name="TextBox 19">
            <a:extLst>
              <a:ext uri="{FF2B5EF4-FFF2-40B4-BE49-F238E27FC236}">
                <a16:creationId xmlns:a16="http://schemas.microsoft.com/office/drawing/2014/main" id="{11A2FA1A-155E-4598-AA95-04AF8AD6DEC2}"/>
              </a:ext>
            </a:extLst>
          </p:cNvPr>
          <p:cNvSpPr txBox="1"/>
          <p:nvPr/>
        </p:nvSpPr>
        <p:spPr>
          <a:xfrm>
            <a:off x="-9303" y="2810425"/>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C1</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sp>
        <p:nvSpPr>
          <p:cNvPr id="22" name="TextBox 21">
            <a:extLst>
              <a:ext uri="{FF2B5EF4-FFF2-40B4-BE49-F238E27FC236}">
                <a16:creationId xmlns:a16="http://schemas.microsoft.com/office/drawing/2014/main" id="{1C83446C-D59F-487A-A597-C7347640A3D0}"/>
              </a:ext>
            </a:extLst>
          </p:cNvPr>
          <p:cNvSpPr txBox="1"/>
          <p:nvPr/>
        </p:nvSpPr>
        <p:spPr>
          <a:xfrm>
            <a:off x="6883" y="4702206"/>
            <a:ext cx="9162606" cy="523220"/>
          </a:xfrm>
          <a:prstGeom prst="rect">
            <a:avLst/>
          </a:prstGeom>
          <a:noFill/>
        </p:spPr>
        <p:txBody>
          <a:bodyPr wrap="square" lIns="91435" tIns="45718" rIns="91435" bIns="45718">
            <a:spAutoFit/>
          </a:bodyPr>
          <a:lstStyle>
            <a:defPPr>
              <a:defRPr lang="en-US"/>
            </a:defPPr>
            <a:lvl1pPr fontAlgn="auto">
              <a:spcBef>
                <a:spcPts val="0"/>
              </a:spcBef>
              <a:spcAft>
                <a:spcPts val="0"/>
              </a:spcAft>
              <a:defRPr sz="2800" b="1" spc="300">
                <a:solidFill>
                  <a:schemeClr val="accent1">
                    <a:lumMod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Tariff E2</a:t>
            </a:r>
            <a:endParaRPr kumimoji="0" lang="en-MY" sz="28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endParaRPr>
          </a:p>
        </p:txBody>
      </p:sp>
      <p:pic>
        <p:nvPicPr>
          <p:cNvPr id="5" name="Picture 4" descr="A picture containing table&#10;&#10;Description automatically generated">
            <a:extLst>
              <a:ext uri="{FF2B5EF4-FFF2-40B4-BE49-F238E27FC236}">
                <a16:creationId xmlns:a16="http://schemas.microsoft.com/office/drawing/2014/main" id="{8E495B85-2EFB-41D1-9019-F7DA44709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0" y="5182520"/>
            <a:ext cx="7588160" cy="1272462"/>
          </a:xfrm>
          <a:prstGeom prst="rect">
            <a:avLst/>
          </a:prstGeom>
          <a:ln>
            <a:solidFill>
              <a:schemeClr val="tx2">
                <a:lumMod val="50000"/>
                <a:lumOff val="50000"/>
              </a:schemeClr>
            </a:solidFill>
          </a:ln>
        </p:spPr>
      </p:pic>
      <p:pic>
        <p:nvPicPr>
          <p:cNvPr id="7" name="Picture 6" descr="A screenshot of a cell phone&#10;&#10;Description automatically generated">
            <a:extLst>
              <a:ext uri="{FF2B5EF4-FFF2-40B4-BE49-F238E27FC236}">
                <a16:creationId xmlns:a16="http://schemas.microsoft.com/office/drawing/2014/main" id="{C233C91A-E1E4-412A-B428-6384F074D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20" y="3310191"/>
            <a:ext cx="7588160" cy="1358730"/>
          </a:xfrm>
          <a:prstGeom prst="rect">
            <a:avLst/>
          </a:prstGeom>
          <a:ln>
            <a:solidFill>
              <a:srgbClr val="4F81BD"/>
            </a:solidFill>
          </a:ln>
        </p:spPr>
      </p:pic>
      <p:pic>
        <p:nvPicPr>
          <p:cNvPr id="9" name="Picture 8" descr="A screenshot of a cell phone&#10;&#10;Description automatically generated">
            <a:extLst>
              <a:ext uri="{FF2B5EF4-FFF2-40B4-BE49-F238E27FC236}">
                <a16:creationId xmlns:a16="http://schemas.microsoft.com/office/drawing/2014/main" id="{343973A3-3133-44DB-9F9F-6AEE4E2F9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064" y="1317564"/>
            <a:ext cx="7588160" cy="1416529"/>
          </a:xfrm>
          <a:prstGeom prst="rect">
            <a:avLst/>
          </a:prstGeom>
          <a:ln>
            <a:solidFill>
              <a:srgbClr val="4F81BD"/>
            </a:solidFill>
          </a:ln>
        </p:spPr>
      </p:pic>
    </p:spTree>
    <p:extLst>
      <p:ext uri="{BB962C8B-B14F-4D97-AF65-F5344CB8AC3E}">
        <p14:creationId xmlns:p14="http://schemas.microsoft.com/office/powerpoint/2010/main" val="399112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8A0F6-AC09-45D9-B172-21A675C52D88}"/>
              </a:ext>
            </a:extLst>
          </p:cNvPr>
          <p:cNvSpPr>
            <a:spLocks noGrp="1"/>
          </p:cNvSpPr>
          <p:nvPr>
            <p:ph type="title"/>
          </p:nvPr>
        </p:nvSpPr>
        <p:spPr/>
        <p:txBody>
          <a:bodyPr/>
          <a:lstStyle/>
          <a:p>
            <a:r>
              <a:rPr lang="en-MY" dirty="0"/>
              <a:t>Big Mac</a:t>
            </a:r>
          </a:p>
        </p:txBody>
      </p:sp>
      <p:pic>
        <p:nvPicPr>
          <p:cNvPr id="13" name="Content Placeholder 12" descr="A sandwich on a plate&#10;&#10;Description automatically generated">
            <a:extLst>
              <a:ext uri="{FF2B5EF4-FFF2-40B4-BE49-F238E27FC236}">
                <a16:creationId xmlns:a16="http://schemas.microsoft.com/office/drawing/2014/main" id="{13033E0B-FC61-4B6D-B529-FB8BD9BFE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2276871"/>
            <a:ext cx="4185476" cy="2829185"/>
          </a:xfrm>
        </p:spPr>
      </p:pic>
      <p:sp>
        <p:nvSpPr>
          <p:cNvPr id="10" name="Text Placeholder 9">
            <a:extLst>
              <a:ext uri="{FF2B5EF4-FFF2-40B4-BE49-F238E27FC236}">
                <a16:creationId xmlns:a16="http://schemas.microsoft.com/office/drawing/2014/main" id="{31434A05-2EAA-48DA-A841-6FF3F8B3D62E}"/>
              </a:ext>
            </a:extLst>
          </p:cNvPr>
          <p:cNvSpPr>
            <a:spLocks noGrp="1"/>
          </p:cNvSpPr>
          <p:nvPr>
            <p:ph type="body" sz="half" idx="2"/>
          </p:nvPr>
        </p:nvSpPr>
        <p:spPr>
          <a:xfrm>
            <a:off x="0" y="1757634"/>
            <a:ext cx="3131840" cy="3867660"/>
          </a:xfrm>
        </p:spPr>
        <p:txBody>
          <a:bodyPr>
            <a:normAutofit/>
          </a:bodyPr>
          <a:lstStyle/>
          <a:p>
            <a:pPr marL="285750" indent="-285750">
              <a:lnSpc>
                <a:spcPct val="120000"/>
              </a:lnSpc>
              <a:buFont typeface="Arial" panose="020B0604020202020204" pitchFamily="34" charset="0"/>
              <a:buChar char="•"/>
            </a:pPr>
            <a:r>
              <a:rPr lang="en-MY" sz="1800" dirty="0"/>
              <a:t>Each Big Mac has 538kcal (calories) as </a:t>
            </a:r>
            <a:r>
              <a:rPr lang="en-MY" sz="1800" dirty="0">
                <a:solidFill>
                  <a:srgbClr val="FF0000"/>
                </a:solidFill>
              </a:rPr>
              <a:t>ENERGY</a:t>
            </a:r>
            <a:endParaRPr lang="en-MY" sz="1800" dirty="0"/>
          </a:p>
          <a:p>
            <a:pPr marL="285750" indent="-285750">
              <a:lnSpc>
                <a:spcPct val="120000"/>
              </a:lnSpc>
              <a:buFont typeface="Arial" panose="020B0604020202020204" pitchFamily="34" charset="0"/>
              <a:buChar char="•"/>
            </a:pPr>
            <a:r>
              <a:rPr lang="en-MY" sz="1800" dirty="0"/>
              <a:t>Lets </a:t>
            </a:r>
            <a:r>
              <a:rPr lang="en-MY" sz="1800" dirty="0">
                <a:solidFill>
                  <a:schemeClr val="bg2">
                    <a:lumMod val="75000"/>
                  </a:schemeClr>
                </a:solidFill>
              </a:rPr>
              <a:t>assume</a:t>
            </a:r>
            <a:r>
              <a:rPr lang="en-MY" sz="1800" dirty="0"/>
              <a:t> this is equivalent to 1kWh of </a:t>
            </a:r>
            <a:r>
              <a:rPr lang="en-MY" sz="1800" dirty="0">
                <a:solidFill>
                  <a:schemeClr val="accent1"/>
                </a:solidFill>
              </a:rPr>
              <a:t>ENERGY</a:t>
            </a:r>
          </a:p>
          <a:p>
            <a:pPr marL="285750" indent="-285750">
              <a:lnSpc>
                <a:spcPct val="120000"/>
              </a:lnSpc>
              <a:buFont typeface="Arial" panose="020B0604020202020204" pitchFamily="34" charset="0"/>
              <a:buChar char="•"/>
            </a:pPr>
            <a:endParaRPr lang="en-MY" sz="1800" dirty="0">
              <a:solidFill>
                <a:schemeClr val="accent1"/>
              </a:solidFill>
            </a:endParaRPr>
          </a:p>
          <a:p>
            <a:pPr marL="285750" indent="-285750">
              <a:lnSpc>
                <a:spcPct val="150000"/>
              </a:lnSpc>
              <a:buFont typeface="Arial" panose="020B0604020202020204" pitchFamily="34" charset="0"/>
              <a:buChar char="•"/>
            </a:pPr>
            <a:r>
              <a:rPr lang="en-MY" sz="1300" dirty="0"/>
              <a:t>In reality, 538kcal is equivalent to 0.625kWh</a:t>
            </a:r>
          </a:p>
        </p:txBody>
      </p:sp>
      <p:sp>
        <p:nvSpPr>
          <p:cNvPr id="3" name="Footer Placeholder 2">
            <a:extLst>
              <a:ext uri="{FF2B5EF4-FFF2-40B4-BE49-F238E27FC236}">
                <a16:creationId xmlns:a16="http://schemas.microsoft.com/office/drawing/2014/main" id="{D28B7774-0790-49DF-94BD-8F7E5926A383}"/>
              </a:ext>
            </a:extLst>
          </p:cNvPr>
          <p:cNvSpPr>
            <a:spLocks noGrp="1"/>
          </p:cNvSpPr>
          <p:nvPr>
            <p:ph type="ftr" sz="quarter" idx="11"/>
          </p:nvPr>
        </p:nvSpPr>
        <p:spPr/>
        <p:txBody>
          <a:bodyPr/>
          <a:lstStyle/>
          <a:p>
            <a:r>
              <a:rPr lang="en-MY"/>
              <a:t>www.iBright.com.my</a:t>
            </a:r>
          </a:p>
        </p:txBody>
      </p:sp>
    </p:spTree>
    <p:extLst>
      <p:ext uri="{BB962C8B-B14F-4D97-AF65-F5344CB8AC3E}">
        <p14:creationId xmlns:p14="http://schemas.microsoft.com/office/powerpoint/2010/main" val="374843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51561-1083-4ED2-8B4C-079B59A02439}"/>
              </a:ext>
            </a:extLst>
          </p:cNvPr>
          <p:cNvSpPr>
            <a:spLocks noGrp="1"/>
          </p:cNvSpPr>
          <p:nvPr>
            <p:ph type="title"/>
          </p:nvPr>
        </p:nvSpPr>
        <p:spPr/>
        <p:txBody>
          <a:bodyPr/>
          <a:lstStyle/>
          <a:p>
            <a:r>
              <a:rPr lang="en-MY" dirty="0"/>
              <a:t>kWh</a:t>
            </a:r>
          </a:p>
        </p:txBody>
      </p:sp>
      <p:sp>
        <p:nvSpPr>
          <p:cNvPr id="6" name="Text Placeholder 5">
            <a:extLst>
              <a:ext uri="{FF2B5EF4-FFF2-40B4-BE49-F238E27FC236}">
                <a16:creationId xmlns:a16="http://schemas.microsoft.com/office/drawing/2014/main" id="{C019C408-7819-439E-900E-EBA42A50E375}"/>
              </a:ext>
            </a:extLst>
          </p:cNvPr>
          <p:cNvSpPr>
            <a:spLocks noGrp="1"/>
          </p:cNvSpPr>
          <p:nvPr>
            <p:ph type="body" sz="half" idx="2"/>
          </p:nvPr>
        </p:nvSpPr>
        <p:spPr>
          <a:xfrm>
            <a:off x="2687006" y="5296586"/>
            <a:ext cx="4007967" cy="1142283"/>
          </a:xfrm>
        </p:spPr>
        <p:txBody>
          <a:bodyPr>
            <a:noAutofit/>
          </a:bodyPr>
          <a:lstStyle/>
          <a:p>
            <a:pPr algn="ctr"/>
            <a:r>
              <a:rPr lang="en-MY" sz="1400" dirty="0"/>
              <a:t>Imagine: RM 7.95 for 538kcal of energy</a:t>
            </a:r>
          </a:p>
        </p:txBody>
      </p:sp>
      <p:sp>
        <p:nvSpPr>
          <p:cNvPr id="3" name="Footer Placeholder 2">
            <a:extLst>
              <a:ext uri="{FF2B5EF4-FFF2-40B4-BE49-F238E27FC236}">
                <a16:creationId xmlns:a16="http://schemas.microsoft.com/office/drawing/2014/main" id="{397D68F4-3C64-4FBE-B84A-73A316DE2787}"/>
              </a:ext>
            </a:extLst>
          </p:cNvPr>
          <p:cNvSpPr>
            <a:spLocks noGrp="1"/>
          </p:cNvSpPr>
          <p:nvPr>
            <p:ph type="ftr" sz="quarter" idx="11"/>
          </p:nvPr>
        </p:nvSpPr>
        <p:spPr/>
        <p:txBody>
          <a:bodyPr/>
          <a:lstStyle/>
          <a:p>
            <a:r>
              <a:rPr lang="en-MY"/>
              <a:t>www.iBright.com.my</a:t>
            </a:r>
          </a:p>
        </p:txBody>
      </p:sp>
      <p:pic>
        <p:nvPicPr>
          <p:cNvPr id="11" name="Content Placeholder 10" descr="A picture containing drawing&#10;&#10;Description automatically generated">
            <a:extLst>
              <a:ext uri="{FF2B5EF4-FFF2-40B4-BE49-F238E27FC236}">
                <a16:creationId xmlns:a16="http://schemas.microsoft.com/office/drawing/2014/main" id="{F95637D4-E9DB-4E73-BA4E-908F5942669A}"/>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55947" y="953102"/>
            <a:ext cx="1619250" cy="1619250"/>
          </a:xfrm>
        </p:spPr>
      </p:pic>
      <p:pic>
        <p:nvPicPr>
          <p:cNvPr id="13" name="Picture 12" descr="A close up of a sign&#10;&#10;Description automatically generated">
            <a:extLst>
              <a:ext uri="{FF2B5EF4-FFF2-40B4-BE49-F238E27FC236}">
                <a16:creationId xmlns:a16="http://schemas.microsoft.com/office/drawing/2014/main" id="{94740964-AD19-4469-9F84-1C06FB363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60" y="3438526"/>
            <a:ext cx="2066925" cy="1733550"/>
          </a:xfrm>
          <a:prstGeom prst="rect">
            <a:avLst/>
          </a:prstGeom>
        </p:spPr>
      </p:pic>
      <p:pic>
        <p:nvPicPr>
          <p:cNvPr id="21" name="Picture Placeholder 20" descr="A close up of a sandwich sitting on top of a table&#10;&#10;Description automatically generated">
            <a:extLst>
              <a:ext uri="{FF2B5EF4-FFF2-40B4-BE49-F238E27FC236}">
                <a16:creationId xmlns:a16="http://schemas.microsoft.com/office/drawing/2014/main" id="{40DC5FE3-0F29-4F9E-98A4-159B2070D94E}"/>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21950" b="21950"/>
          <a:stretch>
            <a:fillRect/>
          </a:stretch>
        </p:blipFill>
        <p:spPr>
          <a:xfrm>
            <a:off x="2309688" y="3358662"/>
            <a:ext cx="5142632" cy="1859898"/>
          </a:xfrm>
        </p:spPr>
      </p:pic>
      <p:pic>
        <p:nvPicPr>
          <p:cNvPr id="24" name="Picture 23">
            <a:extLst>
              <a:ext uri="{FF2B5EF4-FFF2-40B4-BE49-F238E27FC236}">
                <a16:creationId xmlns:a16="http://schemas.microsoft.com/office/drawing/2014/main" id="{04D713E9-6A57-47A4-8161-FC1706780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406" y="1004050"/>
            <a:ext cx="4621169" cy="438950"/>
          </a:xfrm>
          <a:prstGeom prst="rect">
            <a:avLst/>
          </a:prstGeom>
        </p:spPr>
      </p:pic>
      <p:pic>
        <p:nvPicPr>
          <p:cNvPr id="25" name="Picture 24">
            <a:extLst>
              <a:ext uri="{FF2B5EF4-FFF2-40B4-BE49-F238E27FC236}">
                <a16:creationId xmlns:a16="http://schemas.microsoft.com/office/drawing/2014/main" id="{7A06BAE5-D9E8-470C-AE1E-74F16D8AE2AA}"/>
              </a:ext>
            </a:extLst>
          </p:cNvPr>
          <p:cNvPicPr>
            <a:picLocks noChangeAspect="1"/>
          </p:cNvPicPr>
          <p:nvPr/>
        </p:nvPicPr>
        <p:blipFill>
          <a:blip r:embed="rId6"/>
          <a:stretch>
            <a:fillRect/>
          </a:stretch>
        </p:blipFill>
        <p:spPr>
          <a:xfrm>
            <a:off x="6314422" y="1184122"/>
            <a:ext cx="725487" cy="274344"/>
          </a:xfrm>
          <a:prstGeom prst="rect">
            <a:avLst/>
          </a:prstGeom>
        </p:spPr>
      </p:pic>
      <p:sp>
        <p:nvSpPr>
          <p:cNvPr id="26" name="Rectangle 25">
            <a:extLst>
              <a:ext uri="{FF2B5EF4-FFF2-40B4-BE49-F238E27FC236}">
                <a16:creationId xmlns:a16="http://schemas.microsoft.com/office/drawing/2014/main" id="{493BA38B-4365-4D70-8CD5-24E27FD3D973}"/>
              </a:ext>
            </a:extLst>
          </p:cNvPr>
          <p:cNvSpPr/>
          <p:nvPr/>
        </p:nvSpPr>
        <p:spPr>
          <a:xfrm>
            <a:off x="4392792" y="1214791"/>
            <a:ext cx="1905000" cy="227142"/>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44D0FA5-8E48-4275-B6EB-F600B1ECF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9924" y="1472626"/>
            <a:ext cx="4651651" cy="445047"/>
          </a:xfrm>
          <a:prstGeom prst="rect">
            <a:avLst/>
          </a:prstGeom>
        </p:spPr>
      </p:pic>
      <p:sp>
        <p:nvSpPr>
          <p:cNvPr id="29" name="Rectangle 28">
            <a:extLst>
              <a:ext uri="{FF2B5EF4-FFF2-40B4-BE49-F238E27FC236}">
                <a16:creationId xmlns:a16="http://schemas.microsoft.com/office/drawing/2014/main" id="{D2F51663-16CD-4466-BB67-972B74E71551}"/>
              </a:ext>
            </a:extLst>
          </p:cNvPr>
          <p:cNvSpPr/>
          <p:nvPr/>
        </p:nvSpPr>
        <p:spPr>
          <a:xfrm>
            <a:off x="4310874" y="1653767"/>
            <a:ext cx="2729035" cy="253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ular Callout 7">
            <a:extLst>
              <a:ext uri="{FF2B5EF4-FFF2-40B4-BE49-F238E27FC236}">
                <a16:creationId xmlns:a16="http://schemas.microsoft.com/office/drawing/2014/main" id="{B3C13B88-52E5-43E8-B56C-62014BF4A113}"/>
              </a:ext>
            </a:extLst>
          </p:cNvPr>
          <p:cNvSpPr/>
          <p:nvPr/>
        </p:nvSpPr>
        <p:spPr>
          <a:xfrm>
            <a:off x="3543300" y="2159022"/>
            <a:ext cx="2057400" cy="723900"/>
          </a:xfrm>
          <a:prstGeom prst="wedgeRoundRectCallout">
            <a:avLst>
              <a:gd name="adj1" fmla="val -504"/>
              <a:gd name="adj2" fmla="val -789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solidFill>
                  <a:srgbClr val="002060"/>
                </a:solidFill>
                <a:latin typeface="Gisha" panose="020B0502040204020203" pitchFamily="34" charset="-79"/>
                <a:cs typeface="Gisha" panose="020B0502040204020203" pitchFamily="34" charset="-79"/>
              </a:rPr>
              <a:t>Reading on Meter: </a:t>
            </a:r>
          </a:p>
          <a:p>
            <a:pPr algn="ctr"/>
            <a:r>
              <a:rPr lang="en-US" sz="1400" dirty="0">
                <a:solidFill>
                  <a:srgbClr val="002060"/>
                </a:solidFill>
                <a:latin typeface="Gisha" panose="020B0502040204020203" pitchFamily="34" charset="-79"/>
                <a:cs typeface="Gisha" panose="020B0502040204020203" pitchFamily="34" charset="-79"/>
              </a:rPr>
              <a:t>2454834 - 2439368 = 15466</a:t>
            </a:r>
          </a:p>
        </p:txBody>
      </p:sp>
      <p:sp>
        <p:nvSpPr>
          <p:cNvPr id="15" name="TextBox 14">
            <a:extLst>
              <a:ext uri="{FF2B5EF4-FFF2-40B4-BE49-F238E27FC236}">
                <a16:creationId xmlns:a16="http://schemas.microsoft.com/office/drawing/2014/main" id="{4E82F8D8-EC40-4E96-86F6-E5ACB4A33D65}"/>
              </a:ext>
            </a:extLst>
          </p:cNvPr>
          <p:cNvSpPr txBox="1"/>
          <p:nvPr/>
        </p:nvSpPr>
        <p:spPr>
          <a:xfrm>
            <a:off x="7286194" y="1649022"/>
            <a:ext cx="1600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Pay for the </a:t>
            </a:r>
            <a:r>
              <a:rPr lang="en-US" b="1" dirty="0">
                <a:solidFill>
                  <a:srgbClr val="002060"/>
                </a:solidFill>
                <a:latin typeface="Gisha" panose="020B0502040204020203" pitchFamily="34" charset="-79"/>
                <a:cs typeface="Gisha" panose="020B0502040204020203" pitchFamily="34" charset="-79"/>
              </a:rPr>
              <a:t>amount of energy </a:t>
            </a:r>
            <a:r>
              <a:rPr lang="en-US" dirty="0">
                <a:solidFill>
                  <a:srgbClr val="002060"/>
                </a:solidFill>
                <a:latin typeface="Gisha" panose="020B0502040204020203" pitchFamily="34" charset="-79"/>
                <a:cs typeface="Gisha" panose="020B0502040204020203" pitchFamily="34" charset="-79"/>
              </a:rPr>
              <a:t>used</a:t>
            </a:r>
          </a:p>
        </p:txBody>
      </p:sp>
      <p:sp>
        <p:nvSpPr>
          <p:cNvPr id="16" name="TextBox 15">
            <a:extLst>
              <a:ext uri="{FF2B5EF4-FFF2-40B4-BE49-F238E27FC236}">
                <a16:creationId xmlns:a16="http://schemas.microsoft.com/office/drawing/2014/main" id="{641E3B56-FBB2-42EB-AB24-9ABBB5145731}"/>
              </a:ext>
            </a:extLst>
          </p:cNvPr>
          <p:cNvSpPr txBox="1"/>
          <p:nvPr/>
        </p:nvSpPr>
        <p:spPr>
          <a:xfrm>
            <a:off x="7468323" y="3848429"/>
            <a:ext cx="1600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solidFill>
                  <a:srgbClr val="002060"/>
                </a:solidFill>
                <a:latin typeface="Gisha" panose="020B0502040204020203" pitchFamily="34" charset="-79"/>
                <a:cs typeface="Gisha" panose="020B0502040204020203" pitchFamily="34" charset="-79"/>
              </a:rPr>
              <a:t>Pay for the </a:t>
            </a:r>
            <a:r>
              <a:rPr lang="en-US" b="1" dirty="0">
                <a:solidFill>
                  <a:srgbClr val="002060"/>
                </a:solidFill>
                <a:latin typeface="Gisha" panose="020B0502040204020203" pitchFamily="34" charset="-79"/>
                <a:cs typeface="Gisha" panose="020B0502040204020203" pitchFamily="34" charset="-79"/>
              </a:rPr>
              <a:t>your BIG MAC</a:t>
            </a:r>
            <a:endParaRPr lang="en-US" dirty="0">
              <a:solidFill>
                <a:srgbClr val="002060"/>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59852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AA544-FB0D-4801-9FBF-6CCA989522F4}"/>
              </a:ext>
            </a:extLst>
          </p:cNvPr>
          <p:cNvSpPr>
            <a:spLocks noGrp="1"/>
          </p:cNvSpPr>
          <p:nvPr>
            <p:ph type="title"/>
          </p:nvPr>
        </p:nvSpPr>
        <p:spPr/>
        <p:txBody>
          <a:bodyPr/>
          <a:lstStyle/>
          <a:p>
            <a:r>
              <a:rPr lang="en-MY" dirty="0"/>
              <a:t>Peak and off peak</a:t>
            </a:r>
          </a:p>
        </p:txBody>
      </p:sp>
      <p:sp>
        <p:nvSpPr>
          <p:cNvPr id="5" name="Text Placeholder 4">
            <a:extLst>
              <a:ext uri="{FF2B5EF4-FFF2-40B4-BE49-F238E27FC236}">
                <a16:creationId xmlns:a16="http://schemas.microsoft.com/office/drawing/2014/main" id="{EEFABFDA-54FF-48A9-8936-BF7DF16B9E8D}"/>
              </a:ext>
            </a:extLst>
          </p:cNvPr>
          <p:cNvSpPr>
            <a:spLocks noGrp="1"/>
          </p:cNvSpPr>
          <p:nvPr>
            <p:ph type="body" idx="1"/>
          </p:nvPr>
        </p:nvSpPr>
        <p:spPr>
          <a:xfrm>
            <a:off x="658290" y="2435642"/>
            <a:ext cx="3868340" cy="1272319"/>
          </a:xfrm>
        </p:spPr>
        <p:txBody>
          <a:bodyPr>
            <a:normAutofit fontScale="92500" lnSpcReduction="10000"/>
          </a:bodyPr>
          <a:lstStyle/>
          <a:p>
            <a:r>
              <a:rPr lang="en-MY" dirty="0"/>
              <a:t>PEAK</a:t>
            </a:r>
          </a:p>
        </p:txBody>
      </p:sp>
      <p:pic>
        <p:nvPicPr>
          <p:cNvPr id="10" name="Content Placeholder 9" descr="A group of people sitting in front of a crowd&#10;&#10;Description automatically generated">
            <a:extLst>
              <a:ext uri="{FF2B5EF4-FFF2-40B4-BE49-F238E27FC236}">
                <a16:creationId xmlns:a16="http://schemas.microsoft.com/office/drawing/2014/main" id="{BEE416E7-8415-4844-A543-B3C45C1A82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074" y="3688393"/>
            <a:ext cx="3868737" cy="2612013"/>
          </a:xfrm>
        </p:spPr>
      </p:pic>
      <p:sp>
        <p:nvSpPr>
          <p:cNvPr id="7" name="Text Placeholder 6">
            <a:extLst>
              <a:ext uri="{FF2B5EF4-FFF2-40B4-BE49-F238E27FC236}">
                <a16:creationId xmlns:a16="http://schemas.microsoft.com/office/drawing/2014/main" id="{8C7A42E7-98D5-46C8-A108-A7749016337E}"/>
              </a:ext>
            </a:extLst>
          </p:cNvPr>
          <p:cNvSpPr>
            <a:spLocks noGrp="1"/>
          </p:cNvSpPr>
          <p:nvPr>
            <p:ph type="body" sz="quarter" idx="3"/>
          </p:nvPr>
        </p:nvSpPr>
        <p:spPr>
          <a:xfrm>
            <a:off x="4659981" y="2455209"/>
            <a:ext cx="3887391" cy="1272319"/>
          </a:xfrm>
        </p:spPr>
        <p:txBody>
          <a:bodyPr>
            <a:normAutofit fontScale="92500" lnSpcReduction="10000"/>
          </a:bodyPr>
          <a:lstStyle/>
          <a:p>
            <a:r>
              <a:rPr lang="en-MY" dirty="0"/>
              <a:t>OFF-PEAK</a:t>
            </a:r>
          </a:p>
        </p:txBody>
      </p:sp>
      <p:pic>
        <p:nvPicPr>
          <p:cNvPr id="12" name="Content Placeholder 11" descr="A sign on the side of a building&#10;&#10;Description automatically generated">
            <a:extLst>
              <a:ext uri="{FF2B5EF4-FFF2-40B4-BE49-F238E27FC236}">
                <a16:creationId xmlns:a16="http://schemas.microsoft.com/office/drawing/2014/main" id="{D531DC51-412C-4F5B-A2A0-56E6F7E4634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59981" y="3727529"/>
            <a:ext cx="3887788" cy="2572877"/>
          </a:xfrm>
        </p:spPr>
      </p:pic>
      <p:sp>
        <p:nvSpPr>
          <p:cNvPr id="3" name="Footer Placeholder 2">
            <a:extLst>
              <a:ext uri="{FF2B5EF4-FFF2-40B4-BE49-F238E27FC236}">
                <a16:creationId xmlns:a16="http://schemas.microsoft.com/office/drawing/2014/main" id="{F446375F-AAAC-4A77-8815-FB03509EEAFB}"/>
              </a:ext>
            </a:extLst>
          </p:cNvPr>
          <p:cNvSpPr>
            <a:spLocks noGrp="1"/>
          </p:cNvSpPr>
          <p:nvPr>
            <p:ph type="ftr" sz="quarter" idx="11"/>
          </p:nvPr>
        </p:nvSpPr>
        <p:spPr/>
        <p:txBody>
          <a:bodyPr/>
          <a:lstStyle/>
          <a:p>
            <a:r>
              <a:rPr lang="en-MY"/>
              <a:t>www.iBright.com.my</a:t>
            </a:r>
          </a:p>
        </p:txBody>
      </p:sp>
      <p:pic>
        <p:nvPicPr>
          <p:cNvPr id="14" name="Picture 13" descr="A close up of a sign&#10;&#10;Description automatically generated">
            <a:extLst>
              <a:ext uri="{FF2B5EF4-FFF2-40B4-BE49-F238E27FC236}">
                <a16:creationId xmlns:a16="http://schemas.microsoft.com/office/drawing/2014/main" id="{2D91DF2B-2D89-4B1B-A600-DA01EEC54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905" y="909494"/>
            <a:ext cx="1742190" cy="1461192"/>
          </a:xfrm>
          <a:prstGeom prst="rect">
            <a:avLst/>
          </a:prstGeom>
        </p:spPr>
      </p:pic>
    </p:spTree>
    <p:extLst>
      <p:ext uri="{BB962C8B-B14F-4D97-AF65-F5344CB8AC3E}">
        <p14:creationId xmlns:p14="http://schemas.microsoft.com/office/powerpoint/2010/main" val="209711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AE08F19-772B-43AB-97DB-C2A3C8AFA4A4}"/>
              </a:ext>
            </a:extLst>
          </p:cNvPr>
          <p:cNvSpPr>
            <a:spLocks noGrp="1"/>
          </p:cNvSpPr>
          <p:nvPr>
            <p:ph type="title"/>
          </p:nvPr>
        </p:nvSpPr>
        <p:spPr/>
        <p:txBody>
          <a:bodyPr/>
          <a:lstStyle/>
          <a:p>
            <a:r>
              <a:rPr lang="en-MY" dirty="0"/>
              <a:t>Peak and Off Peak</a:t>
            </a:r>
          </a:p>
        </p:txBody>
      </p:sp>
      <p:sp>
        <p:nvSpPr>
          <p:cNvPr id="14" name="Text Placeholder 13">
            <a:extLst>
              <a:ext uri="{FF2B5EF4-FFF2-40B4-BE49-F238E27FC236}">
                <a16:creationId xmlns:a16="http://schemas.microsoft.com/office/drawing/2014/main" id="{F3139AA0-0BA3-48B2-8226-0E769D6B3C62}"/>
              </a:ext>
            </a:extLst>
          </p:cNvPr>
          <p:cNvSpPr>
            <a:spLocks noGrp="1"/>
          </p:cNvSpPr>
          <p:nvPr>
            <p:ph type="body" sz="half" idx="2"/>
          </p:nvPr>
        </p:nvSpPr>
        <p:spPr>
          <a:xfrm>
            <a:off x="953852" y="3140968"/>
            <a:ext cx="7236296" cy="3338764"/>
          </a:xfrm>
        </p:spPr>
        <p:txBody>
          <a:bodyPr>
            <a:normAutofit fontScale="70000" lnSpcReduction="20000"/>
          </a:bodyPr>
          <a:lstStyle/>
          <a:p>
            <a:pPr algn="ctr"/>
            <a:r>
              <a:rPr lang="en-MY" sz="2900" dirty="0">
                <a:solidFill>
                  <a:schemeClr val="bg2"/>
                </a:solidFill>
              </a:rPr>
              <a:t>Peak hours:</a:t>
            </a:r>
          </a:p>
          <a:p>
            <a:pPr algn="ctr"/>
            <a:r>
              <a:rPr lang="en-MY" sz="2300" dirty="0"/>
              <a:t>0800hrs till 2200hrs</a:t>
            </a:r>
          </a:p>
          <a:p>
            <a:pPr algn="ctr"/>
            <a:r>
              <a:rPr lang="en-MY" sz="2900" dirty="0">
                <a:solidFill>
                  <a:schemeClr val="bg2"/>
                </a:solidFill>
              </a:rPr>
              <a:t>Off-Peak hours:</a:t>
            </a:r>
          </a:p>
          <a:p>
            <a:pPr algn="ctr"/>
            <a:r>
              <a:rPr lang="en-MY" sz="2300" dirty="0"/>
              <a:t>0000 hrs till 0800 hrs</a:t>
            </a:r>
          </a:p>
          <a:p>
            <a:pPr algn="ctr"/>
            <a:r>
              <a:rPr lang="en-MY" sz="2300" dirty="0"/>
              <a:t>2200 hrs till 0000 hrs</a:t>
            </a:r>
          </a:p>
          <a:p>
            <a:pPr algn="ctr"/>
            <a:endParaRPr lang="en-MY" sz="2400" dirty="0"/>
          </a:p>
        </p:txBody>
      </p:sp>
      <p:sp>
        <p:nvSpPr>
          <p:cNvPr id="7" name="Footer Placeholder 6">
            <a:extLst>
              <a:ext uri="{FF2B5EF4-FFF2-40B4-BE49-F238E27FC236}">
                <a16:creationId xmlns:a16="http://schemas.microsoft.com/office/drawing/2014/main" id="{86BF49B7-2B6D-4CC6-8D93-4A71C1DA0506}"/>
              </a:ext>
            </a:extLst>
          </p:cNvPr>
          <p:cNvSpPr>
            <a:spLocks noGrp="1"/>
          </p:cNvSpPr>
          <p:nvPr>
            <p:ph type="ftr" sz="quarter" idx="11"/>
          </p:nvPr>
        </p:nvSpPr>
        <p:spPr/>
        <p:txBody>
          <a:bodyPr/>
          <a:lstStyle/>
          <a:p>
            <a:r>
              <a:rPr lang="en-MY"/>
              <a:t>www.iBright.com.my</a:t>
            </a:r>
          </a:p>
        </p:txBody>
      </p:sp>
      <p:pic>
        <p:nvPicPr>
          <p:cNvPr id="17" name="Content Placeholder 16" descr="A picture containing drawing&#10;&#10;Description automatically generated">
            <a:extLst>
              <a:ext uri="{FF2B5EF4-FFF2-40B4-BE49-F238E27FC236}">
                <a16:creationId xmlns:a16="http://schemas.microsoft.com/office/drawing/2014/main" id="{17DE35C5-3BF0-4B05-B23E-15755B4C7B45}"/>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496747" y="1105877"/>
            <a:ext cx="1910287" cy="1910287"/>
          </a:xfrm>
        </p:spPr>
      </p:pic>
      <p:pic>
        <p:nvPicPr>
          <p:cNvPr id="22" name="Picture 21">
            <a:extLst>
              <a:ext uri="{FF2B5EF4-FFF2-40B4-BE49-F238E27FC236}">
                <a16:creationId xmlns:a16="http://schemas.microsoft.com/office/drawing/2014/main" id="{A0795684-98E5-4D3C-80BE-1F02F131425C}"/>
              </a:ext>
            </a:extLst>
          </p:cNvPr>
          <p:cNvPicPr>
            <a:picLocks noChangeAspect="1"/>
          </p:cNvPicPr>
          <p:nvPr/>
        </p:nvPicPr>
        <p:blipFill>
          <a:blip r:embed="rId3"/>
          <a:stretch>
            <a:fillRect/>
          </a:stretch>
        </p:blipFill>
        <p:spPr>
          <a:xfrm>
            <a:off x="7490399" y="953488"/>
            <a:ext cx="1440160" cy="1440160"/>
          </a:xfrm>
          <a:prstGeom prst="rect">
            <a:avLst/>
          </a:prstGeom>
        </p:spPr>
      </p:pic>
    </p:spTree>
    <p:extLst>
      <p:ext uri="{BB962C8B-B14F-4D97-AF65-F5344CB8AC3E}">
        <p14:creationId xmlns:p14="http://schemas.microsoft.com/office/powerpoint/2010/main" val="8296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88F1-97DE-45A2-89E2-90B0DA4E6AC9}"/>
              </a:ext>
            </a:extLst>
          </p:cNvPr>
          <p:cNvSpPr>
            <a:spLocks noGrp="1"/>
          </p:cNvSpPr>
          <p:nvPr>
            <p:ph type="title"/>
          </p:nvPr>
        </p:nvSpPr>
        <p:spPr/>
        <p:txBody>
          <a:bodyPr/>
          <a:lstStyle/>
          <a:p>
            <a:r>
              <a:rPr lang="en-MY" dirty="0"/>
              <a:t>Power</a:t>
            </a:r>
          </a:p>
        </p:txBody>
      </p:sp>
      <p:sp>
        <p:nvSpPr>
          <p:cNvPr id="3" name="Footer Placeholder 2">
            <a:extLst>
              <a:ext uri="{FF2B5EF4-FFF2-40B4-BE49-F238E27FC236}">
                <a16:creationId xmlns:a16="http://schemas.microsoft.com/office/drawing/2014/main" id="{225F0F14-15BC-4D78-A347-D2C04C87803A}"/>
              </a:ext>
            </a:extLst>
          </p:cNvPr>
          <p:cNvSpPr>
            <a:spLocks noGrp="1"/>
          </p:cNvSpPr>
          <p:nvPr>
            <p:ph type="ftr" sz="quarter" idx="11"/>
          </p:nvPr>
        </p:nvSpPr>
        <p:spPr/>
        <p:txBody>
          <a:bodyPr/>
          <a:lstStyle/>
          <a:p>
            <a:r>
              <a:rPr lang="en-MY"/>
              <a:t>www.iBright.com.my</a:t>
            </a:r>
          </a:p>
        </p:txBody>
      </p:sp>
      <p:pic>
        <p:nvPicPr>
          <p:cNvPr id="4" name="Picture 3">
            <a:extLst>
              <a:ext uri="{FF2B5EF4-FFF2-40B4-BE49-F238E27FC236}">
                <a16:creationId xmlns:a16="http://schemas.microsoft.com/office/drawing/2014/main" id="{63D61E85-DF10-4F23-8AD2-A15AA0C0848F}"/>
              </a:ext>
            </a:extLst>
          </p:cNvPr>
          <p:cNvPicPr>
            <a:picLocks noChangeAspect="1"/>
          </p:cNvPicPr>
          <p:nvPr/>
        </p:nvPicPr>
        <p:blipFill>
          <a:blip r:embed="rId2"/>
          <a:stretch>
            <a:fillRect/>
          </a:stretch>
        </p:blipFill>
        <p:spPr>
          <a:xfrm>
            <a:off x="85687" y="1037002"/>
            <a:ext cx="8955188" cy="534432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256D7F5-3081-44CC-B737-156D50B29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90" y="1844824"/>
            <a:ext cx="1727200" cy="1727200"/>
          </a:xfrm>
          <a:prstGeom prst="rect">
            <a:avLst/>
          </a:prstGeom>
        </p:spPr>
      </p:pic>
      <p:pic>
        <p:nvPicPr>
          <p:cNvPr id="8" name="Picture 7" descr="A close up of a sign&#10;&#10;Description automatically generated">
            <a:extLst>
              <a:ext uri="{FF2B5EF4-FFF2-40B4-BE49-F238E27FC236}">
                <a16:creationId xmlns:a16="http://schemas.microsoft.com/office/drawing/2014/main" id="{10BD7E97-7B7B-4CC6-A092-ECC5C06BD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27" y="4221088"/>
            <a:ext cx="2066925" cy="1733550"/>
          </a:xfrm>
          <a:prstGeom prst="rect">
            <a:avLst/>
          </a:prstGeom>
        </p:spPr>
      </p:pic>
    </p:spTree>
    <p:extLst>
      <p:ext uri="{BB962C8B-B14F-4D97-AF65-F5344CB8AC3E}">
        <p14:creationId xmlns:p14="http://schemas.microsoft.com/office/powerpoint/2010/main" val="224230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B56E-E36E-44D2-A730-DD89E0C728A6}"/>
              </a:ext>
            </a:extLst>
          </p:cNvPr>
          <p:cNvSpPr>
            <a:spLocks noGrp="1"/>
          </p:cNvSpPr>
          <p:nvPr>
            <p:ph type="title"/>
          </p:nvPr>
        </p:nvSpPr>
        <p:spPr/>
        <p:txBody>
          <a:bodyPr/>
          <a:lstStyle/>
          <a:p>
            <a:r>
              <a:rPr lang="en-MY" dirty="0"/>
              <a:t>Power</a:t>
            </a:r>
          </a:p>
        </p:txBody>
      </p:sp>
      <p:sp>
        <p:nvSpPr>
          <p:cNvPr id="3" name="Footer Placeholder 2">
            <a:extLst>
              <a:ext uri="{FF2B5EF4-FFF2-40B4-BE49-F238E27FC236}">
                <a16:creationId xmlns:a16="http://schemas.microsoft.com/office/drawing/2014/main" id="{EBE4DD30-6492-45F4-B133-15E6FF901E41}"/>
              </a:ext>
            </a:extLst>
          </p:cNvPr>
          <p:cNvSpPr>
            <a:spLocks noGrp="1"/>
          </p:cNvSpPr>
          <p:nvPr>
            <p:ph type="ftr" sz="quarter" idx="11"/>
          </p:nvPr>
        </p:nvSpPr>
        <p:spPr/>
        <p:txBody>
          <a:bodyPr/>
          <a:lstStyle/>
          <a:p>
            <a:r>
              <a:rPr lang="en-MY"/>
              <a:t>www.iBright.com.my</a:t>
            </a:r>
          </a:p>
        </p:txBody>
      </p:sp>
      <p:pic>
        <p:nvPicPr>
          <p:cNvPr id="4" name="Picture 3">
            <a:extLst>
              <a:ext uri="{FF2B5EF4-FFF2-40B4-BE49-F238E27FC236}">
                <a16:creationId xmlns:a16="http://schemas.microsoft.com/office/drawing/2014/main" id="{C4F40BE6-D799-4906-B87D-B5562497DE59}"/>
              </a:ext>
            </a:extLst>
          </p:cNvPr>
          <p:cNvPicPr>
            <a:picLocks noChangeAspect="1"/>
          </p:cNvPicPr>
          <p:nvPr/>
        </p:nvPicPr>
        <p:blipFill>
          <a:blip r:embed="rId2"/>
          <a:stretch>
            <a:fillRect/>
          </a:stretch>
        </p:blipFill>
        <p:spPr>
          <a:xfrm>
            <a:off x="611560" y="2852936"/>
            <a:ext cx="4680520" cy="3507749"/>
          </a:xfrm>
          <a:prstGeom prst="rect">
            <a:avLst/>
          </a:prstGeom>
        </p:spPr>
      </p:pic>
      <p:pic>
        <p:nvPicPr>
          <p:cNvPr id="6" name="Picture 5" descr="A close up of a sign&#10;&#10;Description automatically generated">
            <a:extLst>
              <a:ext uri="{FF2B5EF4-FFF2-40B4-BE49-F238E27FC236}">
                <a16:creationId xmlns:a16="http://schemas.microsoft.com/office/drawing/2014/main" id="{97931BA3-D628-4CD5-81C1-C6E56EF79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687" y="1000339"/>
            <a:ext cx="2066925" cy="1733550"/>
          </a:xfrm>
          <a:prstGeom prst="rect">
            <a:avLst/>
          </a:prstGeom>
        </p:spPr>
      </p:pic>
      <p:pic>
        <p:nvPicPr>
          <p:cNvPr id="7" name="Picture 6">
            <a:extLst>
              <a:ext uri="{FF2B5EF4-FFF2-40B4-BE49-F238E27FC236}">
                <a16:creationId xmlns:a16="http://schemas.microsoft.com/office/drawing/2014/main" id="{EC21B00E-F2BB-4824-9C05-B58E0F2C2EB5}"/>
              </a:ext>
            </a:extLst>
          </p:cNvPr>
          <p:cNvPicPr>
            <a:picLocks noChangeAspect="1"/>
          </p:cNvPicPr>
          <p:nvPr/>
        </p:nvPicPr>
        <p:blipFill>
          <a:blip r:embed="rId4"/>
          <a:stretch>
            <a:fillRect/>
          </a:stretch>
        </p:blipFill>
        <p:spPr>
          <a:xfrm>
            <a:off x="5868144" y="959274"/>
            <a:ext cx="2503978" cy="5540717"/>
          </a:xfrm>
          <a:prstGeom prst="rect">
            <a:avLst/>
          </a:prstGeom>
        </p:spPr>
      </p:pic>
    </p:spTree>
    <p:extLst>
      <p:ext uri="{BB962C8B-B14F-4D97-AF65-F5344CB8AC3E}">
        <p14:creationId xmlns:p14="http://schemas.microsoft.com/office/powerpoint/2010/main" val="3056398166"/>
      </p:ext>
    </p:extLst>
  </p:cSld>
  <p:clrMapOvr>
    <a:masterClrMapping/>
  </p:clrMapOvr>
</p:sld>
</file>

<file path=ppt/theme/theme1.xml><?xml version="1.0" encoding="utf-8"?>
<a:theme xmlns:a="http://schemas.openxmlformats.org/drawingml/2006/main" name="ibright">
  <a:themeElements>
    <a:clrScheme name="iBright Color Template">
      <a:dk1>
        <a:srgbClr val="080720"/>
      </a:dk1>
      <a:lt1>
        <a:sysClr val="window" lastClr="FFFFFF"/>
      </a:lt1>
      <a:dk2>
        <a:srgbClr val="09074A"/>
      </a:dk2>
      <a:lt2>
        <a:srgbClr val="0ED1E0"/>
      </a:lt2>
      <a:accent1>
        <a:srgbClr val="FF1919"/>
      </a:accent1>
      <a:accent2>
        <a:srgbClr val="1E1B80"/>
      </a:accent2>
      <a:accent3>
        <a:srgbClr val="0ED1E0"/>
      </a:accent3>
      <a:accent4>
        <a:srgbClr val="FFC000"/>
      </a:accent4>
      <a:accent5>
        <a:srgbClr val="5B9BD5"/>
      </a:accent5>
      <a:accent6>
        <a:srgbClr val="70AD47"/>
      </a:accent6>
      <a:hlink>
        <a:srgbClr val="FF1919"/>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right" id="{5D7825BC-FB07-4030-B76D-619FBB839CC3}" vid="{04954531-94AC-4650-9531-711557C31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1203</Words>
  <Application>Microsoft Office PowerPoint</Application>
  <PresentationFormat>On-screen Show (4:3)</PresentationFormat>
  <Paragraphs>241</Paragraphs>
  <Slides>24</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Gisha</vt:lpstr>
      <vt:lpstr>ibright</vt:lpstr>
      <vt:lpstr>Understanding TNB Charges</vt:lpstr>
      <vt:lpstr>Purpose</vt:lpstr>
      <vt:lpstr>Sample bills</vt:lpstr>
      <vt:lpstr>Big Mac</vt:lpstr>
      <vt:lpstr>kWh</vt:lpstr>
      <vt:lpstr>Peak and off peak</vt:lpstr>
      <vt:lpstr>Peak and Off Peak</vt:lpstr>
      <vt:lpstr>Power</vt:lpstr>
      <vt:lpstr>Power</vt:lpstr>
      <vt:lpstr>Power: More Examples</vt:lpstr>
      <vt:lpstr>Demand</vt:lpstr>
      <vt:lpstr>Demand</vt:lpstr>
      <vt:lpstr>The Maximum Demand</vt:lpstr>
      <vt:lpstr>Why Maximum Demand</vt:lpstr>
      <vt:lpstr>Why Maximum Demand</vt:lpstr>
      <vt:lpstr>Peak and Off-peak</vt:lpstr>
      <vt:lpstr>Tariff C</vt:lpstr>
      <vt:lpstr>Tariff E</vt:lpstr>
      <vt:lpstr>Tariff C</vt:lpstr>
      <vt:lpstr>Power Factor</vt:lpstr>
      <vt:lpstr>Energy: Active and Reactive</vt:lpstr>
      <vt:lpstr>Power Factor</vt:lpstr>
      <vt:lpstr>Real Power, Reactive Power, Apparent Power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TNB Charges</dc:title>
  <dc:creator>Anis IBGR</dc:creator>
  <cp:lastModifiedBy>Yuong Kang Cheng</cp:lastModifiedBy>
  <cp:revision>23</cp:revision>
  <dcterms:created xsi:type="dcterms:W3CDTF">2020-06-23T03:02:31Z</dcterms:created>
  <dcterms:modified xsi:type="dcterms:W3CDTF">2022-04-22T08:48:37Z</dcterms:modified>
</cp:coreProperties>
</file>